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sldIdLst>
    <p:sldId id="256" r:id="rId2"/>
    <p:sldId id="293" r:id="rId3"/>
    <p:sldId id="258" r:id="rId4"/>
    <p:sldId id="289" r:id="rId5"/>
    <p:sldId id="294" r:id="rId6"/>
    <p:sldId id="291" r:id="rId7"/>
    <p:sldId id="295" r:id="rId8"/>
    <p:sldId id="282" r:id="rId9"/>
    <p:sldId id="296" r:id="rId10"/>
    <p:sldId id="297" r:id="rId11"/>
    <p:sldId id="298" r:id="rId12"/>
    <p:sldId id="299" r:id="rId13"/>
    <p:sldId id="301" r:id="rId14"/>
    <p:sldId id="300" r:id="rId15"/>
    <p:sldId id="292"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34" autoAdjust="0"/>
    <p:restoredTop sz="94624" autoAdjust="0"/>
  </p:normalViewPr>
  <p:slideViewPr>
    <p:cSldViewPr>
      <p:cViewPr varScale="1">
        <p:scale>
          <a:sx n="84" d="100"/>
          <a:sy n="84" d="100"/>
        </p:scale>
        <p:origin x="-10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2E74D07B-A488-4809-BE54-8EDB81429611}" type="datetimeFigureOut">
              <a:rPr lang="fr-CA" smtClean="0"/>
              <a:pPr/>
              <a:t>17/11/15</a:t>
            </a:fld>
            <a:endParaRPr lang="fr-CA" dirty="0"/>
          </a:p>
        </p:txBody>
      </p:sp>
      <p:sp>
        <p:nvSpPr>
          <p:cNvPr id="17" name="Espace réservé du pied de page 16"/>
          <p:cNvSpPr>
            <a:spLocks noGrp="1"/>
          </p:cNvSpPr>
          <p:nvPr>
            <p:ph type="ftr" sz="quarter" idx="11"/>
          </p:nvPr>
        </p:nvSpPr>
        <p:spPr>
          <a:xfrm>
            <a:off x="5410200" y="4205288"/>
            <a:ext cx="1295400" cy="457200"/>
          </a:xfrm>
        </p:spPr>
        <p:txBody>
          <a:bodyPr/>
          <a:lstStyle/>
          <a:p>
            <a:endParaRPr lang="fr-CA" dirty="0"/>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7F782EE-D186-4E9D-9CED-CC70F7CEC838}" type="slidenum">
              <a:rPr lang="fr-CA" smtClean="0"/>
              <a:pPr/>
              <a:t>‹#›</a:t>
            </a:fld>
            <a:endParaRPr lang="fr-CA" dirty="0"/>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E74D07B-A488-4809-BE54-8EDB81429611}" type="datetimeFigureOut">
              <a:rPr lang="fr-CA" smtClean="0"/>
              <a:pPr/>
              <a:t>17/11/15</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F7F782EE-D186-4E9D-9CED-CC70F7CEC838}" type="slidenum">
              <a:rPr lang="fr-CA" smtClean="0"/>
              <a:pPr/>
              <a:t>‹#›</a:t>
            </a:fld>
            <a:endParaRPr lang="fr-CA" dirty="0"/>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E74D07B-A488-4809-BE54-8EDB81429611}" type="datetimeFigureOut">
              <a:rPr lang="fr-CA" smtClean="0"/>
              <a:pPr/>
              <a:t>17/11/15</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F7F782EE-D186-4E9D-9CED-CC70F7CEC838}" type="slidenum">
              <a:rPr lang="fr-CA" smtClean="0"/>
              <a:pPr/>
              <a:t>‹#›</a:t>
            </a:fld>
            <a:endParaRPr lang="fr-CA"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E74D07B-A488-4809-BE54-8EDB81429611}" type="datetimeFigureOut">
              <a:rPr lang="fr-CA" smtClean="0"/>
              <a:pPr/>
              <a:t>17/11/15</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F7F782EE-D186-4E9D-9CED-CC70F7CEC838}" type="slidenum">
              <a:rPr lang="fr-CA" smtClean="0"/>
              <a:pPr/>
              <a:t>‹#›</a:t>
            </a:fld>
            <a:endParaRPr lang="fr-CA"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2E74D07B-A488-4809-BE54-8EDB81429611}" type="datetimeFigureOut">
              <a:rPr lang="fr-CA" smtClean="0"/>
              <a:pPr/>
              <a:t>17/11/15</a:t>
            </a:fld>
            <a:endParaRPr lang="fr-CA" dirty="0"/>
          </a:p>
        </p:txBody>
      </p:sp>
      <p:sp>
        <p:nvSpPr>
          <p:cNvPr id="5" name="Espace réservé du pied de page 4"/>
          <p:cNvSpPr>
            <a:spLocks noGrp="1"/>
          </p:cNvSpPr>
          <p:nvPr>
            <p:ph type="ftr" sz="quarter" idx="11"/>
          </p:nvPr>
        </p:nvSpPr>
        <p:spPr/>
        <p:txBody>
          <a:bodyPr/>
          <a:lstStyle/>
          <a:p>
            <a:endParaRPr lang="fr-CA" dirty="0"/>
          </a:p>
        </p:txBody>
      </p:sp>
      <p:sp>
        <p:nvSpPr>
          <p:cNvPr id="6" name="Espace réservé du numéro de diapositive 5"/>
          <p:cNvSpPr>
            <a:spLocks noGrp="1"/>
          </p:cNvSpPr>
          <p:nvPr>
            <p:ph type="sldNum" sz="quarter" idx="12"/>
          </p:nvPr>
        </p:nvSpPr>
        <p:spPr/>
        <p:txBody>
          <a:bodyPr/>
          <a:lstStyle/>
          <a:p>
            <a:fld id="{F7F782EE-D186-4E9D-9CED-CC70F7CEC838}" type="slidenum">
              <a:rPr lang="fr-CA" smtClean="0"/>
              <a:pPr/>
              <a:t>‹#›</a:t>
            </a:fld>
            <a:endParaRPr lang="fr-CA" dirty="0"/>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E74D07B-A488-4809-BE54-8EDB81429611}" type="datetimeFigureOut">
              <a:rPr lang="fr-CA" smtClean="0"/>
              <a:pPr/>
              <a:t>17/11/15</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F7F782EE-D186-4E9D-9CED-CC70F7CEC838}" type="slidenum">
              <a:rPr lang="fr-CA" smtClean="0"/>
              <a:pPr/>
              <a:t>‹#›</a:t>
            </a:fld>
            <a:endParaRPr lang="fr-CA" dirty="0"/>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e la date 25"/>
          <p:cNvSpPr>
            <a:spLocks noGrp="1"/>
          </p:cNvSpPr>
          <p:nvPr>
            <p:ph type="dt" sz="half" idx="10"/>
          </p:nvPr>
        </p:nvSpPr>
        <p:spPr/>
        <p:txBody>
          <a:bodyPr rtlCol="0"/>
          <a:lstStyle/>
          <a:p>
            <a:fld id="{2E74D07B-A488-4809-BE54-8EDB81429611}" type="datetimeFigureOut">
              <a:rPr lang="fr-CA" smtClean="0"/>
              <a:pPr/>
              <a:t>17/11/15</a:t>
            </a:fld>
            <a:endParaRPr lang="fr-CA" dirty="0"/>
          </a:p>
        </p:txBody>
      </p:sp>
      <p:sp>
        <p:nvSpPr>
          <p:cNvPr id="27" name="Espace réservé du numéro de diapositive 26"/>
          <p:cNvSpPr>
            <a:spLocks noGrp="1"/>
          </p:cNvSpPr>
          <p:nvPr>
            <p:ph type="sldNum" sz="quarter" idx="11"/>
          </p:nvPr>
        </p:nvSpPr>
        <p:spPr/>
        <p:txBody>
          <a:bodyPr rtlCol="0"/>
          <a:lstStyle/>
          <a:p>
            <a:fld id="{F7F782EE-D186-4E9D-9CED-CC70F7CEC838}" type="slidenum">
              <a:rPr lang="fr-CA" smtClean="0"/>
              <a:pPr/>
              <a:t>‹#›</a:t>
            </a:fld>
            <a:endParaRPr lang="fr-CA" dirty="0"/>
          </a:p>
        </p:txBody>
      </p:sp>
      <p:sp>
        <p:nvSpPr>
          <p:cNvPr id="28" name="Espace réservé du pied de page 27"/>
          <p:cNvSpPr>
            <a:spLocks noGrp="1"/>
          </p:cNvSpPr>
          <p:nvPr>
            <p:ph type="ftr" sz="quarter" idx="12"/>
          </p:nvPr>
        </p:nvSpPr>
        <p:spPr/>
        <p:txBody>
          <a:bodyPr rtlCol="0"/>
          <a:lstStyle/>
          <a:p>
            <a:endParaRPr lang="fr-CA" dirty="0"/>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2E74D07B-A488-4809-BE54-8EDB81429611}" type="datetimeFigureOut">
              <a:rPr lang="fr-CA" smtClean="0"/>
              <a:pPr/>
              <a:t>17/11/15</a:t>
            </a:fld>
            <a:endParaRPr lang="fr-CA" dirty="0"/>
          </a:p>
        </p:txBody>
      </p:sp>
      <p:sp>
        <p:nvSpPr>
          <p:cNvPr id="4" name="Espace réservé du pied de page 3"/>
          <p:cNvSpPr>
            <a:spLocks noGrp="1"/>
          </p:cNvSpPr>
          <p:nvPr>
            <p:ph type="ftr" sz="quarter" idx="11"/>
          </p:nvPr>
        </p:nvSpPr>
        <p:spPr>
          <a:xfrm>
            <a:off x="5257800" y="612648"/>
            <a:ext cx="1325880" cy="457200"/>
          </a:xfrm>
        </p:spPr>
        <p:txBody>
          <a:bodyPr/>
          <a:lstStyle/>
          <a:p>
            <a:endParaRPr lang="fr-CA" dirty="0"/>
          </a:p>
        </p:txBody>
      </p:sp>
      <p:sp>
        <p:nvSpPr>
          <p:cNvPr id="5" name="Espace réservé du numéro de diapositive 4"/>
          <p:cNvSpPr>
            <a:spLocks noGrp="1"/>
          </p:cNvSpPr>
          <p:nvPr>
            <p:ph type="sldNum" sz="quarter" idx="12"/>
          </p:nvPr>
        </p:nvSpPr>
        <p:spPr>
          <a:xfrm>
            <a:off x="8174736" y="2272"/>
            <a:ext cx="762000" cy="365760"/>
          </a:xfrm>
        </p:spPr>
        <p:txBody>
          <a:bodyPr/>
          <a:lstStyle/>
          <a:p>
            <a:fld id="{F7F782EE-D186-4E9D-9CED-CC70F7CEC838}" type="slidenum">
              <a:rPr lang="fr-CA" smtClean="0"/>
              <a:pPr/>
              <a:t>‹#›</a:t>
            </a:fld>
            <a:endParaRPr lang="fr-CA" dirty="0"/>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74D07B-A488-4809-BE54-8EDB81429611}" type="datetimeFigureOut">
              <a:rPr lang="fr-CA" smtClean="0"/>
              <a:pPr/>
              <a:t>17/11/15</a:t>
            </a:fld>
            <a:endParaRPr lang="fr-CA" dirty="0"/>
          </a:p>
        </p:txBody>
      </p:sp>
      <p:sp>
        <p:nvSpPr>
          <p:cNvPr id="3" name="Espace réservé du pied de page 2"/>
          <p:cNvSpPr>
            <a:spLocks noGrp="1"/>
          </p:cNvSpPr>
          <p:nvPr>
            <p:ph type="ftr" sz="quarter" idx="11"/>
          </p:nvPr>
        </p:nvSpPr>
        <p:spPr/>
        <p:txBody>
          <a:bodyPr/>
          <a:lstStyle/>
          <a:p>
            <a:endParaRPr lang="fr-CA" dirty="0"/>
          </a:p>
        </p:txBody>
      </p:sp>
      <p:sp>
        <p:nvSpPr>
          <p:cNvPr id="4" name="Espace réservé du numéro de diapositive 3"/>
          <p:cNvSpPr>
            <a:spLocks noGrp="1"/>
          </p:cNvSpPr>
          <p:nvPr>
            <p:ph type="sldNum" sz="quarter" idx="12"/>
          </p:nvPr>
        </p:nvSpPr>
        <p:spPr/>
        <p:txBody>
          <a:bodyPr/>
          <a:lstStyle/>
          <a:p>
            <a:fld id="{F7F782EE-D186-4E9D-9CED-CC70F7CEC838}" type="slidenum">
              <a:rPr lang="fr-CA" smtClean="0"/>
              <a:pPr/>
              <a:t>‹#›</a:t>
            </a:fld>
            <a:endParaRPr lang="fr-CA" dirty="0"/>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E74D07B-A488-4809-BE54-8EDB81429611}" type="datetimeFigureOut">
              <a:rPr lang="fr-CA" smtClean="0"/>
              <a:pPr/>
              <a:t>17/11/15</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F7F782EE-D186-4E9D-9CED-CC70F7CEC838}" type="slidenum">
              <a:rPr lang="fr-CA" smtClean="0"/>
              <a:pPr/>
              <a:t>‹#›</a:t>
            </a:fld>
            <a:endParaRPr lang="fr-CA" dirty="0"/>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E74D07B-A488-4809-BE54-8EDB81429611}" type="datetimeFigureOut">
              <a:rPr lang="fr-CA" smtClean="0"/>
              <a:pPr/>
              <a:t>17/11/15</a:t>
            </a:fld>
            <a:endParaRPr lang="fr-CA" dirty="0"/>
          </a:p>
        </p:txBody>
      </p:sp>
      <p:sp>
        <p:nvSpPr>
          <p:cNvPr id="6" name="Espace réservé du pied de page 5"/>
          <p:cNvSpPr>
            <a:spLocks noGrp="1"/>
          </p:cNvSpPr>
          <p:nvPr>
            <p:ph type="ftr" sz="quarter" idx="11"/>
          </p:nvPr>
        </p:nvSpPr>
        <p:spPr/>
        <p:txBody>
          <a:bodyPr/>
          <a:lstStyle/>
          <a:p>
            <a:endParaRPr lang="fr-CA" dirty="0"/>
          </a:p>
        </p:txBody>
      </p:sp>
      <p:sp>
        <p:nvSpPr>
          <p:cNvPr id="7" name="Espace réservé du numéro de diapositive 6"/>
          <p:cNvSpPr>
            <a:spLocks noGrp="1"/>
          </p:cNvSpPr>
          <p:nvPr>
            <p:ph type="sldNum" sz="quarter" idx="12"/>
          </p:nvPr>
        </p:nvSpPr>
        <p:spPr/>
        <p:txBody>
          <a:bodyPr/>
          <a:lstStyle/>
          <a:p>
            <a:fld id="{F7F782EE-D186-4E9D-9CED-CC70F7CEC838}" type="slidenum">
              <a:rPr lang="fr-CA" smtClean="0"/>
              <a:pPr/>
              <a:t>‹#›</a:t>
            </a:fld>
            <a:endParaRPr lang="fr-CA"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E74D07B-A488-4809-BE54-8EDB81429611}" type="datetimeFigureOut">
              <a:rPr lang="fr-CA" smtClean="0"/>
              <a:pPr/>
              <a:t>17/11/15</a:t>
            </a:fld>
            <a:endParaRPr lang="fr-CA" dirty="0"/>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CA" dirty="0"/>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7F782EE-D186-4E9D-9CED-CC70F7CEC838}" type="slidenum">
              <a:rPr lang="fr-CA" smtClean="0"/>
              <a:pPr/>
              <a:t>‹#›</a:t>
            </a:fld>
            <a:endParaRPr lang="fr-CA"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ransition>
    <p:wipe dir="r"/>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MNRCTC1ElXQ" TargetMode="External"/><Relationship Id="rId3"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381000" y="0"/>
            <a:ext cx="8534400" cy="3262313"/>
          </a:xfrm>
        </p:spPr>
        <p:txBody>
          <a:bodyPr>
            <a:normAutofit/>
          </a:bodyPr>
          <a:lstStyle/>
          <a:p>
            <a:pPr algn="r"/>
            <a:r>
              <a:rPr lang="fr-CA" sz="4000" dirty="0" smtClean="0"/>
              <a:t>Éléments pour une politique de la musique au Québec</a:t>
            </a:r>
            <a:r>
              <a:rPr lang="fr-CA" dirty="0" smtClean="0"/>
              <a:t/>
            </a:r>
            <a:br>
              <a:rPr lang="fr-CA" dirty="0" smtClean="0"/>
            </a:br>
            <a:endParaRPr lang="fr-CA" dirty="0"/>
          </a:p>
        </p:txBody>
      </p:sp>
      <p:sp>
        <p:nvSpPr>
          <p:cNvPr id="3" name="Sous-titre 2"/>
          <p:cNvSpPr>
            <a:spLocks noGrp="1"/>
          </p:cNvSpPr>
          <p:nvPr>
            <p:ph type="subTitle" idx="1"/>
          </p:nvPr>
        </p:nvSpPr>
        <p:spPr>
          <a:xfrm>
            <a:off x="838200" y="3962400"/>
            <a:ext cx="7162800" cy="2895600"/>
          </a:xfrm>
        </p:spPr>
        <p:txBody>
          <a:bodyPr>
            <a:noAutofit/>
          </a:bodyPr>
          <a:lstStyle/>
          <a:p>
            <a:pPr algn="ctr"/>
            <a:r>
              <a:rPr lang="fr-CA" sz="1400" b="1" dirty="0" smtClean="0"/>
              <a:t>DANIEL TURP</a:t>
            </a:r>
          </a:p>
          <a:p>
            <a:pPr algn="ctr"/>
            <a:r>
              <a:rPr lang="fr-CA" sz="1400" i="1" dirty="0" smtClean="0"/>
              <a:t>Professeur à la Faculté de droit et diplômé de la Faculté de musique</a:t>
            </a:r>
            <a:br>
              <a:rPr lang="fr-CA" sz="1400" i="1" dirty="0" smtClean="0"/>
            </a:br>
            <a:r>
              <a:rPr lang="fr-CA" sz="1400" i="1" dirty="0" smtClean="0"/>
              <a:t>Université de Montréal</a:t>
            </a:r>
          </a:p>
          <a:p>
            <a:endParaRPr lang="fr-CA" sz="1400" dirty="0" smtClean="0"/>
          </a:p>
          <a:p>
            <a:pPr algn="ctr"/>
            <a:r>
              <a:rPr lang="fr-FR" sz="1400" dirty="0" smtClean="0"/>
              <a:t>Politique et musique (ANT-6100)</a:t>
            </a:r>
            <a:endParaRPr lang="fr-CA" sz="1400" dirty="0" smtClean="0"/>
          </a:p>
          <a:p>
            <a:pPr algn="ctr"/>
            <a:r>
              <a:rPr lang="fr-FR" sz="1400" dirty="0" smtClean="0"/>
              <a:t>Trimestre d’automne 2015</a:t>
            </a:r>
            <a:endParaRPr lang="fr-FR" sz="1400" b="1" dirty="0" smtClean="0"/>
          </a:p>
          <a:p>
            <a:pPr algn="ctr"/>
            <a:endParaRPr lang="fr-FR" sz="1400" b="1" dirty="0" smtClean="0"/>
          </a:p>
          <a:p>
            <a:pPr algn="ctr"/>
            <a:r>
              <a:rPr lang="fr-FR" sz="1400" dirty="0" smtClean="0"/>
              <a:t>Professeure :</a:t>
            </a:r>
            <a:r>
              <a:rPr lang="fr-FR" sz="1400" b="1" dirty="0" smtClean="0"/>
              <a:t> </a:t>
            </a:r>
            <a:br>
              <a:rPr lang="fr-FR" sz="1400" b="1" dirty="0" smtClean="0"/>
            </a:br>
            <a:r>
              <a:rPr lang="fr-FR" sz="1400" b="1" dirty="0" smtClean="0"/>
              <a:t>MARIELLA PANOFLFI</a:t>
            </a:r>
            <a:endParaRPr lang="fr-CA" sz="1400" dirty="0" smtClean="0"/>
          </a:p>
          <a:p>
            <a:pPr algn="ctr"/>
            <a:endParaRPr lang="fr-CA" sz="1400" dirty="0" smtClean="0"/>
          </a:p>
          <a:p>
            <a:pPr algn="ctr"/>
            <a:r>
              <a:rPr lang="fr-CA" sz="1400" dirty="0" smtClean="0"/>
              <a:t>16 novembre 2015</a:t>
            </a:r>
            <a:endParaRPr lang="fr-CA" sz="140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2000"/>
            <a:ext cx="8229600" cy="76200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1556" dirty="0" smtClean="0">
                <a:latin typeface="+mn-lt"/>
              </a:rPr>
              <a:t>Tableau sur les orientations disciplinaires du CALQ dans le secteur de la musique (suite)</a:t>
            </a: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t>
            </a:r>
            <a:endParaRPr lang="fr-CA" sz="2222" dirty="0">
              <a:latin typeface="Times New Roman"/>
              <a:cs typeface="Times New Roman"/>
            </a:endParaRPr>
          </a:p>
        </p:txBody>
      </p:sp>
      <p:sp>
        <p:nvSpPr>
          <p:cNvPr id="4" name="Espace réservé du contenu 3"/>
          <p:cNvSpPr>
            <a:spLocks noGrp="1"/>
          </p:cNvSpPr>
          <p:nvPr>
            <p:ph idx="1"/>
          </p:nvPr>
        </p:nvSpPr>
        <p:spPr>
          <a:xfrm>
            <a:off x="0" y="1676400"/>
            <a:ext cx="9144000" cy="76200"/>
          </a:xfrm>
        </p:spPr>
        <p:txBody>
          <a:bodyPr>
            <a:normAutofit fontScale="25000" lnSpcReduction="20000"/>
          </a:bodyPr>
          <a:lstStyle/>
          <a:p>
            <a:pPr lvl="0">
              <a:buNone/>
            </a:pPr>
            <a:endParaRPr lang="fr-FR" sz="1400" b="1" dirty="0" smtClean="0">
              <a:latin typeface="Times New Roman"/>
              <a:cs typeface="Times New Roman"/>
            </a:endParaRPr>
          </a:p>
          <a:p>
            <a:pPr lvl="0">
              <a:buNone/>
            </a:pPr>
            <a:endParaRPr lang="fr-CA" sz="2400" dirty="0">
              <a:latin typeface="Times New Roman"/>
              <a:cs typeface="Times New Roman"/>
            </a:endParaRPr>
          </a:p>
        </p:txBody>
      </p:sp>
      <p:sp>
        <p:nvSpPr>
          <p:cNvPr id="5" name="Rectangle 4"/>
          <p:cNvSpPr/>
          <p:nvPr/>
        </p:nvSpPr>
        <p:spPr>
          <a:xfrm>
            <a:off x="609600" y="685800"/>
            <a:ext cx="8229600" cy="1200329"/>
          </a:xfrm>
          <a:prstGeom prst="rect">
            <a:avLst/>
          </a:prstGeom>
        </p:spPr>
        <p:txBody>
          <a:bodyPr wrap="square">
            <a:spAutoFit/>
          </a:bodyPr>
          <a:lstStyle/>
          <a:p>
            <a:pPr algn="ctr"/>
            <a:r>
              <a:rPr lang="fr-FR" b="1" dirty="0" smtClean="0"/>
              <a:t>IV- Les orientations du secteur de la musique</a:t>
            </a:r>
          </a:p>
          <a:p>
            <a:endParaRPr lang="fr-CA" dirty="0" smtClean="0"/>
          </a:p>
          <a:p>
            <a:pPr>
              <a:buFontTx/>
              <a:buChar char="-"/>
            </a:pPr>
            <a:endParaRPr lang="fr-FR" dirty="0" smtClean="0"/>
          </a:p>
          <a:p>
            <a:pPr algn="just"/>
            <a:r>
              <a:rPr lang="fr-FR" dirty="0" smtClean="0"/>
              <a:t>  </a:t>
            </a:r>
            <a:r>
              <a:rPr lang="fr-CA" dirty="0" smtClean="0"/>
              <a:t> </a:t>
            </a:r>
            <a:endParaRPr lang="fr-FR" dirty="0"/>
          </a:p>
        </p:txBody>
      </p:sp>
      <p:pic>
        <p:nvPicPr>
          <p:cNvPr id="8" name="Image 7" descr="Capture d’écran 2015-11-16 à 11.15.12.png"/>
          <p:cNvPicPr>
            <a:picLocks noChangeAspect="1"/>
          </p:cNvPicPr>
          <p:nvPr/>
        </p:nvPicPr>
        <p:blipFill>
          <a:blip r:embed="rId2"/>
          <a:stretch>
            <a:fillRect/>
          </a:stretch>
        </p:blipFill>
        <p:spPr>
          <a:xfrm>
            <a:off x="4514850" y="3397250"/>
            <a:ext cx="114300" cy="63500"/>
          </a:xfrm>
          <a:prstGeom prst="rect">
            <a:avLst/>
          </a:prstGeom>
        </p:spPr>
      </p:pic>
      <p:pic>
        <p:nvPicPr>
          <p:cNvPr id="9" name="Image 8" descr="Capture d’écran 2015-11-16 à 11.15.12.png"/>
          <p:cNvPicPr>
            <a:picLocks noChangeAspect="1"/>
          </p:cNvPicPr>
          <p:nvPr/>
        </p:nvPicPr>
        <p:blipFill>
          <a:blip r:embed="rId2"/>
          <a:stretch>
            <a:fillRect/>
          </a:stretch>
        </p:blipFill>
        <p:spPr>
          <a:xfrm>
            <a:off x="4514850" y="3397250"/>
            <a:ext cx="114300" cy="63500"/>
          </a:xfrm>
          <a:prstGeom prst="rect">
            <a:avLst/>
          </a:prstGeom>
        </p:spPr>
      </p:pic>
      <p:pic>
        <p:nvPicPr>
          <p:cNvPr id="10" name="Image 9" descr="Capture d’écran 2015-11-16 à 11.15.16.png"/>
          <p:cNvPicPr>
            <a:picLocks noChangeAspect="1"/>
          </p:cNvPicPr>
          <p:nvPr/>
        </p:nvPicPr>
        <p:blipFill>
          <a:blip r:embed="rId3"/>
          <a:stretch>
            <a:fillRect/>
          </a:stretch>
        </p:blipFill>
        <p:spPr>
          <a:xfrm>
            <a:off x="0" y="1752600"/>
            <a:ext cx="9093200" cy="4737100"/>
          </a:xfrm>
          <a:prstGeom prst="rect">
            <a:avLst/>
          </a:prstGeom>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2000"/>
            <a:ext cx="8229600" cy="76200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t>
            </a:r>
            <a:endParaRPr lang="fr-CA" sz="2222" dirty="0">
              <a:latin typeface="Times New Roman"/>
              <a:cs typeface="Times New Roman"/>
            </a:endParaRPr>
          </a:p>
        </p:txBody>
      </p:sp>
      <p:sp>
        <p:nvSpPr>
          <p:cNvPr id="4" name="Espace réservé du contenu 3"/>
          <p:cNvSpPr>
            <a:spLocks noGrp="1"/>
          </p:cNvSpPr>
          <p:nvPr>
            <p:ph idx="1"/>
          </p:nvPr>
        </p:nvSpPr>
        <p:spPr>
          <a:xfrm>
            <a:off x="0" y="1676400"/>
            <a:ext cx="9144000" cy="76200"/>
          </a:xfrm>
        </p:spPr>
        <p:txBody>
          <a:bodyPr>
            <a:normAutofit fontScale="25000" lnSpcReduction="20000"/>
          </a:bodyPr>
          <a:lstStyle/>
          <a:p>
            <a:pPr lvl="0">
              <a:buNone/>
            </a:pPr>
            <a:endParaRPr lang="fr-FR" sz="1400" b="1" dirty="0" smtClean="0">
              <a:latin typeface="Times New Roman"/>
              <a:cs typeface="Times New Roman"/>
            </a:endParaRPr>
          </a:p>
          <a:p>
            <a:pPr lvl="0">
              <a:buNone/>
            </a:pPr>
            <a:endParaRPr lang="fr-CA" sz="2400" dirty="0">
              <a:latin typeface="Times New Roman"/>
              <a:cs typeface="Times New Roman"/>
            </a:endParaRPr>
          </a:p>
        </p:txBody>
      </p:sp>
      <p:sp>
        <p:nvSpPr>
          <p:cNvPr id="5" name="Rectangle 4"/>
          <p:cNvSpPr/>
          <p:nvPr/>
        </p:nvSpPr>
        <p:spPr>
          <a:xfrm>
            <a:off x="609600" y="685800"/>
            <a:ext cx="8229600" cy="6463309"/>
          </a:xfrm>
          <a:prstGeom prst="rect">
            <a:avLst/>
          </a:prstGeom>
        </p:spPr>
        <p:txBody>
          <a:bodyPr wrap="square">
            <a:spAutoFit/>
          </a:bodyPr>
          <a:lstStyle/>
          <a:p>
            <a:pPr algn="ctr"/>
            <a:r>
              <a:rPr lang="fr-FR" b="1" dirty="0" smtClean="0"/>
              <a:t>V- Pour une politique</a:t>
            </a:r>
            <a:r>
              <a:rPr lang="fr-FR" b="1" dirty="0" smtClean="0"/>
              <a:t> de la musique </a:t>
            </a:r>
            <a:r>
              <a:rPr lang="fr-FR" b="1" dirty="0" smtClean="0"/>
              <a:t>du Québec</a:t>
            </a:r>
          </a:p>
          <a:p>
            <a:pPr algn="ctr"/>
            <a:endParaRPr lang="fr-FR" b="1" dirty="0" smtClean="0"/>
          </a:p>
          <a:p>
            <a:pPr algn="just">
              <a:buFontTx/>
              <a:buChar char="-"/>
            </a:pPr>
            <a:r>
              <a:rPr lang="fr-FR" dirty="0" smtClean="0"/>
              <a:t> S’il faut reconnaître que des pas importants ont été franchis pour encadrer l’action de l’État québécois dans le secteur de la musique et que des progrès considérables ont été faits depuis la création du ministère des Affaires culturelles en 1961, des lacunes subsistent et on ne saurait affirmer qu’il existe au Québec une véritable politique de la musique;</a:t>
            </a:r>
          </a:p>
          <a:p>
            <a:pPr algn="just">
              <a:buFontTx/>
              <a:buChar char="-"/>
            </a:pPr>
            <a:endParaRPr lang="fr-CA" dirty="0" smtClean="0"/>
          </a:p>
          <a:p>
            <a:pPr algn="just"/>
            <a:r>
              <a:rPr lang="fr-FR" dirty="0" smtClean="0"/>
              <a:t> - La place importante qu’occupe la musique dans les arts de la scène et en tant que forme d’expression culturelle justifie qu’une politique sectorielle de la musique soit élaborée. Une telle politique s’impose pour concerter davantage un milieu musical auquel un nouvel élan pourrait être donné si l’État québécois s’assurait que tous les acteurs gouvernementaux contribuent à une telle concertation;</a:t>
            </a:r>
          </a:p>
          <a:p>
            <a:pPr algn="just"/>
            <a:endParaRPr lang="fr-FR" dirty="0" smtClean="0"/>
          </a:p>
          <a:p>
            <a:pPr algn="just"/>
            <a:r>
              <a:rPr lang="fr-FR" dirty="0" smtClean="0"/>
              <a:t>- Une telle politique est susceptible de créer des publics qui fréquenteront les scènes musicales et donneront à la musique une place de choix dans leurs habitudes de vie, qu’il s’agisse de leurs habitudes d’écoute de la télévision, de radio et des nouveaux média, mais également de leurs habitudes de consommation et de fréquenation culturelle.</a:t>
            </a:r>
            <a:r>
              <a:rPr lang="fr-CA" dirty="0" smtClean="0"/>
              <a:t> </a:t>
            </a:r>
            <a:endParaRPr lang="fr-FR" b="1" dirty="0" smtClean="0"/>
          </a:p>
          <a:p>
            <a:endParaRPr lang="fr-CA" dirty="0" smtClean="0"/>
          </a:p>
          <a:p>
            <a:pPr>
              <a:buFontTx/>
              <a:buChar char="-"/>
            </a:pPr>
            <a:endParaRPr lang="fr-FR" dirty="0" smtClean="0"/>
          </a:p>
          <a:p>
            <a:pPr algn="just"/>
            <a:r>
              <a:rPr lang="fr-FR" dirty="0" smtClean="0"/>
              <a:t>  </a:t>
            </a:r>
            <a:r>
              <a:rPr lang="fr-CA" dirty="0" smtClean="0"/>
              <a:t> </a:t>
            </a:r>
            <a:endParaRPr lang="fr-FR" dirty="0"/>
          </a:p>
        </p:txBody>
      </p:sp>
      <p:pic>
        <p:nvPicPr>
          <p:cNvPr id="8" name="Image 7" descr="Capture d’écran 2015-11-16 à 11.15.12.png"/>
          <p:cNvPicPr>
            <a:picLocks noChangeAspect="1"/>
          </p:cNvPicPr>
          <p:nvPr/>
        </p:nvPicPr>
        <p:blipFill>
          <a:blip r:embed="rId2"/>
          <a:stretch>
            <a:fillRect/>
          </a:stretch>
        </p:blipFill>
        <p:spPr>
          <a:xfrm>
            <a:off x="4514850" y="3397250"/>
            <a:ext cx="114300" cy="63500"/>
          </a:xfrm>
          <a:prstGeom prst="rect">
            <a:avLst/>
          </a:prstGeom>
        </p:spPr>
      </p:pic>
      <p:pic>
        <p:nvPicPr>
          <p:cNvPr id="9" name="Image 8" descr="Capture d’écran 2015-11-16 à 11.15.12.png"/>
          <p:cNvPicPr>
            <a:picLocks noChangeAspect="1"/>
          </p:cNvPicPr>
          <p:nvPr/>
        </p:nvPicPr>
        <p:blipFill>
          <a:blip r:embed="rId2"/>
          <a:stretch>
            <a:fillRect/>
          </a:stretch>
        </p:blipFill>
        <p:spPr>
          <a:xfrm>
            <a:off x="4514850" y="3397250"/>
            <a:ext cx="114300" cy="63500"/>
          </a:xfrm>
          <a:prstGeom prst="rect">
            <a:avLst/>
          </a:prstGeom>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2000"/>
            <a:ext cx="8229600" cy="76200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t>
            </a:r>
            <a:endParaRPr lang="fr-CA" sz="2222" dirty="0">
              <a:latin typeface="Times New Roman"/>
              <a:cs typeface="Times New Roman"/>
            </a:endParaRPr>
          </a:p>
        </p:txBody>
      </p:sp>
      <p:sp>
        <p:nvSpPr>
          <p:cNvPr id="4" name="Espace réservé du contenu 3"/>
          <p:cNvSpPr>
            <a:spLocks noGrp="1"/>
          </p:cNvSpPr>
          <p:nvPr>
            <p:ph idx="1"/>
          </p:nvPr>
        </p:nvSpPr>
        <p:spPr>
          <a:xfrm>
            <a:off x="0" y="1676400"/>
            <a:ext cx="9144000" cy="76200"/>
          </a:xfrm>
        </p:spPr>
        <p:txBody>
          <a:bodyPr>
            <a:normAutofit fontScale="25000" lnSpcReduction="20000"/>
          </a:bodyPr>
          <a:lstStyle/>
          <a:p>
            <a:pPr lvl="0">
              <a:buNone/>
            </a:pPr>
            <a:endParaRPr lang="fr-FR" sz="1400" b="1" dirty="0" smtClean="0">
              <a:latin typeface="Times New Roman"/>
              <a:cs typeface="Times New Roman"/>
            </a:endParaRPr>
          </a:p>
          <a:p>
            <a:pPr lvl="0">
              <a:buNone/>
            </a:pPr>
            <a:endParaRPr lang="fr-CA" sz="2400" dirty="0">
              <a:latin typeface="Times New Roman"/>
              <a:cs typeface="Times New Roman"/>
            </a:endParaRPr>
          </a:p>
        </p:txBody>
      </p:sp>
      <p:sp>
        <p:nvSpPr>
          <p:cNvPr id="5" name="Rectangle 4"/>
          <p:cNvSpPr/>
          <p:nvPr/>
        </p:nvSpPr>
        <p:spPr>
          <a:xfrm>
            <a:off x="609600" y="685800"/>
            <a:ext cx="8229600" cy="6740308"/>
          </a:xfrm>
          <a:prstGeom prst="rect">
            <a:avLst/>
          </a:prstGeom>
        </p:spPr>
        <p:txBody>
          <a:bodyPr wrap="square">
            <a:spAutoFit/>
          </a:bodyPr>
          <a:lstStyle/>
          <a:p>
            <a:pPr algn="ctr"/>
            <a:r>
              <a:rPr lang="fr-FR" b="1" dirty="0" smtClean="0"/>
              <a:t>VI- </a:t>
            </a:r>
            <a:r>
              <a:rPr lang="fr-FR" dirty="0" smtClean="0">
                <a:cs typeface="Times New Roman"/>
              </a:rPr>
              <a:t>Des éléments pour une politique de la musique au Québec  </a:t>
            </a:r>
            <a:endParaRPr lang="fr-FR" dirty="0" smtClean="0"/>
          </a:p>
          <a:p>
            <a:pPr>
              <a:buNone/>
            </a:pPr>
            <a:r>
              <a:rPr lang="fr-FR" dirty="0" smtClean="0"/>
              <a:t> 		</a:t>
            </a:r>
            <a:endParaRPr lang="fr-FR" dirty="0" smtClean="0"/>
          </a:p>
          <a:p>
            <a:pPr algn="just">
              <a:buFontTx/>
              <a:buChar char="-"/>
            </a:pPr>
            <a:r>
              <a:rPr lang="fr-FR" dirty="0" smtClean="0"/>
              <a:t> Les </a:t>
            </a:r>
            <a:r>
              <a:rPr lang="fr-FR" dirty="0" smtClean="0"/>
              <a:t>orientations disciplinaires dans le secteur de la musique sont un point de départ utile pour la formulations des orientations et axes devant être explicités dans une politique sectorielle de la musique;</a:t>
            </a:r>
            <a:endParaRPr lang="fr-FR" dirty="0" smtClean="0"/>
          </a:p>
          <a:p>
            <a:pPr algn="just">
              <a:buFontTx/>
              <a:buChar char="-"/>
            </a:pPr>
            <a:r>
              <a:rPr lang="fr-FR" dirty="0" smtClean="0"/>
              <a:t> S’inscrivant </a:t>
            </a:r>
            <a:r>
              <a:rPr lang="fr-FR" dirty="0" smtClean="0"/>
              <a:t>dans ses orientations et axes, trois mesures me paraissent mériter une attention particulière et se tailler une place dans une politique québécoise de la musique :   </a:t>
            </a:r>
          </a:p>
          <a:p>
            <a:pPr lvl="1" algn="just"/>
            <a:r>
              <a:rPr lang="fr-FR" b="1" dirty="0" smtClean="0"/>
              <a:t>1) L’éducation musicale obligatoire </a:t>
            </a:r>
            <a:r>
              <a:rPr lang="fr-FR" dirty="0" smtClean="0"/>
              <a:t>: importance d’initier à la musique par l’éducation et que les bienfaits de l’enseignement et de la pratique de la musique soient accessibles à tous et toutes;</a:t>
            </a:r>
          </a:p>
          <a:p>
            <a:pPr algn="just"/>
            <a:r>
              <a:rPr lang="fr-FR" dirty="0" smtClean="0"/>
              <a:t>     2) </a:t>
            </a:r>
            <a:r>
              <a:rPr lang="fr-FR" b="1" dirty="0" smtClean="0"/>
              <a:t>Le soutien à la création musicale par la commande</a:t>
            </a:r>
            <a:r>
              <a:rPr lang="fr-FR" dirty="0" smtClean="0"/>
              <a:t> : obligation pour les institutions musicales et culturelles, mais également l’ensemble des institutions publiques de contribuer à la création musicale par la commandes d’œuvres à des compositeurs et compositrices du Québec et de l’étranger</a:t>
            </a:r>
          </a:p>
          <a:p>
            <a:pPr algn="just">
              <a:buNone/>
            </a:pPr>
            <a:r>
              <a:rPr lang="fr-FR" dirty="0" smtClean="0"/>
              <a:t>      3) </a:t>
            </a:r>
            <a:r>
              <a:rPr lang="fr-FR" b="1" dirty="0" smtClean="0"/>
              <a:t>La création de Radio-Québec/Québec-Musique : </a:t>
            </a:r>
            <a:r>
              <a:rPr lang="fr-FR" dirty="0" smtClean="0"/>
              <a:t>institution d’un </a:t>
            </a:r>
            <a:r>
              <a:rPr lang="fr-CA" dirty="0" smtClean="0"/>
              <a:t>service public de radiodiffusion de langue française dont la mission serait la promotion et l’approfondissement des arts, de la culture et des sciences sous leurs diverses, la musique représente une part importante de sa programmation et pouvant donner lieu à une chaîne musicale semblable à France-Musique, BBC-Radio 3, Musiq3 (Belgique francophone) ou Espace 2 (Suisse romande).</a:t>
            </a:r>
            <a:endParaRPr lang="fr-CA" b="1" dirty="0" smtClean="0"/>
          </a:p>
          <a:p>
            <a:endParaRPr lang="fr-CA" dirty="0" smtClean="0"/>
          </a:p>
          <a:p>
            <a:pPr>
              <a:buFontTx/>
              <a:buChar char="-"/>
            </a:pPr>
            <a:endParaRPr lang="fr-FR" dirty="0" smtClean="0"/>
          </a:p>
          <a:p>
            <a:pPr algn="just"/>
            <a:r>
              <a:rPr lang="fr-FR" dirty="0" smtClean="0"/>
              <a:t>  </a:t>
            </a:r>
            <a:r>
              <a:rPr lang="fr-CA" dirty="0" smtClean="0"/>
              <a:t> </a:t>
            </a:r>
            <a:endParaRPr lang="fr-FR" dirty="0"/>
          </a:p>
        </p:txBody>
      </p:sp>
      <p:pic>
        <p:nvPicPr>
          <p:cNvPr id="8" name="Image 7" descr="Capture d’écran 2015-11-16 à 11.15.12.png"/>
          <p:cNvPicPr>
            <a:picLocks noChangeAspect="1"/>
          </p:cNvPicPr>
          <p:nvPr/>
        </p:nvPicPr>
        <p:blipFill>
          <a:blip r:embed="rId2"/>
          <a:stretch>
            <a:fillRect/>
          </a:stretch>
        </p:blipFill>
        <p:spPr>
          <a:xfrm>
            <a:off x="4514850" y="3397250"/>
            <a:ext cx="114300" cy="63500"/>
          </a:xfrm>
          <a:prstGeom prst="rect">
            <a:avLst/>
          </a:prstGeom>
        </p:spPr>
      </p:pic>
      <p:pic>
        <p:nvPicPr>
          <p:cNvPr id="9" name="Image 8" descr="Capture d’écran 2015-11-16 à 11.15.12.png"/>
          <p:cNvPicPr>
            <a:picLocks noChangeAspect="1"/>
          </p:cNvPicPr>
          <p:nvPr/>
        </p:nvPicPr>
        <p:blipFill>
          <a:blip r:embed="rId2"/>
          <a:stretch>
            <a:fillRect/>
          </a:stretch>
        </p:blipFill>
        <p:spPr>
          <a:xfrm>
            <a:off x="4514850" y="3397250"/>
            <a:ext cx="114300" cy="63500"/>
          </a:xfrm>
          <a:prstGeom prst="rect">
            <a:avLst/>
          </a:prstGeom>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2000"/>
            <a:ext cx="8077200" cy="5638800"/>
          </a:xfrm>
        </p:spPr>
        <p:txBody>
          <a:bodyPr>
            <a:normAutofit/>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t>
            </a:r>
            <a:endParaRPr lang="fr-CA" sz="2222" dirty="0">
              <a:latin typeface="Times New Roman"/>
              <a:cs typeface="Times New Roman"/>
            </a:endParaRPr>
          </a:p>
        </p:txBody>
      </p:sp>
      <p:sp>
        <p:nvSpPr>
          <p:cNvPr id="4" name="Espace réservé du contenu 3"/>
          <p:cNvSpPr>
            <a:spLocks noGrp="1"/>
          </p:cNvSpPr>
          <p:nvPr>
            <p:ph idx="1"/>
          </p:nvPr>
        </p:nvSpPr>
        <p:spPr>
          <a:xfrm>
            <a:off x="0" y="1676400"/>
            <a:ext cx="9144000" cy="76200"/>
          </a:xfrm>
        </p:spPr>
        <p:txBody>
          <a:bodyPr>
            <a:normAutofit fontScale="25000" lnSpcReduction="20000"/>
          </a:bodyPr>
          <a:lstStyle/>
          <a:p>
            <a:pPr lvl="0">
              <a:buNone/>
            </a:pPr>
            <a:endParaRPr lang="fr-FR" sz="1400" b="1" dirty="0" smtClean="0">
              <a:latin typeface="Times New Roman"/>
              <a:cs typeface="Times New Roman"/>
            </a:endParaRPr>
          </a:p>
          <a:p>
            <a:pPr lvl="0">
              <a:buNone/>
            </a:pPr>
            <a:endParaRPr lang="fr-CA" sz="2400" dirty="0">
              <a:latin typeface="Times New Roman"/>
              <a:cs typeface="Times New Roman"/>
            </a:endParaRPr>
          </a:p>
        </p:txBody>
      </p:sp>
      <p:sp>
        <p:nvSpPr>
          <p:cNvPr id="5" name="Rectangle 4"/>
          <p:cNvSpPr/>
          <p:nvPr/>
        </p:nvSpPr>
        <p:spPr>
          <a:xfrm>
            <a:off x="685800" y="685800"/>
            <a:ext cx="8153400" cy="7294305"/>
          </a:xfrm>
          <a:prstGeom prst="rect">
            <a:avLst/>
          </a:prstGeom>
        </p:spPr>
        <p:txBody>
          <a:bodyPr wrap="square">
            <a:spAutoFit/>
          </a:bodyPr>
          <a:lstStyle/>
          <a:p>
            <a:pPr algn="ctr"/>
            <a:r>
              <a:rPr lang="fr-FR" b="1" dirty="0" smtClean="0"/>
              <a:t>VI- </a:t>
            </a:r>
            <a:r>
              <a:rPr lang="fr-FR" dirty="0" smtClean="0"/>
              <a:t>Du financement de la </a:t>
            </a:r>
            <a:r>
              <a:rPr lang="fr-FR" dirty="0" smtClean="0">
                <a:cs typeface="Times New Roman"/>
              </a:rPr>
              <a:t>politique de la musique au Québec</a:t>
            </a:r>
          </a:p>
          <a:p>
            <a:pPr algn="ctr"/>
            <a:endParaRPr lang="fr-FR" dirty="0" smtClean="0">
              <a:cs typeface="Times New Roman"/>
            </a:endParaRPr>
          </a:p>
          <a:p>
            <a:pPr>
              <a:buFontTx/>
              <a:buChar char="-"/>
            </a:pPr>
            <a:r>
              <a:rPr lang="fr-FR" dirty="0" smtClean="0">
                <a:cs typeface="Times New Roman"/>
              </a:rPr>
              <a:t> Soutien significatif du CALQ depuis sa création :</a:t>
            </a:r>
            <a:br>
              <a:rPr lang="fr-FR" dirty="0" smtClean="0">
                <a:cs typeface="Times New Roman"/>
              </a:rPr>
            </a:br>
            <a:endParaRPr lang="fr-FR" dirty="0" smtClean="0">
              <a:cs typeface="Times New Roman"/>
            </a:endParaRPr>
          </a:p>
          <a:p>
            <a:pPr>
              <a:buFontTx/>
              <a:buChar char="-"/>
            </a:pPr>
            <a:endParaRPr lang="fr-FR" dirty="0" smtClean="0">
              <a:cs typeface="Times New Roman"/>
            </a:endParaRPr>
          </a:p>
          <a:p>
            <a:pPr>
              <a:buFontTx/>
              <a:buChar char="-"/>
            </a:pPr>
            <a:endParaRPr lang="fr-FR" dirty="0" smtClean="0">
              <a:cs typeface="Times New Roman"/>
            </a:endParaRPr>
          </a:p>
          <a:p>
            <a:pPr>
              <a:buFontTx/>
              <a:buChar char="-"/>
            </a:pPr>
            <a:endParaRPr lang="fr-FR" dirty="0" smtClean="0">
              <a:cs typeface="Times New Roman"/>
            </a:endParaRPr>
          </a:p>
          <a:p>
            <a:pPr>
              <a:buFontTx/>
              <a:buChar char="-"/>
            </a:pPr>
            <a:endParaRPr lang="fr-FR" dirty="0" smtClean="0">
              <a:cs typeface="Times New Roman"/>
            </a:endParaRPr>
          </a:p>
          <a:p>
            <a:pPr>
              <a:buFontTx/>
              <a:buChar char="-"/>
            </a:pPr>
            <a:endParaRPr lang="fr-FR" dirty="0" smtClean="0">
              <a:cs typeface="Times New Roman"/>
            </a:endParaRPr>
          </a:p>
          <a:p>
            <a:pPr>
              <a:buFontTx/>
              <a:buChar char="-"/>
            </a:pPr>
            <a:endParaRPr lang="fr-FR" dirty="0" smtClean="0">
              <a:cs typeface="Times New Roman"/>
            </a:endParaRPr>
          </a:p>
          <a:p>
            <a:pPr>
              <a:buFontTx/>
              <a:buChar char="-"/>
            </a:pPr>
            <a:endParaRPr lang="fr-FR" dirty="0" smtClean="0">
              <a:cs typeface="Times New Roman"/>
            </a:endParaRPr>
          </a:p>
          <a:p>
            <a:pPr>
              <a:buFontTx/>
              <a:buChar char="-"/>
            </a:pPr>
            <a:endParaRPr lang="fr-FR" dirty="0" smtClean="0">
              <a:cs typeface="Times New Roman"/>
            </a:endParaRPr>
          </a:p>
          <a:p>
            <a:pPr>
              <a:buFontTx/>
              <a:buChar char="-"/>
            </a:pPr>
            <a:endParaRPr lang="fr-FR" dirty="0" smtClean="0">
              <a:cs typeface="Times New Roman"/>
            </a:endParaRPr>
          </a:p>
          <a:p>
            <a:pPr>
              <a:buFontTx/>
              <a:buChar char="-"/>
            </a:pPr>
            <a:endParaRPr lang="fr-FR" dirty="0" smtClean="0">
              <a:cs typeface="Times New Roman"/>
            </a:endParaRPr>
          </a:p>
          <a:p>
            <a:pPr>
              <a:buFontTx/>
              <a:buChar char="-"/>
            </a:pPr>
            <a:endParaRPr lang="fr-FR" dirty="0" smtClean="0">
              <a:cs typeface="Times New Roman"/>
            </a:endParaRPr>
          </a:p>
          <a:p>
            <a:pPr>
              <a:buFontTx/>
              <a:buChar char="-"/>
            </a:pPr>
            <a:endParaRPr lang="fr-FR" dirty="0" smtClean="0">
              <a:cs typeface="Times New Roman"/>
            </a:endParaRPr>
          </a:p>
          <a:p>
            <a:pPr>
              <a:buFontTx/>
              <a:buChar char="-"/>
            </a:pPr>
            <a:endParaRPr lang="fr-FR" dirty="0" smtClean="0">
              <a:cs typeface="Times New Roman"/>
            </a:endParaRPr>
          </a:p>
          <a:p>
            <a:pPr>
              <a:buFontTx/>
              <a:buChar char="-"/>
            </a:pPr>
            <a:endParaRPr lang="fr-FR" dirty="0" smtClean="0">
              <a:cs typeface="Times New Roman"/>
            </a:endParaRPr>
          </a:p>
          <a:p>
            <a:pPr>
              <a:buFontTx/>
              <a:buChar char="-"/>
            </a:pPr>
            <a:endParaRPr lang="fr-FR" dirty="0" smtClean="0">
              <a:cs typeface="Times New Roman"/>
            </a:endParaRPr>
          </a:p>
          <a:p>
            <a:pPr>
              <a:buFontTx/>
              <a:buChar char="-"/>
            </a:pPr>
            <a:endParaRPr lang="fr-FR" dirty="0" smtClean="0">
              <a:cs typeface="Times New Roman"/>
            </a:endParaRPr>
          </a:p>
          <a:p>
            <a:pPr>
              <a:buFontTx/>
              <a:buChar char="-"/>
            </a:pPr>
            <a:r>
              <a:rPr lang="fr-FR" dirty="0" smtClean="0">
                <a:cs typeface="Times New Roman"/>
              </a:rPr>
              <a:t> Nouveaux modes de soutien financier à déployer, et en particulier le mécénat individuel et collectif.  </a:t>
            </a:r>
            <a:endParaRPr lang="fr-FR" dirty="0" smtClean="0"/>
          </a:p>
          <a:p>
            <a:pPr>
              <a:buNone/>
            </a:pPr>
            <a:r>
              <a:rPr lang="fr-FR" dirty="0" smtClean="0"/>
              <a:t> 		</a:t>
            </a:r>
          </a:p>
          <a:p>
            <a:pPr>
              <a:buNone/>
            </a:pPr>
            <a:endParaRPr lang="fr-CA" dirty="0" smtClean="0"/>
          </a:p>
          <a:p>
            <a:pPr>
              <a:buFontTx/>
              <a:buChar char="-"/>
            </a:pPr>
            <a:endParaRPr lang="fr-FR" dirty="0" smtClean="0"/>
          </a:p>
          <a:p>
            <a:pPr algn="just"/>
            <a:r>
              <a:rPr lang="fr-FR" dirty="0" smtClean="0"/>
              <a:t>  </a:t>
            </a:r>
            <a:r>
              <a:rPr lang="fr-CA" dirty="0" smtClean="0"/>
              <a:t> </a:t>
            </a:r>
            <a:endParaRPr lang="fr-FR" dirty="0"/>
          </a:p>
        </p:txBody>
      </p:sp>
      <p:pic>
        <p:nvPicPr>
          <p:cNvPr id="8" name="Image 7" descr="Capture d’écran 2015-11-16 à 11.15.12.png"/>
          <p:cNvPicPr>
            <a:picLocks noChangeAspect="1"/>
          </p:cNvPicPr>
          <p:nvPr/>
        </p:nvPicPr>
        <p:blipFill>
          <a:blip r:embed="rId2"/>
          <a:stretch>
            <a:fillRect/>
          </a:stretch>
        </p:blipFill>
        <p:spPr>
          <a:xfrm>
            <a:off x="4514850" y="3397250"/>
            <a:ext cx="114300" cy="63500"/>
          </a:xfrm>
          <a:prstGeom prst="rect">
            <a:avLst/>
          </a:prstGeom>
        </p:spPr>
      </p:pic>
      <p:pic>
        <p:nvPicPr>
          <p:cNvPr id="9" name="Image 8" descr="Capture d’écran 2015-11-16 à 11.15.12.png"/>
          <p:cNvPicPr>
            <a:picLocks noChangeAspect="1"/>
          </p:cNvPicPr>
          <p:nvPr/>
        </p:nvPicPr>
        <p:blipFill>
          <a:blip r:embed="rId2"/>
          <a:stretch>
            <a:fillRect/>
          </a:stretch>
        </p:blipFill>
        <p:spPr>
          <a:xfrm>
            <a:off x="4514850" y="3397250"/>
            <a:ext cx="114300" cy="63500"/>
          </a:xfrm>
          <a:prstGeom prst="rect">
            <a:avLst/>
          </a:prstGeom>
        </p:spPr>
      </p:pic>
      <p:pic>
        <p:nvPicPr>
          <p:cNvPr id="7" name="Image 6" descr="Capture d’écran 2015-11-16 à 12.09.02.png"/>
          <p:cNvPicPr>
            <a:picLocks noChangeAspect="1"/>
          </p:cNvPicPr>
          <p:nvPr/>
        </p:nvPicPr>
        <p:blipFill>
          <a:blip r:embed="rId3"/>
          <a:stretch>
            <a:fillRect/>
          </a:stretch>
        </p:blipFill>
        <p:spPr>
          <a:xfrm>
            <a:off x="1295400" y="1693452"/>
            <a:ext cx="6734512" cy="4342112"/>
          </a:xfrm>
          <a:prstGeom prst="rect">
            <a:avLst/>
          </a:prstGeom>
        </p:spPr>
      </p:pic>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2000"/>
            <a:ext cx="8229600" cy="76200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t>
            </a:r>
            <a:endParaRPr lang="fr-CA" sz="2222" dirty="0">
              <a:latin typeface="Times New Roman"/>
              <a:cs typeface="Times New Roman"/>
            </a:endParaRPr>
          </a:p>
        </p:txBody>
      </p:sp>
      <p:sp>
        <p:nvSpPr>
          <p:cNvPr id="4" name="Espace réservé du contenu 3"/>
          <p:cNvSpPr>
            <a:spLocks noGrp="1"/>
          </p:cNvSpPr>
          <p:nvPr>
            <p:ph idx="1"/>
          </p:nvPr>
        </p:nvSpPr>
        <p:spPr>
          <a:xfrm>
            <a:off x="0" y="1676400"/>
            <a:ext cx="9144000" cy="76200"/>
          </a:xfrm>
        </p:spPr>
        <p:txBody>
          <a:bodyPr>
            <a:normAutofit fontScale="25000" lnSpcReduction="20000"/>
          </a:bodyPr>
          <a:lstStyle/>
          <a:p>
            <a:pPr lvl="0">
              <a:buNone/>
            </a:pPr>
            <a:endParaRPr lang="fr-FR" sz="1400" b="1" dirty="0" smtClean="0">
              <a:latin typeface="Times New Roman"/>
              <a:cs typeface="Times New Roman"/>
            </a:endParaRPr>
          </a:p>
          <a:p>
            <a:pPr lvl="0">
              <a:buNone/>
            </a:pPr>
            <a:endParaRPr lang="fr-CA" sz="2400" dirty="0">
              <a:latin typeface="Times New Roman"/>
              <a:cs typeface="Times New Roman"/>
            </a:endParaRPr>
          </a:p>
        </p:txBody>
      </p:sp>
      <p:sp>
        <p:nvSpPr>
          <p:cNvPr id="5" name="Rectangle 4"/>
          <p:cNvSpPr/>
          <p:nvPr/>
        </p:nvSpPr>
        <p:spPr>
          <a:xfrm>
            <a:off x="609600" y="685800"/>
            <a:ext cx="8229600" cy="6463309"/>
          </a:xfrm>
          <a:prstGeom prst="rect">
            <a:avLst/>
          </a:prstGeom>
        </p:spPr>
        <p:txBody>
          <a:bodyPr wrap="square">
            <a:spAutoFit/>
          </a:bodyPr>
          <a:lstStyle/>
          <a:p>
            <a:pPr algn="ctr"/>
            <a:r>
              <a:rPr lang="fr-FR" b="1" dirty="0" smtClean="0"/>
              <a:t>CONCLUSION</a:t>
            </a:r>
          </a:p>
          <a:p>
            <a:pPr algn="ctr"/>
            <a:endParaRPr lang="fr-FR" b="1" dirty="0" smtClean="0"/>
          </a:p>
          <a:p>
            <a:pPr algn="just">
              <a:buFontTx/>
              <a:buChar char="-"/>
            </a:pPr>
            <a:r>
              <a:rPr lang="fr-FR" dirty="0" smtClean="0"/>
              <a:t> La musique a toujours occupé une place de choix dans la vie de la nation québécoise. Elle a pris un essor considérable et le soutien apporté par l’État québécois aux institutions musicales et aux artistes qui ont privilégié la musique comme forme d’expression culturelle n’est pas étranger au succès remporté au Québec et dans le monde;</a:t>
            </a:r>
          </a:p>
          <a:p>
            <a:pPr algn="just">
              <a:buFontTx/>
              <a:buChar char="-"/>
            </a:pPr>
            <a:endParaRPr lang="fr-FR" dirty="0" smtClean="0"/>
          </a:p>
          <a:p>
            <a:pPr algn="just">
              <a:buFontTx/>
              <a:buChar char="-"/>
            </a:pPr>
            <a:r>
              <a:rPr lang="fr-FR" dirty="0" smtClean="0"/>
              <a:t> Qu’il s’agisse - pour reprendre la catégorisation du Conseil des arts et lettres du Québec- de la musique classique avec Les Violons du Roy, Yannick Nézet-Séguin et Marie-Nicole Lemieux, la musique contemporaine avec la Société de musique contemporaine, Gilles Tremblay, Claude Vivier et les</a:t>
            </a:r>
            <a:r>
              <a:rPr lang="fr-FR" i="1" dirty="0" smtClean="0"/>
              <a:t> </a:t>
            </a:r>
            <a:r>
              <a:rPr lang="fr-FR" dirty="0" smtClean="0"/>
              <a:t>Vaillancourt (Lorraine et Pauline), Ana Sokolovic ou la musique « non-classique » avec les Oliver Jones, Mes aïeux,</a:t>
            </a:r>
            <a:r>
              <a:rPr lang="fr-FR" i="1" dirty="0" smtClean="0"/>
              <a:t> </a:t>
            </a:r>
            <a:r>
              <a:rPr lang="fr-FR" dirty="0" smtClean="0"/>
              <a:t>Lhasa de Sela ou le duo Kashtin, le rayonnement de la musique créée au Québec et interprétée par ses artistes  a façonné la nation québécoise et lui a donné une identité internationale;</a:t>
            </a:r>
          </a:p>
          <a:p>
            <a:pPr algn="just">
              <a:buFontTx/>
              <a:buChar char="-"/>
            </a:pPr>
            <a:endParaRPr lang="fr-CA" dirty="0" smtClean="0"/>
          </a:p>
          <a:p>
            <a:pPr algn="just"/>
            <a:r>
              <a:rPr lang="fr-FR" dirty="0" smtClean="0"/>
              <a:t>- Faire de la musique un choix de société est le défi que le Québec devrait relever et une politique nationale de la musique deviendrait une preuve éloquente de ce choix. Il s’agirait d’un choix qui révélerait .</a:t>
            </a:r>
            <a:r>
              <a:rPr lang="fr-CA" dirty="0" smtClean="0"/>
              <a:t> </a:t>
            </a:r>
            <a:endParaRPr lang="fr-FR" b="1" dirty="0" smtClean="0"/>
          </a:p>
          <a:p>
            <a:pPr algn="just"/>
            <a:endParaRPr lang="fr-CA" dirty="0" smtClean="0"/>
          </a:p>
          <a:p>
            <a:pPr algn="just">
              <a:buFontTx/>
              <a:buChar char="-"/>
            </a:pPr>
            <a:endParaRPr lang="fr-FR" dirty="0" smtClean="0"/>
          </a:p>
          <a:p>
            <a:pPr algn="just"/>
            <a:r>
              <a:rPr lang="fr-FR" dirty="0" smtClean="0"/>
              <a:t>  </a:t>
            </a:r>
            <a:r>
              <a:rPr lang="fr-CA" dirty="0" smtClean="0"/>
              <a:t> </a:t>
            </a:r>
            <a:endParaRPr lang="fr-FR" dirty="0"/>
          </a:p>
        </p:txBody>
      </p:sp>
      <p:pic>
        <p:nvPicPr>
          <p:cNvPr id="8" name="Image 7" descr="Capture d’écran 2015-11-16 à 11.15.12.png"/>
          <p:cNvPicPr>
            <a:picLocks noChangeAspect="1"/>
          </p:cNvPicPr>
          <p:nvPr/>
        </p:nvPicPr>
        <p:blipFill>
          <a:blip r:embed="rId2"/>
          <a:stretch>
            <a:fillRect/>
          </a:stretch>
        </p:blipFill>
        <p:spPr>
          <a:xfrm>
            <a:off x="4514850" y="3397250"/>
            <a:ext cx="114300" cy="63500"/>
          </a:xfrm>
          <a:prstGeom prst="rect">
            <a:avLst/>
          </a:prstGeom>
        </p:spPr>
      </p:pic>
      <p:pic>
        <p:nvPicPr>
          <p:cNvPr id="9" name="Image 8" descr="Capture d’écran 2015-11-16 à 11.15.12.png"/>
          <p:cNvPicPr>
            <a:picLocks noChangeAspect="1"/>
          </p:cNvPicPr>
          <p:nvPr/>
        </p:nvPicPr>
        <p:blipFill>
          <a:blip r:embed="rId2"/>
          <a:stretch>
            <a:fillRect/>
          </a:stretch>
        </p:blipFill>
        <p:spPr>
          <a:xfrm>
            <a:off x="4514850" y="3397250"/>
            <a:ext cx="114300" cy="63500"/>
          </a:xfrm>
          <a:prstGeom prst="rect">
            <a:avLst/>
          </a:prstGeom>
        </p:spPr>
      </p:pic>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2000"/>
            <a:ext cx="8229600" cy="129540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Une autre pensée, en musique, pour les victimes des attentats de Paris du 13 novembre </a:t>
            </a:r>
            <a:r>
              <a:rPr lang="fr-FR" sz="2400" b="1" dirty="0" smtClean="0">
                <a:latin typeface="Times New Roman"/>
                <a:cs typeface="Times New Roman"/>
              </a:rPr>
              <a:t>2015</a:t>
            </a:r>
            <a:r>
              <a:rPr lang="fr-FR" sz="2400" b="1" dirty="0" smtClean="0">
                <a:latin typeface="Times New Roman"/>
                <a:cs typeface="Times New Roman"/>
              </a:rPr>
              <a:t>, </a:t>
            </a:r>
            <a:r>
              <a:rPr lang="fr-FR" sz="2400" b="1" dirty="0" smtClean="0">
                <a:latin typeface="Times New Roman"/>
                <a:cs typeface="Times New Roman"/>
              </a:rPr>
              <a:t>en </a:t>
            </a:r>
            <a:r>
              <a:rPr lang="fr-FR" sz="2400" b="1" dirty="0" smtClean="0">
                <a:latin typeface="Times New Roman"/>
                <a:cs typeface="Times New Roman"/>
              </a:rPr>
              <a:t>solidarité avec le peuple de </a:t>
            </a:r>
            <a:r>
              <a:rPr lang="fr-FR" sz="2400" b="1" dirty="0" smtClean="0">
                <a:latin typeface="Times New Roman"/>
                <a:cs typeface="Times New Roman"/>
              </a:rPr>
              <a:t>France, mais aussi des autres victimes d’</a:t>
            </a:r>
            <a:r>
              <a:rPr lang="fr-FR" sz="2400" b="1" dirty="0" err="1" smtClean="0">
                <a:latin typeface="Times New Roman"/>
                <a:cs typeface="Times New Roman"/>
              </a:rPr>
              <a:t>Instanboul</a:t>
            </a:r>
            <a:r>
              <a:rPr lang="fr-FR" sz="2400" b="1" dirty="0" smtClean="0">
                <a:latin typeface="Times New Roman"/>
                <a:cs typeface="Times New Roman"/>
              </a:rPr>
              <a:t> et de Beyrouth</a:t>
            </a:r>
            <a:br>
              <a:rPr lang="fr-FR" sz="2400" b="1" dirty="0" smtClean="0">
                <a:latin typeface="Times New Roman"/>
                <a:cs typeface="Times New Roman"/>
              </a:rPr>
            </a:br>
            <a:r>
              <a:rPr lang="fr-FR" sz="2400" b="1" dirty="0" smtClean="0">
                <a:latin typeface="Times New Roman"/>
                <a:cs typeface="Times New Roman"/>
              </a:rPr>
              <a:t> </a:t>
            </a:r>
            <a:br>
              <a:rPr lang="fr-FR" sz="2400" b="1" dirty="0" smtClean="0">
                <a:latin typeface="Times New Roman"/>
                <a:cs typeface="Times New Roman"/>
              </a:rPr>
            </a:br>
            <a:r>
              <a:rPr lang="fr-FR" sz="2400" b="1" dirty="0" smtClean="0">
                <a:latin typeface="Times New Roman"/>
                <a:cs typeface="Times New Roman"/>
              </a:rPr>
              <a:t>Le pianiste David Martello devant le Bataclan le 14 novembre 2015</a:t>
            </a:r>
            <a:br>
              <a:rPr lang="fr-FR" sz="2400" b="1" dirty="0" smtClean="0">
                <a:latin typeface="Times New Roman"/>
                <a:cs typeface="Times New Roman"/>
              </a:rPr>
            </a:br>
            <a:r>
              <a:rPr lang="fr-FR" sz="2000" u="sng" dirty="0" smtClean="0">
                <a:hlinkClick r:id="rId2"/>
              </a:rPr>
              <a:t>https://www.youtube.com/watch?v=MNRCTC1ElXQ</a:t>
            </a:r>
            <a:r>
              <a:rPr lang="fr-FR" sz="2000" dirty="0" smtClean="0"/>
              <a:t> </a:t>
            </a:r>
            <a:r>
              <a:rPr lang="fr-CA" sz="2000" dirty="0" smtClean="0"/>
              <a:t/>
            </a:r>
            <a:br>
              <a:rPr lang="fr-CA" sz="2000" dirty="0" smtClean="0"/>
            </a:br>
            <a:r>
              <a:rPr lang="fr-FR" sz="2400" b="1" dirty="0" smtClean="0">
                <a:latin typeface="Times New Roman"/>
                <a:cs typeface="Times New Roman"/>
              </a:rPr>
              <a:t/>
            </a:r>
            <a:br>
              <a:rPr lang="fr-FR" sz="2400" b="1" dirty="0" smtClean="0">
                <a:latin typeface="Times New Roman"/>
                <a:cs typeface="Times New Roman"/>
              </a:rPr>
            </a:br>
            <a:r>
              <a:rPr lang="fr-FR" sz="1778" b="1" dirty="0" smtClean="0">
                <a:latin typeface="Times New Roman"/>
                <a:cs typeface="Times New Roman"/>
              </a:rPr>
              <a:t/>
            </a:r>
            <a:br>
              <a:rPr lang="fr-FR" sz="1778" b="1" dirty="0" smtClean="0">
                <a:latin typeface="Times New Roman"/>
                <a:cs typeface="Times New Roman"/>
              </a:rPr>
            </a:br>
            <a:r>
              <a:rPr lang="fr-CA" sz="2000" dirty="0" smtClean="0"/>
              <a:t/>
            </a:r>
            <a:br>
              <a:rPr lang="fr-CA" sz="2000" dirty="0" smtClean="0"/>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endParaRPr lang="fr-CA" sz="2222" b="1" dirty="0">
              <a:latin typeface="Times New Roman"/>
              <a:cs typeface="Times New Roman"/>
            </a:endParaRPr>
          </a:p>
        </p:txBody>
      </p:sp>
      <p:sp>
        <p:nvSpPr>
          <p:cNvPr id="4" name="Espace réservé du contenu 3"/>
          <p:cNvSpPr>
            <a:spLocks noGrp="1"/>
          </p:cNvSpPr>
          <p:nvPr>
            <p:ph idx="1"/>
          </p:nvPr>
        </p:nvSpPr>
        <p:spPr>
          <a:xfrm>
            <a:off x="0" y="1676400"/>
            <a:ext cx="9144000" cy="76200"/>
          </a:xfrm>
        </p:spPr>
        <p:txBody>
          <a:bodyPr>
            <a:normAutofit fontScale="25000" lnSpcReduction="20000"/>
          </a:bodyPr>
          <a:lstStyle/>
          <a:p>
            <a:pPr lvl="0">
              <a:buNone/>
            </a:pPr>
            <a:r>
              <a:rPr lang="fr-FR" sz="1400" b="1" dirty="0" smtClean="0">
                <a:latin typeface="Times New Roman"/>
                <a:cs typeface="Times New Roman"/>
              </a:rPr>
              <a:t>n</a:t>
            </a:r>
          </a:p>
          <a:p>
            <a:pPr lvl="0">
              <a:buNone/>
            </a:pPr>
            <a:endParaRPr lang="fr-CA" sz="2400" dirty="0">
              <a:latin typeface="Times New Roman"/>
              <a:cs typeface="Times New Roman"/>
            </a:endParaRPr>
          </a:p>
        </p:txBody>
      </p:sp>
      <p:pic>
        <p:nvPicPr>
          <p:cNvPr id="10" name="Image 9" descr="pianiste_david_martello-1.jpg"/>
          <p:cNvPicPr>
            <a:picLocks noChangeAspect="1"/>
          </p:cNvPicPr>
          <p:nvPr/>
        </p:nvPicPr>
        <p:blipFill>
          <a:blip r:embed="rId3"/>
          <a:stretch>
            <a:fillRect/>
          </a:stretch>
        </p:blipFill>
        <p:spPr>
          <a:xfrm>
            <a:off x="1524000" y="3048000"/>
            <a:ext cx="6400800" cy="3200400"/>
          </a:xfrm>
          <a:prstGeom prst="rect">
            <a:avLst/>
          </a:prstGeom>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2000"/>
            <a:ext cx="8229600" cy="106680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À la mémoire des victimes des attentats de Paris du 13 novembre 2015 et en solidarité avec le peuple de France, une minute de silence…</a:t>
            </a:r>
            <a:br>
              <a:rPr lang="fr-FR" sz="2400" b="1" dirty="0" smtClean="0">
                <a:latin typeface="Times New Roman"/>
                <a:cs typeface="Times New Roman"/>
              </a:rPr>
            </a:br>
            <a:r>
              <a:rPr lang="fr-FR" sz="1778" b="1" dirty="0" smtClean="0">
                <a:latin typeface="Times New Roman"/>
                <a:cs typeface="Times New Roman"/>
              </a:rPr>
              <a:t/>
            </a:r>
            <a:br>
              <a:rPr lang="fr-FR" sz="1778" b="1" dirty="0" smtClean="0">
                <a:latin typeface="Times New Roman"/>
                <a:cs typeface="Times New Roman"/>
              </a:rPr>
            </a:br>
            <a:r>
              <a:rPr lang="fr-CA" sz="2000" dirty="0" smtClean="0"/>
              <a:t/>
            </a:r>
            <a:br>
              <a:rPr lang="fr-CA" sz="2000" dirty="0" smtClean="0"/>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À la</a:t>
            </a:r>
            <a:endParaRPr lang="fr-CA" sz="2222" b="1" dirty="0">
              <a:latin typeface="Times New Roman"/>
              <a:cs typeface="Times New Roman"/>
            </a:endParaRPr>
          </a:p>
        </p:txBody>
      </p:sp>
      <p:sp>
        <p:nvSpPr>
          <p:cNvPr id="4" name="Espace réservé du contenu 3"/>
          <p:cNvSpPr>
            <a:spLocks noGrp="1"/>
          </p:cNvSpPr>
          <p:nvPr>
            <p:ph idx="1"/>
          </p:nvPr>
        </p:nvSpPr>
        <p:spPr>
          <a:xfrm>
            <a:off x="0" y="1676400"/>
            <a:ext cx="9144000" cy="76200"/>
          </a:xfrm>
        </p:spPr>
        <p:txBody>
          <a:bodyPr>
            <a:normAutofit fontScale="25000" lnSpcReduction="20000"/>
          </a:bodyPr>
          <a:lstStyle/>
          <a:p>
            <a:pPr lvl="0">
              <a:buNone/>
            </a:pPr>
            <a:endParaRPr lang="fr-FR" sz="1400" b="1" dirty="0" smtClean="0">
              <a:latin typeface="Times New Roman"/>
              <a:cs typeface="Times New Roman"/>
            </a:endParaRPr>
          </a:p>
          <a:p>
            <a:pPr lvl="0">
              <a:buNone/>
            </a:pPr>
            <a:endParaRPr lang="fr-CA" sz="2400" dirty="0">
              <a:latin typeface="Times New Roman"/>
              <a:cs typeface="Times New Roman"/>
            </a:endParaRPr>
          </a:p>
        </p:txBody>
      </p:sp>
      <p:pic>
        <p:nvPicPr>
          <p:cNvPr id="5" name="Image 4" descr="Québec-France- Solidarité- Attentats du 13 novembre 2015).jpg"/>
          <p:cNvPicPr>
            <a:picLocks noChangeAspect="1"/>
          </p:cNvPicPr>
          <p:nvPr/>
        </p:nvPicPr>
        <p:blipFill>
          <a:blip r:embed="rId2"/>
          <a:stretch>
            <a:fillRect/>
          </a:stretch>
        </p:blipFill>
        <p:spPr>
          <a:xfrm>
            <a:off x="304800" y="2057400"/>
            <a:ext cx="2590800" cy="2590800"/>
          </a:xfrm>
          <a:prstGeom prst="rect">
            <a:avLst/>
          </a:prstGeom>
        </p:spPr>
      </p:pic>
      <p:pic>
        <p:nvPicPr>
          <p:cNvPr id="7" name="Image 6" descr="YGRECQ- Attentats Paris.jpg"/>
          <p:cNvPicPr>
            <a:picLocks noChangeAspect="1"/>
          </p:cNvPicPr>
          <p:nvPr/>
        </p:nvPicPr>
        <p:blipFill>
          <a:blip r:embed="rId3"/>
          <a:stretch>
            <a:fillRect/>
          </a:stretch>
        </p:blipFill>
        <p:spPr>
          <a:xfrm>
            <a:off x="5791200" y="4343400"/>
            <a:ext cx="3149225" cy="2133600"/>
          </a:xfrm>
          <a:prstGeom prst="rect">
            <a:avLst/>
          </a:prstGeom>
        </p:spPr>
      </p:pic>
      <p:pic>
        <p:nvPicPr>
          <p:cNvPr id="8" name="Image 7" descr="Capture d’écran 2015-11-16 à 07.24.56.png"/>
          <p:cNvPicPr>
            <a:picLocks noChangeAspect="1"/>
          </p:cNvPicPr>
          <p:nvPr/>
        </p:nvPicPr>
        <p:blipFill>
          <a:blip r:embed="rId4"/>
          <a:stretch>
            <a:fillRect/>
          </a:stretch>
        </p:blipFill>
        <p:spPr>
          <a:xfrm>
            <a:off x="3276600" y="2057400"/>
            <a:ext cx="1984037" cy="4191000"/>
          </a:xfrm>
          <a:prstGeom prst="rect">
            <a:avLst/>
          </a:prstGeom>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85800"/>
            <a:ext cx="8229600" cy="762000"/>
          </a:xfrm>
        </p:spPr>
        <p:txBody>
          <a:bodyPr>
            <a:normAutofit fontScale="90000"/>
          </a:bodyPr>
          <a:lstStyle/>
          <a:p>
            <a:pPr algn="ctr"/>
            <a:r>
              <a:rPr lang="fr-CA" sz="2667" b="1" dirty="0" smtClean="0">
                <a:latin typeface="Times New Roman"/>
                <a:cs typeface="Times New Roman"/>
              </a:rPr>
              <a:t>PLAN</a:t>
            </a:r>
            <a:r>
              <a:rPr lang="fr-CA" dirty="0" smtClean="0">
                <a:latin typeface="Times New Roman"/>
                <a:cs typeface="Times New Roman"/>
              </a:rPr>
              <a:t/>
            </a:r>
            <a:br>
              <a:rPr lang="fr-CA" dirty="0" smtClean="0">
                <a:latin typeface="Times New Roman"/>
                <a:cs typeface="Times New Roman"/>
              </a:rPr>
            </a:br>
            <a:endParaRPr lang="fr-CA" sz="2222" b="1" dirty="0">
              <a:latin typeface="Times New Roman"/>
              <a:cs typeface="Times New Roman"/>
            </a:endParaRPr>
          </a:p>
        </p:txBody>
      </p:sp>
      <p:sp>
        <p:nvSpPr>
          <p:cNvPr id="4" name="Espace réservé du contenu 3"/>
          <p:cNvSpPr>
            <a:spLocks noGrp="1"/>
          </p:cNvSpPr>
          <p:nvPr>
            <p:ph idx="1"/>
          </p:nvPr>
        </p:nvSpPr>
        <p:spPr>
          <a:xfrm>
            <a:off x="0" y="762000"/>
            <a:ext cx="9144000" cy="6096000"/>
          </a:xfrm>
        </p:spPr>
        <p:txBody>
          <a:bodyPr>
            <a:noAutofit/>
          </a:bodyPr>
          <a:lstStyle/>
          <a:p>
            <a:pPr lvl="0">
              <a:buNone/>
            </a:pPr>
            <a:r>
              <a:rPr lang="fr-FR" sz="2400" b="1" dirty="0" smtClean="0">
                <a:latin typeface="Times New Roman"/>
                <a:cs typeface="Times New Roman"/>
              </a:rPr>
              <a:t>  </a:t>
            </a:r>
          </a:p>
          <a:p>
            <a:pPr lvl="0">
              <a:buNone/>
            </a:pPr>
            <a:r>
              <a:rPr lang="fr-FR" sz="2400" b="1" dirty="0" smtClean="0">
                <a:cs typeface="Times New Roman"/>
              </a:rPr>
              <a:t/>
            </a:r>
            <a:br>
              <a:rPr lang="fr-FR" sz="2400" b="1" dirty="0" smtClean="0">
                <a:cs typeface="Times New Roman"/>
              </a:rPr>
            </a:br>
            <a:r>
              <a:rPr lang="fr-FR" sz="2000" b="1" dirty="0" smtClean="0">
                <a:cs typeface="Times New Roman"/>
              </a:rPr>
              <a:t> INTRODUCTION</a:t>
            </a:r>
          </a:p>
          <a:p>
            <a:pPr lvl="0">
              <a:buNone/>
            </a:pPr>
            <a:r>
              <a:rPr lang="fr-FR" sz="2400" b="1" dirty="0" smtClean="0">
                <a:cs typeface="Times New Roman"/>
              </a:rPr>
              <a:t>	 </a:t>
            </a:r>
            <a:br>
              <a:rPr lang="fr-FR" sz="2400" b="1" dirty="0" smtClean="0">
                <a:cs typeface="Times New Roman"/>
              </a:rPr>
            </a:br>
            <a:r>
              <a:rPr lang="fr-FR" sz="2000" b="1" dirty="0" smtClean="0">
                <a:cs typeface="Times New Roman"/>
              </a:rPr>
              <a:t>I-  </a:t>
            </a:r>
            <a:r>
              <a:rPr lang="fr-FR" sz="2000" dirty="0" smtClean="0">
                <a:cs typeface="Times New Roman"/>
              </a:rPr>
              <a:t>	 L’histoire de la musique au Québec</a:t>
            </a:r>
            <a:endParaRPr lang="fr-FR" sz="2000" dirty="0" smtClean="0"/>
          </a:p>
          <a:p>
            <a:pPr lvl="0">
              <a:buNone/>
            </a:pPr>
            <a:r>
              <a:rPr lang="fr-FR" sz="2000" dirty="0" smtClean="0">
                <a:cs typeface="Times New Roman"/>
              </a:rPr>
              <a:t>    </a:t>
            </a:r>
            <a:r>
              <a:rPr lang="fr-FR" sz="2000" b="1" dirty="0" smtClean="0">
                <a:cs typeface="Times New Roman"/>
              </a:rPr>
              <a:t>II-</a:t>
            </a:r>
            <a:r>
              <a:rPr lang="fr-FR" sz="2000" dirty="0" smtClean="0">
                <a:cs typeface="Times New Roman"/>
              </a:rPr>
              <a:t>     La politique culturelle du Québec et la musique</a:t>
            </a:r>
          </a:p>
          <a:p>
            <a:pPr lvl="0">
              <a:buNone/>
            </a:pPr>
            <a:r>
              <a:rPr lang="fr-FR" sz="2000" b="1" dirty="0" smtClean="0">
                <a:cs typeface="Times New Roman"/>
              </a:rPr>
              <a:t>    III-   </a:t>
            </a:r>
            <a:r>
              <a:rPr lang="fr-FR" sz="2000" dirty="0" smtClean="0">
                <a:cs typeface="Times New Roman"/>
              </a:rPr>
              <a:t>Un portrait du secteur de la musique au Québec</a:t>
            </a:r>
          </a:p>
          <a:p>
            <a:pPr lvl="0">
              <a:buNone/>
            </a:pPr>
            <a:r>
              <a:rPr lang="fr-FR" sz="2000" dirty="0" smtClean="0">
                <a:cs typeface="Times New Roman"/>
              </a:rPr>
              <a:t>    </a:t>
            </a:r>
            <a:r>
              <a:rPr lang="fr-FR" sz="2000" b="1" dirty="0" smtClean="0">
                <a:cs typeface="Times New Roman"/>
              </a:rPr>
              <a:t>IV</a:t>
            </a:r>
            <a:r>
              <a:rPr lang="fr-FR" sz="2000" dirty="0" smtClean="0">
                <a:cs typeface="Times New Roman"/>
              </a:rPr>
              <a:t>-   Les orientations du secteur de la musique au Québec</a:t>
            </a:r>
          </a:p>
          <a:p>
            <a:pPr lvl="0">
              <a:buNone/>
            </a:pPr>
            <a:r>
              <a:rPr lang="fr-FR" sz="2000" dirty="0" smtClean="0">
                <a:cs typeface="Times New Roman"/>
              </a:rPr>
              <a:t>    </a:t>
            </a:r>
            <a:r>
              <a:rPr lang="fr-FR" sz="2000" b="1" dirty="0" smtClean="0">
                <a:cs typeface="Times New Roman"/>
              </a:rPr>
              <a:t>V-</a:t>
            </a:r>
            <a:r>
              <a:rPr lang="fr-FR" sz="2000" dirty="0" smtClean="0">
                <a:cs typeface="Times New Roman"/>
              </a:rPr>
              <a:t>     Pour une politique de la musique au Québec</a:t>
            </a:r>
          </a:p>
          <a:p>
            <a:pPr lvl="0">
              <a:buNone/>
            </a:pPr>
            <a:r>
              <a:rPr lang="fr-FR" sz="2000" dirty="0" smtClean="0">
                <a:cs typeface="Times New Roman"/>
              </a:rPr>
              <a:t>	</a:t>
            </a:r>
            <a:r>
              <a:rPr lang="fr-FR" sz="2000" b="1" dirty="0" smtClean="0">
                <a:cs typeface="Times New Roman"/>
              </a:rPr>
              <a:t>VI-</a:t>
            </a:r>
            <a:r>
              <a:rPr lang="fr-FR" sz="2000" dirty="0" smtClean="0">
                <a:cs typeface="Times New Roman"/>
              </a:rPr>
              <a:t>   Des éléments pour une politique de la musique au Québec  </a:t>
            </a:r>
            <a:endParaRPr lang="fr-FR" sz="2000" dirty="0" smtClean="0"/>
          </a:p>
          <a:p>
            <a:pPr>
              <a:buNone/>
            </a:pPr>
            <a:r>
              <a:rPr lang="fr-FR" sz="2000" dirty="0" smtClean="0"/>
              <a:t> 		- L’éducation musicale obligatoire</a:t>
            </a:r>
          </a:p>
          <a:p>
            <a:pPr>
              <a:buNone/>
            </a:pPr>
            <a:r>
              <a:rPr lang="fr-FR" sz="2000" dirty="0" smtClean="0"/>
              <a:t>		- Le soutien à la création musicale par la commande</a:t>
            </a:r>
          </a:p>
          <a:p>
            <a:pPr>
              <a:buNone/>
            </a:pPr>
            <a:r>
              <a:rPr lang="fr-FR" sz="2000" dirty="0" smtClean="0"/>
              <a:t>		- La création de Radio-Québec et de Québec-Musique</a:t>
            </a:r>
            <a:endParaRPr lang="fr-CA" sz="2000" dirty="0" smtClean="0"/>
          </a:p>
          <a:p>
            <a:pPr>
              <a:buNone/>
            </a:pPr>
            <a:r>
              <a:rPr lang="fr-FR" sz="2000" dirty="0" smtClean="0"/>
              <a:t>	</a:t>
            </a:r>
            <a:r>
              <a:rPr lang="fr-FR" sz="2000" b="1" dirty="0" smtClean="0">
                <a:cs typeface="Times New Roman"/>
              </a:rPr>
              <a:t>VII- </a:t>
            </a:r>
            <a:r>
              <a:rPr lang="fr-FR" sz="2000" dirty="0" smtClean="0">
                <a:cs typeface="Times New Roman"/>
              </a:rPr>
              <a:t>Du financement d’une politique de la musique du Québec </a:t>
            </a:r>
            <a:r>
              <a:rPr lang="fr-FR" sz="2000" b="1" dirty="0" smtClean="0">
                <a:cs typeface="Times New Roman"/>
              </a:rPr>
              <a:t>  </a:t>
            </a:r>
            <a:r>
              <a:rPr lang="fr-FR" sz="2400" b="1" dirty="0" smtClean="0">
                <a:cs typeface="Times New Roman"/>
              </a:rPr>
              <a:t/>
            </a:r>
            <a:br>
              <a:rPr lang="fr-FR" sz="2400" b="1" dirty="0" smtClean="0">
                <a:cs typeface="Times New Roman"/>
              </a:rPr>
            </a:br>
            <a:r>
              <a:rPr lang="fr-FR" sz="2400" b="1" dirty="0" smtClean="0">
                <a:cs typeface="Times New Roman"/>
              </a:rPr>
              <a:t/>
            </a:r>
            <a:br>
              <a:rPr lang="fr-FR" sz="2400" b="1" dirty="0" smtClean="0">
                <a:cs typeface="Times New Roman"/>
              </a:rPr>
            </a:br>
            <a:r>
              <a:rPr lang="fr-FR" sz="2000" b="1" dirty="0" smtClean="0">
                <a:cs typeface="Times New Roman"/>
              </a:rPr>
              <a:t>CONCLUSION</a:t>
            </a:r>
            <a:r>
              <a:rPr lang="fr-FR" sz="2000" b="1" dirty="0" smtClean="0">
                <a:latin typeface="Times New Roman"/>
                <a:cs typeface="Times New Roman"/>
              </a:rPr>
              <a:t/>
            </a:r>
            <a:br>
              <a:rPr lang="fr-FR" sz="2000" b="1" dirty="0" smtClean="0">
                <a:latin typeface="Times New Roman"/>
                <a:cs typeface="Times New Roman"/>
              </a:rPr>
            </a:br>
            <a:endParaRPr lang="fr-CA" sz="2000" dirty="0">
              <a:latin typeface="Times New Roman"/>
              <a:cs typeface="Times New Roman"/>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2000"/>
            <a:ext cx="8229600" cy="106680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endParaRPr lang="fr-CA" sz="2222" dirty="0">
              <a:latin typeface="Times New Roman"/>
              <a:cs typeface="Times New Roman"/>
            </a:endParaRPr>
          </a:p>
        </p:txBody>
      </p:sp>
      <p:sp>
        <p:nvSpPr>
          <p:cNvPr id="4" name="Espace réservé du contenu 3"/>
          <p:cNvSpPr>
            <a:spLocks noGrp="1"/>
          </p:cNvSpPr>
          <p:nvPr>
            <p:ph idx="1"/>
          </p:nvPr>
        </p:nvSpPr>
        <p:spPr>
          <a:xfrm>
            <a:off x="0" y="1676400"/>
            <a:ext cx="9144000" cy="76200"/>
          </a:xfrm>
        </p:spPr>
        <p:txBody>
          <a:bodyPr>
            <a:normAutofit fontScale="25000" lnSpcReduction="20000"/>
          </a:bodyPr>
          <a:lstStyle/>
          <a:p>
            <a:pPr lvl="0">
              <a:buNone/>
            </a:pPr>
            <a:endParaRPr lang="fr-FR" sz="1400" b="1" dirty="0" smtClean="0">
              <a:latin typeface="Times New Roman"/>
              <a:cs typeface="Times New Roman"/>
            </a:endParaRPr>
          </a:p>
          <a:p>
            <a:pPr lvl="0">
              <a:buNone/>
            </a:pPr>
            <a:endParaRPr lang="fr-CA" sz="2400" dirty="0">
              <a:latin typeface="Times New Roman"/>
              <a:cs typeface="Times New Roman"/>
            </a:endParaRPr>
          </a:p>
        </p:txBody>
      </p:sp>
      <p:sp>
        <p:nvSpPr>
          <p:cNvPr id="5" name="Rectangle 4"/>
          <p:cNvSpPr/>
          <p:nvPr/>
        </p:nvSpPr>
        <p:spPr>
          <a:xfrm>
            <a:off x="609600" y="685800"/>
            <a:ext cx="8229600" cy="6061711"/>
          </a:xfrm>
          <a:prstGeom prst="rect">
            <a:avLst/>
          </a:prstGeom>
        </p:spPr>
        <p:txBody>
          <a:bodyPr wrap="square">
            <a:spAutoFit/>
          </a:bodyPr>
          <a:lstStyle/>
          <a:p>
            <a:pPr algn="ctr"/>
            <a:r>
              <a:rPr lang="fr-FR" b="1" dirty="0" smtClean="0"/>
              <a:t>I- L’histoire de la musique au Québec</a:t>
            </a:r>
            <a:br>
              <a:rPr lang="fr-FR" b="1" dirty="0" smtClean="0"/>
            </a:br>
            <a:endParaRPr lang="fr-FR" dirty="0" smtClean="0"/>
          </a:p>
          <a:p>
            <a:pPr algn="just">
              <a:buFontTx/>
              <a:buChar char="-"/>
            </a:pPr>
            <a:r>
              <a:rPr lang="fr-FR" dirty="0" smtClean="0"/>
              <a:t>Existence d’une vie musicale en Nouvelle-France (voir Élisabeth GALAT-MORIN et Jean-Pierre PINSON, « L’implantation de la musique », dans Marie-Thérèse LEFEBVRE et Jean-Pierre PINSON (dir.), </a:t>
            </a:r>
            <a:r>
              <a:rPr lang="fr-FR" i="1" dirty="0" smtClean="0"/>
              <a:t>Chronologie de la vie musicale au Québec- 1535-2004</a:t>
            </a:r>
            <a:r>
              <a:rPr lang="fr-FR" dirty="0" smtClean="0"/>
              <a:t>, Québec, Septentrion, 2011, p. 18-47)</a:t>
            </a:r>
          </a:p>
          <a:p>
            <a:pPr algn="just">
              <a:buFontTx/>
              <a:buChar char="-"/>
            </a:pPr>
            <a:r>
              <a:rPr lang="fr-FR" dirty="0" smtClean="0"/>
              <a:t> Vie parallèle musicale au lendemain de la Conquête dans les églises catholiques, anglicanes et protestantes, sans création d’institutions musicales;</a:t>
            </a:r>
          </a:p>
          <a:p>
            <a:pPr algn="just">
              <a:buFontTx/>
              <a:buChar char="-"/>
            </a:pPr>
            <a:r>
              <a:rPr lang="fr-FR" dirty="0" smtClean="0"/>
              <a:t> Naissance de l’Académie de musique du Québec en 1868;</a:t>
            </a:r>
          </a:p>
          <a:p>
            <a:pPr algn="just">
              <a:buFontTx/>
              <a:buChar char="-"/>
            </a:pPr>
            <a:r>
              <a:rPr lang="fr-FR" dirty="0" smtClean="0"/>
              <a:t> Adoption en 1911 de </a:t>
            </a:r>
            <a:r>
              <a:rPr lang="fr-FR" i="1" dirty="0" smtClean="0"/>
              <a:t>la Loi pour favoriser le développement de l’art musical </a:t>
            </a:r>
            <a:r>
              <a:rPr lang="fr-FR" dirty="0" smtClean="0"/>
              <a:t>(Statuts du Québec, 1911, c. 5) et attribution d’un soutien financier à l’Académie de musique du Québec et à son prix d’Europe qui comptera parmi ses lauréants Wilfrid Pelletier (1916), Lionel Daunais (1927) et Edwin Bélanger (1934);</a:t>
            </a:r>
          </a:p>
          <a:p>
            <a:pPr algn="just">
              <a:buFontTx/>
              <a:buChar char="-"/>
            </a:pPr>
            <a:r>
              <a:rPr lang="fr-FR" dirty="0" smtClean="0"/>
              <a:t> Création du Conservatoire de musique du Québec en 1942 sur le modèle des conservatoires de musique en France;</a:t>
            </a:r>
          </a:p>
          <a:p>
            <a:pPr algn="just">
              <a:buFontTx/>
              <a:buChar char="-"/>
            </a:pPr>
            <a:r>
              <a:rPr lang="fr-FR" dirty="0" smtClean="0"/>
              <a:t> Attribution des premières subventions aux sociétés artistiques et de bourses aux jeunes musiciens;</a:t>
            </a:r>
          </a:p>
          <a:p>
            <a:pPr algn="just">
              <a:buFontTx/>
              <a:buChar char="-"/>
            </a:pPr>
            <a:r>
              <a:rPr lang="fr-FR" dirty="0" smtClean="0"/>
              <a:t> Création du ministère des Affaires culturelles en 1963 (Georges-Émile Lapalme)</a:t>
            </a:r>
          </a:p>
          <a:p>
            <a:pPr algn="just"/>
            <a:r>
              <a:rPr lang="fr-FR" dirty="0" smtClean="0"/>
              <a:t>- Rédaction d’un livre blanc sur la culture en 1965 (Pierre Laporte), d’un</a:t>
            </a:r>
            <a:r>
              <a:rPr lang="fr-FR" dirty="0" smtClean="0"/>
              <a:t> </a:t>
            </a:r>
            <a:r>
              <a:rPr lang="fr-FR" dirty="0" smtClean="0"/>
              <a:t>li</a:t>
            </a:r>
            <a:r>
              <a:rPr lang="fr-FR" dirty="0" smtClean="0"/>
              <a:t>vre </a:t>
            </a:r>
            <a:r>
              <a:rPr lang="fr-FR" dirty="0" smtClean="0"/>
              <a:t>vert en 1976 (Jean-Paul L’Allier) et d’un livre blanc en 1978 (Camille </a:t>
            </a:r>
            <a:r>
              <a:rPr lang="fr-FR" dirty="0" err="1" smtClean="0"/>
              <a:t>Laurin</a:t>
            </a:r>
            <a:r>
              <a:rPr lang="fr-FR" dirty="0" smtClean="0"/>
              <a:t>)  </a:t>
            </a:r>
            <a:r>
              <a:rPr lang="fr-CA" dirty="0" smtClean="0"/>
              <a:t> </a:t>
            </a:r>
            <a:endParaRPr lang="fr-FR"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2000"/>
            <a:ext cx="8229600" cy="106680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endParaRPr lang="fr-CA" sz="2222" dirty="0">
              <a:latin typeface="Times New Roman"/>
              <a:cs typeface="Times New Roman"/>
            </a:endParaRPr>
          </a:p>
        </p:txBody>
      </p:sp>
      <p:sp>
        <p:nvSpPr>
          <p:cNvPr id="4" name="Espace réservé du contenu 3"/>
          <p:cNvSpPr>
            <a:spLocks noGrp="1"/>
          </p:cNvSpPr>
          <p:nvPr>
            <p:ph idx="1"/>
          </p:nvPr>
        </p:nvSpPr>
        <p:spPr>
          <a:xfrm>
            <a:off x="0" y="1676400"/>
            <a:ext cx="9144000" cy="76200"/>
          </a:xfrm>
        </p:spPr>
        <p:txBody>
          <a:bodyPr>
            <a:normAutofit fontScale="25000" lnSpcReduction="20000"/>
          </a:bodyPr>
          <a:lstStyle/>
          <a:p>
            <a:pPr lvl="0">
              <a:buNone/>
            </a:pPr>
            <a:endParaRPr lang="fr-FR" sz="1400" b="1" dirty="0" smtClean="0">
              <a:latin typeface="Times New Roman"/>
              <a:cs typeface="Times New Roman"/>
            </a:endParaRPr>
          </a:p>
          <a:p>
            <a:pPr lvl="0">
              <a:buNone/>
            </a:pPr>
            <a:endParaRPr lang="fr-CA" sz="2400" dirty="0">
              <a:latin typeface="Times New Roman"/>
              <a:cs typeface="Times New Roman"/>
            </a:endParaRPr>
          </a:p>
        </p:txBody>
      </p:sp>
      <p:sp>
        <p:nvSpPr>
          <p:cNvPr id="5" name="Rectangle 4"/>
          <p:cNvSpPr/>
          <p:nvPr/>
        </p:nvSpPr>
        <p:spPr>
          <a:xfrm>
            <a:off x="609600" y="685800"/>
            <a:ext cx="8229600" cy="6463309"/>
          </a:xfrm>
          <a:prstGeom prst="rect">
            <a:avLst/>
          </a:prstGeom>
        </p:spPr>
        <p:txBody>
          <a:bodyPr wrap="square">
            <a:spAutoFit/>
          </a:bodyPr>
          <a:lstStyle/>
          <a:p>
            <a:pPr algn="ctr"/>
            <a:r>
              <a:rPr lang="fr-FR" b="1" dirty="0" smtClean="0"/>
              <a:t>II- La politique culturelle du Québec et la musique</a:t>
            </a:r>
          </a:p>
          <a:p>
            <a:pPr algn="ctr"/>
            <a:endParaRPr lang="fr-FR" b="1" dirty="0" smtClean="0"/>
          </a:p>
          <a:p>
            <a:pPr algn="ctr"/>
            <a:r>
              <a:rPr lang="fr-FR" dirty="0" smtClean="0"/>
              <a:t>MINISTÈRE DES AFFAIRES CULTURELLES, </a:t>
            </a:r>
            <a:r>
              <a:rPr lang="fr-FR" i="1" dirty="0" smtClean="0"/>
              <a:t>La politique culturelle du Québec : notre avenir, notre culture</a:t>
            </a:r>
            <a:r>
              <a:rPr lang="fr-FR" dirty="0" smtClean="0"/>
              <a:t>, 1992, 150 </a:t>
            </a:r>
            <a:r>
              <a:rPr lang="fr-FR" dirty="0" smtClean="0"/>
              <a:t>p.</a:t>
            </a:r>
            <a:endParaRPr lang="fr-FR" b="1" dirty="0" smtClean="0"/>
          </a:p>
          <a:p>
            <a:pPr algn="just"/>
            <a:r>
              <a:rPr lang="fr-FR" dirty="0" smtClean="0"/>
              <a:t>- </a:t>
            </a:r>
            <a:r>
              <a:rPr lang="fr-FR" dirty="0" smtClean="0"/>
              <a:t>Préparée par un Groupe-conseil présidé par Roland Arpin et s’appuyant sur les travaux d’une commission parlementaire pilotée par la ministre Liza Frulla ;</a:t>
            </a:r>
            <a:endParaRPr lang="fr-CA" dirty="0" smtClean="0"/>
          </a:p>
          <a:p>
            <a:pPr lvl="0" algn="just">
              <a:buFontTx/>
              <a:buChar char="-"/>
            </a:pPr>
            <a:r>
              <a:rPr lang="fr-FR" dirty="0" smtClean="0"/>
              <a:t> Première politique culturelle du Québec se présentant comme une politique gouvernementale par laquelle « la culture devient une mission sociale et gouvernementale, c’est-à-dire impliquant la participation de nombreux ministères, et se reflétant dans un grand nombre de secteurs, plus particulièrement celui de l’éducation. Les questions culturelles sont ainsi placées au cœur des priorités gouvernementales » (p. 16);</a:t>
            </a:r>
          </a:p>
          <a:p>
            <a:pPr lvl="0" algn="just"/>
            <a:r>
              <a:rPr lang="fr-FR" dirty="0" smtClean="0"/>
              <a:t>- Quatre (4) axes, 13 orientations et 49 engagements (voir</a:t>
            </a:r>
            <a:r>
              <a:rPr lang="fr-FR" dirty="0" smtClean="0"/>
              <a:t> </a:t>
            </a:r>
            <a:r>
              <a:rPr lang="fr-FR" dirty="0" smtClean="0"/>
              <a:t>la diapositive 6</a:t>
            </a:r>
            <a:r>
              <a:rPr lang="fr-FR" dirty="0" smtClean="0"/>
              <a:t>)</a:t>
            </a:r>
            <a:r>
              <a:rPr lang="fr-FR" dirty="0" smtClean="0"/>
              <a:t>;</a:t>
            </a:r>
          </a:p>
          <a:p>
            <a:pPr lvl="0" algn="just">
              <a:buFontTx/>
              <a:buChar char="-"/>
            </a:pPr>
            <a:r>
              <a:rPr lang="fr-FR" dirty="0" smtClean="0"/>
              <a:t> Quelques références générales et engagements particuliers dans le domaine de la musique (radiodiffusion de la musique vocale francophone, commandes musicales et soutien aux conservatoires de musique);</a:t>
            </a:r>
          </a:p>
          <a:p>
            <a:pPr lvl="0" algn="just">
              <a:buFontTx/>
              <a:buChar char="-"/>
            </a:pPr>
            <a:r>
              <a:rPr lang="fr-FR" dirty="0" smtClean="0"/>
              <a:t> Adoption de </a:t>
            </a:r>
            <a:r>
              <a:rPr lang="fr-FR" i="1" dirty="0" smtClean="0"/>
              <a:t>la Loi sur le ministère de la Culture et des communications</a:t>
            </a:r>
            <a:r>
              <a:rPr lang="fr-FR" dirty="0" smtClean="0"/>
              <a:t>, Lois du Québec, 1992, c. 65 (RLRQ, c. M-17.1) et de politiques sectorielles en vertu de l’article 12 de cette loi, dont celle de la diffusion des arts de la scène en </a:t>
            </a:r>
            <a:r>
              <a:rPr lang="fr-FR" dirty="0" smtClean="0"/>
              <a:t>1996;</a:t>
            </a:r>
            <a:endParaRPr lang="fr-FR" dirty="0" smtClean="0"/>
          </a:p>
          <a:p>
            <a:pPr lvl="0" algn="just">
              <a:buFontTx/>
              <a:buChar char="-"/>
            </a:pPr>
            <a:r>
              <a:rPr lang="fr-FR" dirty="0" smtClean="0"/>
              <a:t> Adoption de la </a:t>
            </a:r>
            <a:r>
              <a:rPr lang="fr-FR" i="1" dirty="0" smtClean="0"/>
              <a:t>Loi sur le Conseil des arts et lettres du Québec</a:t>
            </a:r>
            <a:r>
              <a:rPr lang="fr-FR" dirty="0" smtClean="0"/>
              <a:t>, L.Q. 1992, c. 66 ((RLRQ, c. M-17.1</a:t>
            </a:r>
            <a:r>
              <a:rPr lang="fr-FR" dirty="0" smtClean="0"/>
              <a:t>). </a:t>
            </a:r>
            <a:endParaRPr lang="fr-CA" dirty="0" smtClean="0"/>
          </a:p>
          <a:p>
            <a:pPr algn="just">
              <a:buFontTx/>
              <a:buChar char="-"/>
            </a:pPr>
            <a:endParaRPr lang="fr-FR" dirty="0" smtClean="0"/>
          </a:p>
          <a:p>
            <a:pPr algn="just"/>
            <a:r>
              <a:rPr lang="fr-FR" dirty="0" smtClean="0"/>
              <a:t>  </a:t>
            </a:r>
            <a:r>
              <a:rPr lang="fr-CA" dirty="0" smtClean="0"/>
              <a:t> </a:t>
            </a:r>
            <a:endParaRPr lang="fr-FR"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2000"/>
            <a:ext cx="8229600" cy="106680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CA" dirty="0" smtClean="0">
                <a:latin typeface="Times New Roman"/>
                <a:cs typeface="Times New Roman"/>
              </a:rPr>
              <a:t/>
            </a:r>
            <a:br>
              <a:rPr lang="fr-CA" dirty="0" smtClean="0">
                <a:latin typeface="Times New Roman"/>
                <a:cs typeface="Times New Roman"/>
              </a:rPr>
            </a:br>
            <a:endParaRPr lang="fr-CA" sz="2222" dirty="0">
              <a:latin typeface="Times New Roman"/>
              <a:cs typeface="Times New Roman"/>
            </a:endParaRPr>
          </a:p>
        </p:txBody>
      </p:sp>
      <p:sp>
        <p:nvSpPr>
          <p:cNvPr id="4" name="Espace réservé du contenu 3"/>
          <p:cNvSpPr>
            <a:spLocks noGrp="1"/>
          </p:cNvSpPr>
          <p:nvPr>
            <p:ph idx="1"/>
          </p:nvPr>
        </p:nvSpPr>
        <p:spPr>
          <a:xfrm>
            <a:off x="0" y="1676400"/>
            <a:ext cx="9144000" cy="76200"/>
          </a:xfrm>
        </p:spPr>
        <p:txBody>
          <a:bodyPr>
            <a:normAutofit fontScale="25000" lnSpcReduction="20000"/>
          </a:bodyPr>
          <a:lstStyle/>
          <a:p>
            <a:pPr lvl="0">
              <a:buNone/>
            </a:pPr>
            <a:endParaRPr lang="fr-FR" sz="1400" b="1" dirty="0" smtClean="0">
              <a:latin typeface="Times New Roman"/>
              <a:cs typeface="Times New Roman"/>
            </a:endParaRPr>
          </a:p>
          <a:p>
            <a:pPr lvl="0">
              <a:buNone/>
            </a:pPr>
            <a:endParaRPr lang="fr-FR" sz="1400" b="1" dirty="0" smtClean="0">
              <a:latin typeface="Times New Roman"/>
              <a:cs typeface="Times New Roman"/>
            </a:endParaRPr>
          </a:p>
          <a:p>
            <a:pPr lvl="0">
              <a:buNone/>
            </a:pPr>
            <a:endParaRPr lang="fr-CA" sz="2400" dirty="0">
              <a:latin typeface="Times New Roman"/>
              <a:cs typeface="Times New Roman"/>
            </a:endParaRPr>
          </a:p>
        </p:txBody>
      </p:sp>
      <p:pic>
        <p:nvPicPr>
          <p:cNvPr id="5" name="Image 4" descr="Capture d’écran 2015-11-16 à 10.41.26.png"/>
          <p:cNvPicPr>
            <a:picLocks noChangeAspect="1"/>
          </p:cNvPicPr>
          <p:nvPr/>
        </p:nvPicPr>
        <p:blipFill>
          <a:blip r:embed="rId2"/>
          <a:stretch>
            <a:fillRect/>
          </a:stretch>
        </p:blipFill>
        <p:spPr>
          <a:xfrm>
            <a:off x="0" y="838200"/>
            <a:ext cx="9144000" cy="5822252"/>
          </a:xfrm>
          <a:prstGeom prst="rect">
            <a:avLst/>
          </a:prstGeom>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2000"/>
            <a:ext cx="8229600" cy="1066800"/>
          </a:xfrm>
        </p:spPr>
        <p:txBody>
          <a:bodyPr>
            <a:normAutofit fontScale="90000"/>
          </a:bodyPr>
          <a:lstStyle/>
          <a:p>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endParaRPr lang="fr-CA" sz="2222" dirty="0">
              <a:latin typeface="Times New Roman"/>
              <a:cs typeface="Times New Roman"/>
            </a:endParaRPr>
          </a:p>
        </p:txBody>
      </p:sp>
      <p:sp>
        <p:nvSpPr>
          <p:cNvPr id="4" name="Espace réservé du contenu 3"/>
          <p:cNvSpPr>
            <a:spLocks noGrp="1"/>
          </p:cNvSpPr>
          <p:nvPr>
            <p:ph idx="1"/>
          </p:nvPr>
        </p:nvSpPr>
        <p:spPr>
          <a:xfrm>
            <a:off x="0" y="1676400"/>
            <a:ext cx="9144000" cy="76200"/>
          </a:xfrm>
        </p:spPr>
        <p:txBody>
          <a:bodyPr>
            <a:normAutofit fontScale="25000" lnSpcReduction="20000"/>
          </a:bodyPr>
          <a:lstStyle/>
          <a:p>
            <a:pPr lvl="0">
              <a:buNone/>
            </a:pPr>
            <a:endParaRPr lang="fr-FR" sz="1400" b="1" dirty="0" smtClean="0">
              <a:latin typeface="Times New Roman"/>
              <a:cs typeface="Times New Roman"/>
            </a:endParaRPr>
          </a:p>
          <a:p>
            <a:pPr lvl="0">
              <a:buNone/>
            </a:pPr>
            <a:endParaRPr lang="fr-CA" sz="2400" dirty="0">
              <a:latin typeface="Times New Roman"/>
              <a:cs typeface="Times New Roman"/>
            </a:endParaRPr>
          </a:p>
        </p:txBody>
      </p:sp>
      <p:sp>
        <p:nvSpPr>
          <p:cNvPr id="5" name="Rectangle 4"/>
          <p:cNvSpPr/>
          <p:nvPr/>
        </p:nvSpPr>
        <p:spPr>
          <a:xfrm>
            <a:off x="609600" y="685800"/>
            <a:ext cx="8229600" cy="6740308"/>
          </a:xfrm>
          <a:prstGeom prst="rect">
            <a:avLst/>
          </a:prstGeom>
        </p:spPr>
        <p:txBody>
          <a:bodyPr wrap="square">
            <a:spAutoFit/>
          </a:bodyPr>
          <a:lstStyle/>
          <a:p>
            <a:pPr algn="ctr"/>
            <a:r>
              <a:rPr lang="fr-FR" b="1" dirty="0" smtClean="0"/>
              <a:t>III- Un portrait du secteur de la musique au Québec</a:t>
            </a:r>
          </a:p>
          <a:p>
            <a:pPr algn="ctr"/>
            <a:endParaRPr lang="fr-FR" b="1" dirty="0" smtClean="0"/>
          </a:p>
          <a:p>
            <a:pPr algn="just">
              <a:buFontTx/>
              <a:buChar char="-"/>
            </a:pPr>
            <a:r>
              <a:rPr lang="fr-FR" dirty="0" smtClean="0"/>
              <a:t> Préparée par le Conseil des arts et lettres du Québec en 2009 et présentant « les principaux constats et enjeux qui touchent […] le milieu de la musique »</a:t>
            </a:r>
            <a:r>
              <a:rPr lang="fr-FR" dirty="0" smtClean="0"/>
              <a:t>;</a:t>
            </a:r>
          </a:p>
          <a:p>
            <a:pPr algn="just">
              <a:buFontTx/>
              <a:buChar char="-"/>
            </a:pPr>
            <a:endParaRPr lang="fr-FR" dirty="0" smtClean="0"/>
          </a:p>
          <a:p>
            <a:pPr algn="just">
              <a:buFontTx/>
              <a:buChar char="-"/>
            </a:pPr>
            <a:r>
              <a:rPr lang="fr-FR" dirty="0" smtClean="0"/>
              <a:t> Alimenté par  par des rencontres tenues avec le milieu musical (tenues à Montréal et Québec) et des rencontres avec les milieux représentant les différents genres musicaux »</a:t>
            </a:r>
            <a:r>
              <a:rPr lang="fr-FR" dirty="0" smtClean="0"/>
              <a:t>;</a:t>
            </a:r>
          </a:p>
          <a:p>
            <a:pPr algn="just">
              <a:buFontTx/>
              <a:buChar char="-"/>
            </a:pPr>
            <a:endParaRPr lang="fr-FR" dirty="0" smtClean="0"/>
          </a:p>
          <a:p>
            <a:pPr algn="just">
              <a:buFontTx/>
              <a:buChar char="-"/>
            </a:pPr>
            <a:r>
              <a:rPr lang="fr-FR" dirty="0" smtClean="0"/>
              <a:t> Les constats et enjeux sont par ailleurs situés « dans trois grands genres, soit classique, contemporain et non classique avec les sous-genres qui les recouvrent ». Une définition générale des genres musicaux et les enjeux qui sont les leurs est d’ailleurs formulée « afin de permettre une meilleure compréhension du cycle de création, production et diffusion » (voir définitions sur la prochaine diapositive)</a:t>
            </a:r>
            <a:r>
              <a:rPr lang="fr-FR" dirty="0" smtClean="0"/>
              <a:t>;</a:t>
            </a:r>
          </a:p>
          <a:p>
            <a:pPr algn="just">
              <a:buFontTx/>
              <a:buChar char="-"/>
            </a:pPr>
            <a:endParaRPr lang="fr-FR" dirty="0" smtClean="0"/>
          </a:p>
          <a:p>
            <a:pPr algn="just">
              <a:buFontTx/>
              <a:buChar char="-"/>
            </a:pPr>
            <a:r>
              <a:rPr lang="fr-FR" dirty="0" smtClean="0"/>
              <a:t> </a:t>
            </a:r>
            <a:r>
              <a:rPr lang="fr-FR" dirty="0" smtClean="0"/>
              <a:t>Le </a:t>
            </a:r>
            <a:r>
              <a:rPr lang="fr-FR" dirty="0" smtClean="0"/>
              <a:t>portrait financier révèle que le secteur la musique reçoit une part significative des sommes octroyées au secteur des arts et des lettres. Pour l’année </a:t>
            </a:r>
            <a:r>
              <a:rPr lang="fr-FR" dirty="0" smtClean="0"/>
              <a:t>2014-2015, 22,2% </a:t>
            </a:r>
            <a:r>
              <a:rPr lang="fr-FR" dirty="0" smtClean="0"/>
              <a:t>des sommes attribuées aux organismes le sont dans le secteur de la musique et </a:t>
            </a:r>
            <a:r>
              <a:rPr lang="fr-FR" dirty="0" smtClean="0"/>
              <a:t>15,9</a:t>
            </a:r>
            <a:r>
              <a:rPr lang="fr-FR" dirty="0" smtClean="0"/>
              <a:t>% du soutien financier aux artistes sont accordées aux musiciens et musiciennes</a:t>
            </a:r>
            <a:r>
              <a:rPr lang="fr-FR" dirty="0" smtClean="0"/>
              <a:t>.</a:t>
            </a:r>
            <a:endParaRPr lang="fr-CA" dirty="0" smtClean="0"/>
          </a:p>
          <a:p>
            <a:endParaRPr lang="fr-CA" dirty="0" smtClean="0"/>
          </a:p>
          <a:p>
            <a:pPr>
              <a:buFontTx/>
              <a:buChar char="-"/>
            </a:pPr>
            <a:endParaRPr lang="fr-FR" dirty="0" smtClean="0"/>
          </a:p>
          <a:p>
            <a:pPr algn="just"/>
            <a:r>
              <a:rPr lang="fr-FR" dirty="0" smtClean="0"/>
              <a:t>  </a:t>
            </a:r>
            <a:r>
              <a:rPr lang="fr-CA" dirty="0" smtClean="0"/>
              <a:t> </a:t>
            </a:r>
            <a:endParaRPr lang="fr-FR"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533400" y="685800"/>
            <a:ext cx="8153400" cy="173732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CA" sz="2000" dirty="0" smtClean="0"/>
              <a:t/>
            </a:r>
            <a:br>
              <a:rPr lang="fr-CA" sz="2000" dirty="0" smtClean="0"/>
            </a:b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r>
              <a:rPr lang="fr-FR" sz="2400" dirty="0" smtClean="0">
                <a:latin typeface="Times New Roman"/>
                <a:cs typeface="Times New Roman"/>
              </a:rPr>
              <a:t/>
            </a:r>
            <a:br>
              <a:rPr lang="fr-FR" sz="2400" dirty="0" smtClean="0">
                <a:latin typeface="Times New Roman"/>
                <a:cs typeface="Times New Roman"/>
              </a:rPr>
            </a:br>
            <a:endParaRPr lang="fr-CA" sz="2400" dirty="0"/>
          </a:p>
        </p:txBody>
      </p:sp>
      <p:sp>
        <p:nvSpPr>
          <p:cNvPr id="3" name="Rectangle 2"/>
          <p:cNvSpPr/>
          <p:nvPr/>
        </p:nvSpPr>
        <p:spPr>
          <a:xfrm>
            <a:off x="838200" y="685800"/>
            <a:ext cx="7924800" cy="5632312"/>
          </a:xfrm>
          <a:prstGeom prst="rect">
            <a:avLst/>
          </a:prstGeom>
        </p:spPr>
        <p:txBody>
          <a:bodyPr wrap="square">
            <a:spAutoFit/>
          </a:bodyPr>
          <a:lstStyle/>
          <a:p>
            <a:pPr algn="ctr"/>
            <a:r>
              <a:rPr lang="fr-FR" b="1" dirty="0" smtClean="0"/>
              <a:t/>
            </a:r>
            <a:br>
              <a:rPr lang="fr-FR" b="1" dirty="0" smtClean="0"/>
            </a:br>
            <a:r>
              <a:rPr lang="fr-FR" b="1" dirty="0" smtClean="0"/>
              <a:t>Musique classique</a:t>
            </a:r>
            <a:endParaRPr lang="fr-CA" b="1" dirty="0" smtClean="0"/>
          </a:p>
          <a:p>
            <a:pPr algn="just"/>
            <a:r>
              <a:rPr lang="fr-FR" dirty="0" smtClean="0"/>
              <a:t>La période classique se définit par la musique composée entre 1770-1800, donc durant un court laps de 30 ans seulement. Mais les musiques de tradition classique occidentales couvrent plusieurs siècles d’histoire musicale, soit du 6</a:t>
            </a:r>
            <a:r>
              <a:rPr lang="fr-FR" baseline="30000" dirty="0" smtClean="0"/>
              <a:t>e</a:t>
            </a:r>
            <a:r>
              <a:rPr lang="fr-FR" dirty="0" smtClean="0"/>
              <a:t> siècle (début du chant grégorien) jusqu’au début du 20</a:t>
            </a:r>
            <a:r>
              <a:rPr lang="fr-FR" baseline="30000" dirty="0" smtClean="0"/>
              <a:t>e</a:t>
            </a:r>
            <a:r>
              <a:rPr lang="fr-FR" dirty="0" smtClean="0"/>
              <a:t> siècle (début de la composition de la musique atonale et sérielle) et comprend les périodes du Moyen-Âge, de la Renaissance, du Baroque, du Classique, du Romantique et du Post-Romantique.</a:t>
            </a:r>
            <a:endParaRPr lang="fr-CA" dirty="0" smtClean="0"/>
          </a:p>
          <a:p>
            <a:pPr algn="ctr"/>
            <a:r>
              <a:rPr lang="fr-FR" b="1" dirty="0" smtClean="0"/>
              <a:t>Musique contemporaine</a:t>
            </a:r>
            <a:endParaRPr lang="fr-CA" b="1" dirty="0" smtClean="0"/>
          </a:p>
          <a:p>
            <a:pPr algn="just"/>
            <a:r>
              <a:rPr lang="fr-FR" dirty="0" smtClean="0"/>
              <a:t>La musique contemporaine couvre le 20</a:t>
            </a:r>
            <a:r>
              <a:rPr lang="fr-FR" baseline="30000" dirty="0" smtClean="0"/>
              <a:t>e</a:t>
            </a:r>
            <a:r>
              <a:rPr lang="fr-FR" dirty="0" smtClean="0"/>
              <a:t> siècle (à partir de 1910) jusqu’à ce jour. Elle comprend diverses pratiques telles la musique instrumentale et actuelle et celles intégrant les technologies numériques de pointe comme les musiques électroniques et électroacoustiques.</a:t>
            </a:r>
            <a:endParaRPr lang="fr-CA" dirty="0" smtClean="0"/>
          </a:p>
          <a:p>
            <a:pPr algn="ctr"/>
            <a:r>
              <a:rPr lang="fr-FR" b="1" dirty="0" smtClean="0"/>
              <a:t>Musique non classique</a:t>
            </a:r>
            <a:endParaRPr lang="fr-CA" b="1" dirty="0" smtClean="0"/>
          </a:p>
          <a:p>
            <a:pPr algn="just"/>
            <a:r>
              <a:rPr lang="fr-FR" dirty="0" smtClean="0"/>
              <a:t>Les musiques dites – non classique- englobent tous les genres de pratiques populaires incluant les pratiques non occidentales. Nous y trouvons les musiques de jazz, les musiques du mondes, la musique traditionnelle, la chanson et les musiques autochtones. Ce genre recouvre plusieurs siècles de traditions musicales jusqu’à ce jour.</a:t>
            </a:r>
            <a:endParaRPr lang="fr-CA" dirty="0" smtClean="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2000"/>
            <a:ext cx="8229600" cy="762000"/>
          </a:xfrm>
        </p:spPr>
        <p:txBody>
          <a:bodyPr>
            <a:normAutofit fontScale="90000"/>
          </a:bodyPr>
          <a:lstStyle/>
          <a:p>
            <a:pPr algn="ct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1556" dirty="0" smtClean="0">
                <a:latin typeface="+mn-lt"/>
              </a:rPr>
              <a:t>Tableau sur les orientations disciplinaires du CALQ dans le secteur de la musique</a:t>
            </a: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r>
              <a:rPr lang="fr-FR" sz="2400" b="1" dirty="0" smtClean="0">
                <a:latin typeface="Times New Roman"/>
                <a:cs typeface="Times New Roman"/>
              </a:rPr>
              <a:t/>
            </a:r>
            <a:br>
              <a:rPr lang="fr-FR" sz="2400" b="1" dirty="0" smtClean="0">
                <a:latin typeface="Times New Roman"/>
                <a:cs typeface="Times New Roman"/>
              </a:rPr>
            </a:br>
            <a:endParaRPr lang="fr-CA" sz="2222" dirty="0">
              <a:latin typeface="Times New Roman"/>
              <a:cs typeface="Times New Roman"/>
            </a:endParaRPr>
          </a:p>
        </p:txBody>
      </p:sp>
      <p:sp>
        <p:nvSpPr>
          <p:cNvPr id="4" name="Espace réservé du contenu 3"/>
          <p:cNvSpPr>
            <a:spLocks noGrp="1"/>
          </p:cNvSpPr>
          <p:nvPr>
            <p:ph idx="1"/>
          </p:nvPr>
        </p:nvSpPr>
        <p:spPr>
          <a:xfrm>
            <a:off x="0" y="1676400"/>
            <a:ext cx="9144000" cy="76200"/>
          </a:xfrm>
        </p:spPr>
        <p:txBody>
          <a:bodyPr>
            <a:normAutofit fontScale="25000" lnSpcReduction="20000"/>
          </a:bodyPr>
          <a:lstStyle/>
          <a:p>
            <a:pPr lvl="0">
              <a:buNone/>
            </a:pPr>
            <a:endParaRPr lang="fr-FR" sz="1400" b="1" dirty="0" smtClean="0">
              <a:latin typeface="Times New Roman"/>
              <a:cs typeface="Times New Roman"/>
            </a:endParaRPr>
          </a:p>
          <a:p>
            <a:pPr lvl="0">
              <a:buNone/>
            </a:pPr>
            <a:endParaRPr lang="fr-CA" sz="2400" dirty="0">
              <a:latin typeface="Times New Roman"/>
              <a:cs typeface="Times New Roman"/>
            </a:endParaRPr>
          </a:p>
        </p:txBody>
      </p:sp>
      <p:sp>
        <p:nvSpPr>
          <p:cNvPr id="5" name="Rectangle 4"/>
          <p:cNvSpPr/>
          <p:nvPr/>
        </p:nvSpPr>
        <p:spPr>
          <a:xfrm>
            <a:off x="609600" y="685800"/>
            <a:ext cx="8229600" cy="1200329"/>
          </a:xfrm>
          <a:prstGeom prst="rect">
            <a:avLst/>
          </a:prstGeom>
        </p:spPr>
        <p:txBody>
          <a:bodyPr wrap="square">
            <a:spAutoFit/>
          </a:bodyPr>
          <a:lstStyle/>
          <a:p>
            <a:pPr algn="ctr"/>
            <a:r>
              <a:rPr lang="fr-FR" b="1" dirty="0" smtClean="0"/>
              <a:t>IV- Les orientations du secteur de la musique</a:t>
            </a:r>
          </a:p>
          <a:p>
            <a:endParaRPr lang="fr-CA" dirty="0" smtClean="0"/>
          </a:p>
          <a:p>
            <a:pPr>
              <a:buFontTx/>
              <a:buChar char="-"/>
            </a:pPr>
            <a:endParaRPr lang="fr-FR" dirty="0" smtClean="0"/>
          </a:p>
          <a:p>
            <a:pPr algn="just"/>
            <a:r>
              <a:rPr lang="fr-FR" dirty="0" smtClean="0"/>
              <a:t>  </a:t>
            </a:r>
            <a:r>
              <a:rPr lang="fr-CA" dirty="0" smtClean="0"/>
              <a:t> </a:t>
            </a:r>
            <a:endParaRPr lang="fr-FR" dirty="0"/>
          </a:p>
        </p:txBody>
      </p:sp>
      <p:pic>
        <p:nvPicPr>
          <p:cNvPr id="7" name="Image 6" descr="Capture d’écran 2015-11-16 à 11.14.38.png"/>
          <p:cNvPicPr>
            <a:picLocks noChangeAspect="1"/>
          </p:cNvPicPr>
          <p:nvPr/>
        </p:nvPicPr>
        <p:blipFill>
          <a:blip r:embed="rId2"/>
          <a:stretch>
            <a:fillRect/>
          </a:stretch>
        </p:blipFill>
        <p:spPr>
          <a:xfrm>
            <a:off x="685800" y="1447800"/>
            <a:ext cx="7947512" cy="5061483"/>
          </a:xfrm>
          <a:prstGeom prst="rect">
            <a:avLst/>
          </a:prstGeom>
        </p:spPr>
      </p:pic>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1068</TotalTime>
  <Words>2090</Words>
  <Application>Microsoft Office PowerPoint</Application>
  <PresentationFormat>Présentation à l'écran (4:3)</PresentationFormat>
  <Paragraphs>138</Paragraphs>
  <Slides>15</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15</vt:i4>
      </vt:variant>
    </vt:vector>
  </HeadingPairs>
  <TitlesOfParts>
    <vt:vector size="16" baseType="lpstr">
      <vt:lpstr>Urbain</vt:lpstr>
      <vt:lpstr>Éléments pour une politique de la musique au Québec </vt:lpstr>
      <vt:lpstr>      À la mémoire des victimes des attentats de Paris du 13 novembre 2015 et en solidarité avec le peuple de France, une minute de silence…       À la</vt:lpstr>
      <vt:lpstr>PLAN </vt:lpstr>
      <vt:lpstr>        </vt:lpstr>
      <vt:lpstr>        </vt:lpstr>
      <vt:lpstr>                  </vt:lpstr>
      <vt:lpstr>        </vt:lpstr>
      <vt:lpstr>                   </vt:lpstr>
      <vt:lpstr>   Tableau sur les orientations disciplinaires du CALQ dans le secteur de la musique    </vt:lpstr>
      <vt:lpstr>    Tableau sur les orientations disciplinaires du CALQ dans le secteur de la musique (suite)     </vt:lpstr>
      <vt:lpstr>        </vt:lpstr>
      <vt:lpstr>        </vt:lpstr>
      <vt:lpstr>     </vt:lpstr>
      <vt:lpstr>        </vt:lpstr>
      <vt:lpstr>         Une autre pensée, en musique, pour les victimes des attentats de Paris du 13 novembre 2015, en solidarité avec le peuple de France, mais aussi des autres victimes d’Instanboul et de Beyrouth   Le pianiste David Martello devant le Bataclan le 14 novembre 2015 https://www.youtube.com/watch?v=MNRCTC1ElXQ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conflit israélo-palestinien</dc:title>
  <dc:creator>daisyboustany</dc:creator>
  <cp:lastModifiedBy>Daniel Turp</cp:lastModifiedBy>
  <cp:revision>109</cp:revision>
  <cp:lastPrinted>2013-03-26T15:30:22Z</cp:lastPrinted>
  <dcterms:created xsi:type="dcterms:W3CDTF">2015-11-17T13:55:03Z</dcterms:created>
  <dcterms:modified xsi:type="dcterms:W3CDTF">2015-11-17T14:11:38Z</dcterms:modified>
</cp:coreProperties>
</file>