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2"/>
  </p:notesMasterIdLst>
  <p:sldIdLst>
    <p:sldId id="256" r:id="rId2"/>
    <p:sldId id="314" r:id="rId3"/>
    <p:sldId id="312" r:id="rId4"/>
    <p:sldId id="308" r:id="rId5"/>
    <p:sldId id="310" r:id="rId6"/>
    <p:sldId id="313" r:id="rId7"/>
    <p:sldId id="307" r:id="rId8"/>
    <p:sldId id="316" r:id="rId9"/>
    <p:sldId id="317" r:id="rId10"/>
    <p:sldId id="323" r:id="rId11"/>
    <p:sldId id="324" r:id="rId12"/>
    <p:sldId id="325" r:id="rId13"/>
    <p:sldId id="330" r:id="rId14"/>
    <p:sldId id="326" r:id="rId15"/>
    <p:sldId id="319" r:id="rId16"/>
    <p:sldId id="321" r:id="rId17"/>
    <p:sldId id="322" r:id="rId18"/>
    <p:sldId id="327" r:id="rId19"/>
    <p:sldId id="328" r:id="rId20"/>
    <p:sldId id="329" r:id="rId21"/>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4714" autoAdjust="0"/>
  </p:normalViewPr>
  <p:slideViewPr>
    <p:cSldViewPr>
      <p:cViewPr varScale="1">
        <p:scale>
          <a:sx n="87" d="100"/>
          <a:sy n="87"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17/09/2014</a:t>
            </a:fld>
            <a:endParaRPr lang="fr-FR"/>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‹N°›</a:t>
            </a:fld>
            <a:endParaRPr lang="fr-FR"/>
          </a:p>
        </p:txBody>
      </p:sp>
    </p:spTree>
    <p:extLst>
      <p:ext uri="{BB962C8B-B14F-4D97-AF65-F5344CB8AC3E}">
        <p14:creationId xmlns:p14="http://schemas.microsoft.com/office/powerpoint/2010/main" val="636098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17/09/2014</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‹N°›</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17/09/2014</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17/09/2014</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17/09/2014</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17/09/2014</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‹N°›</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17/09/2014</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17/09/2014</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17/09/2014</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17/09/2014</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17/09/2014</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17/09/2014</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17/09/2014</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‹N°›</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youtube.com/watch?v=0IAFdVp2RlE" TargetMode="External"/><Relationship Id="rId1" Type="http://schemas.openxmlformats.org/officeDocument/2006/relationships/slideLayout" Target="../slideLayouts/slideLayout2.xml"/><Relationship Id="rId6" Type="http://schemas.openxmlformats.org/officeDocument/2006/relationships/hyperlink" Target="https://www.google.fr/maps/@48.8483201,2.3055183,3a,75y,8.39h,84.97t/data=!3m4!1e1!3m2!1sqKZN5OPCg6H9qQLOHeMu9A!2e0" TargetMode="External"/><Relationship Id="rId5" Type="http://schemas.openxmlformats.org/officeDocument/2006/relationships/image" Target="../media/image9.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youtube.com/watch?v=5on_rnPXxgQ" TargetMode="External"/><Relationship Id="rId1" Type="http://schemas.openxmlformats.org/officeDocument/2006/relationships/slideLayout" Target="../slideLayouts/slideLayout2.xml"/><Relationship Id="rId5" Type="http://schemas.openxmlformats.org/officeDocument/2006/relationships/hyperlink" Target="https://www.google.fr/maps/place/Route+des+Morillons,+Suisse/@46.2301762,6.1304801,3a,75y,81.7h,90t/data=!3m4!1e1!3m2!1sG8pZhGUhjdI5Z78Z8x-ZDQ!2e0!4m2!3m1!1s0x478c64f16fda8eb9:0xae071477d9cb2a74" TargetMode="Externa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Shape"/>
          <p:cNvSpPr>
            <a:spLocks noGrp="1"/>
          </p:cNvSpPr>
          <p:nvPr>
            <p:ph type="ctrTitle"/>
          </p:nvPr>
        </p:nvSpPr>
        <p:spPr>
          <a:xfrm>
            <a:off x="1115060" y="3644900"/>
            <a:ext cx="7129780" cy="1231900"/>
          </a:xfrm>
          <a:prstGeom prst="rect">
            <a:avLst/>
          </a:prstGeom>
        </p:spPr>
        <p:txBody>
          <a:bodyPr>
            <a:noAutofit/>
          </a:bodyPr>
          <a:lstStyle/>
          <a:p>
            <a:r>
              <a:rPr lang="fr-FR" altLang="en-US" sz="2700" dirty="0" smtClean="0">
                <a:solidFill>
                  <a:srgbClr val="002060"/>
                </a:solidFill>
              </a:rPr>
              <a:t> Cours n°5</a:t>
            </a:r>
            <a:br>
              <a:rPr lang="fr-FR" altLang="en-US" sz="2700" dirty="0" smtClean="0">
                <a:solidFill>
                  <a:srgbClr val="002060"/>
                </a:solidFill>
              </a:rPr>
            </a:br>
            <a:r>
              <a:rPr lang="fr-FR" altLang="en-US" sz="2700" dirty="0" smtClean="0">
                <a:solidFill>
                  <a:srgbClr val="002060"/>
                </a:solidFill>
              </a:rPr>
              <a:t>Les institutions spécialisées de l’ONU</a:t>
            </a:r>
            <a:br>
              <a:rPr lang="fr-FR" altLang="en-US" sz="2700" dirty="0" smtClean="0">
                <a:solidFill>
                  <a:srgbClr val="002060"/>
                </a:solidFill>
              </a:rPr>
            </a:br>
            <a:r>
              <a:rPr lang="fr-FR" altLang="en-US" sz="2700" dirty="0" smtClean="0">
                <a:solidFill>
                  <a:srgbClr val="002060"/>
                </a:solidFill>
              </a:rPr>
              <a:t>et les droits fondamentaux</a:t>
            </a:r>
          </a:p>
        </p:txBody>
      </p:sp>
      <p:sp>
        <p:nvSpPr>
          <p:cNvPr id="1027" name="Shape"/>
          <p:cNvSpPr>
            <a:spLocks noGrp="1"/>
          </p:cNvSpPr>
          <p:nvPr>
            <p:ph type="subTitle" idx="1"/>
          </p:nvPr>
        </p:nvSpPr>
        <p:spPr>
          <a:prstGeom prst="rect">
            <a:avLst/>
          </a:prstGeom>
          <a:effectLst/>
        </p:spPr>
        <p:txBody>
          <a:bodyPr>
            <a:normAutofit/>
          </a:bodyPr>
          <a:lstStyle/>
          <a:p>
            <a:r>
              <a:rPr lang="fr-FR" altLang="en-US" sz="1800" dirty="0" smtClean="0"/>
              <a:t>François Xavier Saluden</a:t>
            </a:r>
            <a:endParaRPr lang="fr-FR" altLang="en-US" sz="4200" dirty="0" smtClean="0"/>
          </a:p>
        </p:txBody>
      </p:sp>
      <p:sp>
        <p:nvSpPr>
          <p:cNvPr id="1028"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smtClean="0">
              <a:solidFill>
                <a:schemeClr val="tx1"/>
              </a:solidFill>
            </a:endParaRPr>
          </a:p>
        </p:txBody>
      </p:sp>
      <p:sp>
        <p:nvSpPr>
          <p:cNvPr id="1029"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smtClean="0">
              <a:solidFill>
                <a:schemeClr val="tx1"/>
              </a:solidFill>
            </a:endParaRPr>
          </a:p>
        </p:txBody>
      </p:sp>
      <p:sp>
        <p:nvSpPr>
          <p:cNvPr id="1030"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smtClean="0">
              <a:solidFill>
                <a:schemeClr val="tx1"/>
              </a:solidFill>
            </a:endParaRPr>
          </a:p>
        </p:txBody>
      </p:sp>
      <p:sp>
        <p:nvSpPr>
          <p:cNvPr id="1031"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smtClean="0">
              <a:solidFill>
                <a:schemeClr val="tx1"/>
              </a:solidFill>
            </a:endParaRPr>
          </a:p>
        </p:txBody>
      </p:sp>
      <p:sp>
        <p:nvSpPr>
          <p:cNvPr id="1032"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smtClean="0">
              <a:solidFill>
                <a:schemeClr val="tx1"/>
              </a:solidFill>
            </a:endParaRPr>
          </a:p>
        </p:txBody>
      </p:sp>
      <p:sp>
        <p:nvSpPr>
          <p:cNvPr id="1033" name="Shape"/>
          <p:cNvSpPr/>
          <p:nvPr/>
        </p:nvSpPr>
        <p:spPr>
          <a:xfrm>
            <a:off x="899160" y="6092825"/>
            <a:ext cx="7345680" cy="246221"/>
          </a:xfrm>
          <a:prstGeom prst="rect">
            <a:avLst/>
          </a:prstGeom>
          <a:noFill/>
          <a:ln>
            <a:noFill/>
          </a:ln>
        </p:spPr>
        <p:txBody>
          <a:bodyPr anchor="t">
            <a:spAutoFit/>
          </a:bodyPr>
          <a:lstStyle/>
          <a:p>
            <a:pPr algn="ctr"/>
            <a:r>
              <a:rPr lang="fr-FR" altLang="en-US" sz="1000" dirty="0">
                <a:latin typeface="+mj-lt"/>
              </a:rPr>
              <a:t>Université de Montréal, « </a:t>
            </a:r>
            <a:r>
              <a:rPr lang="fr-CA" altLang="en-US" sz="1000" dirty="0" smtClean="0">
                <a:latin typeface="+mj-lt"/>
              </a:rPr>
              <a:t>Droit international et constitutionnel des droits fondamentaux</a:t>
            </a:r>
            <a:r>
              <a:rPr lang="fr-FR" altLang="en-US" sz="1000" dirty="0">
                <a:latin typeface="+mj-lt"/>
              </a:rPr>
              <a:t> », </a:t>
            </a:r>
            <a:r>
              <a:rPr lang="fr-FR" altLang="en-US" sz="1000" dirty="0" smtClean="0">
                <a:latin typeface="+mj-lt"/>
              </a:rPr>
              <a:t>DRT3103</a:t>
            </a:r>
            <a:endParaRPr lang="fr-FR" altLang="en-US" sz="1000" dirty="0">
              <a:latin typeface="+mj-lt"/>
            </a:endParaRPr>
          </a:p>
        </p:txBody>
      </p:sp>
      <p:pic>
        <p:nvPicPr>
          <p:cNvPr id="11"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OIT </a:t>
            </a:r>
            <a:r>
              <a:rPr lang="fr-CA" dirty="0" smtClean="0">
                <a:solidFill>
                  <a:srgbClr val="002060"/>
                </a:solidFill>
              </a:rPr>
              <a:t>: mandat</a:t>
            </a:r>
            <a:endParaRPr lang="fr-FR" dirty="0">
              <a:solidFill>
                <a:srgbClr val="002060"/>
              </a:solidFill>
            </a:endParaRPr>
          </a:p>
        </p:txBody>
      </p:sp>
      <p:sp>
        <p:nvSpPr>
          <p:cNvPr id="3" name="Espace réservé du contenu 2"/>
          <p:cNvSpPr>
            <a:spLocks noGrp="1"/>
          </p:cNvSpPr>
          <p:nvPr>
            <p:ph sz="quarter" idx="1"/>
          </p:nvPr>
        </p:nvSpPr>
        <p:spPr>
          <a:xfrm>
            <a:off x="457200" y="1219199"/>
            <a:ext cx="8229600" cy="5113655"/>
          </a:xfrm>
        </p:spPr>
        <p:txBody>
          <a:bodyPr>
            <a:normAutofit fontScale="85000" lnSpcReduction="20000"/>
          </a:bodyPr>
          <a:lstStyle/>
          <a:p>
            <a:pPr algn="just"/>
            <a:r>
              <a:rPr lang="fr-CA" altLang="en-US" dirty="0" smtClean="0"/>
              <a:t>« Programme » du préambule de la Constitution de l’OIT</a:t>
            </a:r>
          </a:p>
          <a:p>
            <a:pPr lvl="1" algn="just"/>
            <a:r>
              <a:rPr lang="fr-CA" altLang="en-US" dirty="0"/>
              <a:t>Attendu qu’il existe des conditions de travail impliquant pour </a:t>
            </a:r>
            <a:r>
              <a:rPr lang="fr-CA" altLang="en-US" dirty="0" smtClean="0"/>
              <a:t>un grand </a:t>
            </a:r>
            <a:r>
              <a:rPr lang="fr-CA" altLang="en-US" dirty="0"/>
              <a:t>nombre de personnes l’injustice, la misère et les privations, </a:t>
            </a:r>
            <a:r>
              <a:rPr lang="fr-CA" altLang="en-US" dirty="0" smtClean="0"/>
              <a:t>ce qui </a:t>
            </a:r>
            <a:r>
              <a:rPr lang="fr-CA" altLang="en-US" dirty="0"/>
              <a:t>engendre un tel mécontentement que la paix et l’harmonie </a:t>
            </a:r>
            <a:r>
              <a:rPr lang="fr-CA" altLang="en-US" dirty="0" smtClean="0"/>
              <a:t>universelles sont </a:t>
            </a:r>
            <a:r>
              <a:rPr lang="fr-CA" altLang="en-US" dirty="0"/>
              <a:t>mises en danger, et attendu qu’il est urgent </a:t>
            </a:r>
            <a:r>
              <a:rPr lang="fr-CA" altLang="en-US" dirty="0" smtClean="0"/>
              <a:t>d’améliorer ces </a:t>
            </a:r>
            <a:r>
              <a:rPr lang="fr-CA" altLang="en-US" dirty="0"/>
              <a:t>conditions: par exemple, en ce qui concerne la réglementation </a:t>
            </a:r>
            <a:r>
              <a:rPr lang="fr-CA" altLang="en-US" dirty="0" smtClean="0"/>
              <a:t>des heures </a:t>
            </a:r>
            <a:r>
              <a:rPr lang="fr-CA" altLang="en-US" dirty="0"/>
              <a:t>de travail, la fixation d’une durée maximum de la journée et de </a:t>
            </a:r>
            <a:r>
              <a:rPr lang="fr-CA" altLang="en-US" dirty="0" smtClean="0"/>
              <a:t>la semaine </a:t>
            </a:r>
            <a:r>
              <a:rPr lang="fr-CA" altLang="en-US" dirty="0"/>
              <a:t>de travail, le recrutement de la </a:t>
            </a:r>
            <a:r>
              <a:rPr lang="fr-CA" altLang="en-US" dirty="0" smtClean="0"/>
              <a:t>main-d'œuvre, </a:t>
            </a:r>
            <a:r>
              <a:rPr lang="fr-CA" altLang="en-US" dirty="0"/>
              <a:t>la lutte contre </a:t>
            </a:r>
            <a:r>
              <a:rPr lang="fr-CA" altLang="en-US" dirty="0" smtClean="0"/>
              <a:t>le chômage</a:t>
            </a:r>
            <a:r>
              <a:rPr lang="fr-CA" altLang="en-US" dirty="0"/>
              <a:t>, la garantie d’un salaire assurant des conditions </a:t>
            </a:r>
            <a:r>
              <a:rPr lang="fr-CA" altLang="en-US" dirty="0" smtClean="0"/>
              <a:t>d’existence convenables</a:t>
            </a:r>
            <a:r>
              <a:rPr lang="fr-CA" altLang="en-US" dirty="0"/>
              <a:t>, la protection des travailleurs contre les maladies </a:t>
            </a:r>
            <a:r>
              <a:rPr lang="fr-CA" altLang="en-US" dirty="0" smtClean="0"/>
              <a:t>générales ou </a:t>
            </a:r>
            <a:r>
              <a:rPr lang="fr-CA" altLang="en-US" dirty="0"/>
              <a:t>professionnelles et les accidents résultant du travail, la </a:t>
            </a:r>
            <a:r>
              <a:rPr lang="fr-CA" altLang="en-US" dirty="0" smtClean="0"/>
              <a:t>protection des </a:t>
            </a:r>
            <a:r>
              <a:rPr lang="fr-CA" altLang="en-US" dirty="0"/>
              <a:t>enfants, des adolescents et des femmes, les pensions de </a:t>
            </a:r>
            <a:r>
              <a:rPr lang="fr-CA" altLang="en-US" dirty="0" smtClean="0"/>
              <a:t>vieillesse et </a:t>
            </a:r>
            <a:r>
              <a:rPr lang="fr-CA" altLang="en-US" dirty="0"/>
              <a:t>d’invalidité, la défense des intérêts des travailleurs occupés à l’étranger</a:t>
            </a:r>
            <a:r>
              <a:rPr lang="fr-CA" altLang="en-US" dirty="0" smtClean="0"/>
              <a:t>, l’affirmation </a:t>
            </a:r>
            <a:r>
              <a:rPr lang="fr-CA" altLang="en-US" dirty="0"/>
              <a:t>du principe «à travail égal, salaire égal», </a:t>
            </a:r>
            <a:r>
              <a:rPr lang="fr-CA" altLang="en-US" dirty="0" smtClean="0"/>
              <a:t>l’affirmation du </a:t>
            </a:r>
            <a:r>
              <a:rPr lang="fr-CA" altLang="en-US" dirty="0"/>
              <a:t>principe de la liberté syndicale, l’organisation de </a:t>
            </a:r>
            <a:r>
              <a:rPr lang="fr-CA" altLang="en-US" dirty="0" smtClean="0"/>
              <a:t>l’enseignement professionnel </a:t>
            </a:r>
            <a:r>
              <a:rPr lang="fr-CA" altLang="en-US" dirty="0"/>
              <a:t>et technique et autres mesures analogues;</a:t>
            </a:r>
          </a:p>
          <a:p>
            <a:pPr lvl="1" algn="just"/>
            <a:r>
              <a:rPr lang="fr-CA" altLang="en-US" dirty="0"/>
              <a:t>Attendu que la non-adoption par une nation quelconque d’un </a:t>
            </a:r>
            <a:r>
              <a:rPr lang="fr-CA" altLang="en-US" dirty="0" smtClean="0"/>
              <a:t>régime de </a:t>
            </a:r>
            <a:r>
              <a:rPr lang="fr-CA" altLang="en-US" dirty="0"/>
              <a:t>travail réellement humain fait obstacle aux efforts des </a:t>
            </a:r>
            <a:r>
              <a:rPr lang="fr-CA" altLang="en-US" dirty="0" smtClean="0"/>
              <a:t>autres nations </a:t>
            </a:r>
            <a:r>
              <a:rPr lang="fr-CA" altLang="en-US" dirty="0"/>
              <a:t>désireuses d’améliorer le sort des travailleurs dans leurs </a:t>
            </a:r>
            <a:r>
              <a:rPr lang="fr-CA" altLang="en-US" dirty="0" smtClean="0"/>
              <a:t>propres pays</a:t>
            </a:r>
            <a:r>
              <a:rPr lang="fr-CA" altLang="en-US" dirty="0"/>
              <a:t>;</a:t>
            </a:r>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10</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6152" name="Picture 8" descr="http://www.tunisienumerique.com/wp-content/uploads/oi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72263" y="106431"/>
            <a:ext cx="1376201" cy="1013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41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OIT </a:t>
            </a:r>
            <a:r>
              <a:rPr lang="fr-CA" dirty="0" smtClean="0">
                <a:solidFill>
                  <a:srgbClr val="002060"/>
                </a:solidFill>
              </a:rPr>
              <a:t>: sources</a:t>
            </a:r>
            <a:endParaRPr lang="fr-FR" dirty="0">
              <a:solidFill>
                <a:srgbClr val="002060"/>
              </a:solidFill>
            </a:endParaRPr>
          </a:p>
        </p:txBody>
      </p:sp>
      <p:sp>
        <p:nvSpPr>
          <p:cNvPr id="3" name="Espace réservé du contenu 2"/>
          <p:cNvSpPr>
            <a:spLocks noGrp="1"/>
          </p:cNvSpPr>
          <p:nvPr>
            <p:ph sz="quarter" idx="1"/>
          </p:nvPr>
        </p:nvSpPr>
        <p:spPr>
          <a:xfrm>
            <a:off x="457200" y="1219199"/>
            <a:ext cx="8229600" cy="5113655"/>
          </a:xfrm>
        </p:spPr>
        <p:txBody>
          <a:bodyPr>
            <a:normAutofit fontScale="92500" lnSpcReduction="20000"/>
          </a:bodyPr>
          <a:lstStyle/>
          <a:p>
            <a:pPr algn="just"/>
            <a:r>
              <a:rPr lang="fr-CA" altLang="en-US" dirty="0" smtClean="0"/>
              <a:t>Conventions et déclarations</a:t>
            </a:r>
          </a:p>
          <a:p>
            <a:pPr lvl="1" algn="just"/>
            <a:r>
              <a:rPr lang="fr-CA" altLang="en-US" dirty="0" smtClean="0"/>
              <a:t>Plus de 170 conventions</a:t>
            </a:r>
          </a:p>
          <a:p>
            <a:pPr lvl="1" algn="just"/>
            <a:r>
              <a:rPr lang="fr-CA" altLang="en-US" dirty="0" smtClean="0"/>
              <a:t>Autant de déclarations (non contraignantes) et de recommandations adoptées lors des Conférences internationales du travail</a:t>
            </a:r>
          </a:p>
          <a:p>
            <a:pPr lvl="1" algn="just"/>
            <a:endParaRPr lang="fr-CA" altLang="en-US" dirty="0"/>
          </a:p>
          <a:p>
            <a:pPr algn="just"/>
            <a:r>
              <a:rPr lang="fr-CA" altLang="en-US" dirty="0" smtClean="0"/>
              <a:t>Déclaration </a:t>
            </a:r>
            <a:r>
              <a:rPr lang="fr-CA" altLang="en-US" dirty="0"/>
              <a:t>de l'OIT relative aux principes et droits fondamentaux au travail et son </a:t>
            </a:r>
            <a:r>
              <a:rPr lang="fr-CA" altLang="en-US" dirty="0" smtClean="0"/>
              <a:t>suivi</a:t>
            </a:r>
          </a:p>
          <a:p>
            <a:pPr lvl="1" algn="just"/>
            <a:r>
              <a:rPr lang="fr-CA" altLang="en-US" dirty="0" smtClean="0"/>
              <a:t>§2 de la Déclaration</a:t>
            </a:r>
          </a:p>
          <a:p>
            <a:pPr lvl="2" algn="just"/>
            <a:r>
              <a:rPr lang="fr-CA" altLang="en-US" dirty="0" smtClean="0"/>
              <a:t>[La C.I.T.] Déclare </a:t>
            </a:r>
            <a:r>
              <a:rPr lang="fr-CA" altLang="en-US" dirty="0"/>
              <a:t>que l'ensemble des Membres, même lorsqu'ils n'ont pas ratifié les conventions en question, ont l'obligation, du seul fait de leur appartenance à l'Organisation, de respecter, promouvoir et réaliser, de bonne foi et conformément à la Constitution, les principes concernant les droits fondamentaux qui sont l'objet desdites conventions, à savoir</a:t>
            </a:r>
            <a:r>
              <a:rPr lang="fr-CA" altLang="en-US" dirty="0" smtClean="0"/>
              <a:t>:</a:t>
            </a:r>
            <a:endParaRPr lang="fr-CA" altLang="en-US" dirty="0"/>
          </a:p>
          <a:p>
            <a:pPr lvl="3" algn="just"/>
            <a:r>
              <a:rPr lang="fr-CA" altLang="en-US" dirty="0"/>
              <a:t>(a) la liberté d'association et la reconnaissance effective du droit de négociation collective;</a:t>
            </a:r>
          </a:p>
          <a:p>
            <a:pPr lvl="3" algn="just"/>
            <a:r>
              <a:rPr lang="fr-CA" altLang="en-US" dirty="0" smtClean="0"/>
              <a:t>(</a:t>
            </a:r>
            <a:r>
              <a:rPr lang="fr-CA" altLang="en-US" dirty="0"/>
              <a:t>b) l'élimination de toute forme de travail forcé ou obligatoire;</a:t>
            </a:r>
          </a:p>
          <a:p>
            <a:pPr lvl="3" algn="just"/>
            <a:r>
              <a:rPr lang="fr-CA" altLang="en-US" dirty="0" smtClean="0"/>
              <a:t>(</a:t>
            </a:r>
            <a:r>
              <a:rPr lang="fr-CA" altLang="en-US" dirty="0"/>
              <a:t>c) l'abolition effective du travail des enfants</a:t>
            </a:r>
          </a:p>
          <a:p>
            <a:pPr lvl="3" algn="just"/>
            <a:r>
              <a:rPr lang="fr-CA" altLang="en-US" dirty="0" smtClean="0"/>
              <a:t>(</a:t>
            </a:r>
            <a:r>
              <a:rPr lang="fr-CA" altLang="en-US" dirty="0"/>
              <a:t>d) l'élimination de la discrimination en matière d'emploi et de profession.</a:t>
            </a:r>
            <a:endParaRPr lang="fr-CA" altLang="en-US" dirty="0" smtClean="0"/>
          </a:p>
          <a:p>
            <a:pPr algn="just"/>
            <a:endParaRPr lang="fr-CA" altLang="en-US" dirty="0"/>
          </a:p>
          <a:p>
            <a:pPr algn="just"/>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11</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6152" name="Picture 8" descr="http://www.tunisienumerique.com/wp-content/uploads/oi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72263" y="106431"/>
            <a:ext cx="1376201" cy="1013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619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OIT </a:t>
            </a:r>
            <a:r>
              <a:rPr lang="fr-CA" dirty="0" smtClean="0">
                <a:solidFill>
                  <a:srgbClr val="002060"/>
                </a:solidFill>
              </a:rPr>
              <a:t>: mécanismes de contrôle</a:t>
            </a:r>
            <a:endParaRPr lang="fr-FR" dirty="0">
              <a:solidFill>
                <a:srgbClr val="002060"/>
              </a:solidFill>
            </a:endParaRPr>
          </a:p>
        </p:txBody>
      </p:sp>
      <p:sp>
        <p:nvSpPr>
          <p:cNvPr id="3" name="Espace réservé du contenu 2"/>
          <p:cNvSpPr>
            <a:spLocks noGrp="1"/>
          </p:cNvSpPr>
          <p:nvPr>
            <p:ph sz="quarter" idx="1"/>
          </p:nvPr>
        </p:nvSpPr>
        <p:spPr>
          <a:xfrm>
            <a:off x="457200" y="1219199"/>
            <a:ext cx="8229600" cy="5113655"/>
          </a:xfrm>
        </p:spPr>
        <p:txBody>
          <a:bodyPr>
            <a:normAutofit fontScale="92500" lnSpcReduction="10000"/>
          </a:bodyPr>
          <a:lstStyle/>
          <a:p>
            <a:pPr algn="just"/>
            <a:r>
              <a:rPr lang="fr-CA" altLang="en-US" dirty="0" smtClean="0"/>
              <a:t>3 mécanismes classiques</a:t>
            </a:r>
          </a:p>
          <a:p>
            <a:pPr lvl="1" algn="just"/>
            <a:r>
              <a:rPr lang="fr-CA" altLang="en-US" dirty="0" smtClean="0"/>
              <a:t>Rapports obligatoires (art. 19, 22 et 23 de la Constitution)</a:t>
            </a:r>
          </a:p>
          <a:p>
            <a:pPr lvl="1" algn="just"/>
            <a:r>
              <a:rPr lang="fr-CA" altLang="en-US" dirty="0" smtClean="0"/>
              <a:t>Plaintes (articles 24 à 34)</a:t>
            </a:r>
          </a:p>
          <a:p>
            <a:pPr lvl="2" algn="just"/>
            <a:r>
              <a:rPr lang="fr-CA" altLang="en-US" dirty="0" smtClean="0"/>
              <a:t>Plaintes par des organisations de travailleurs ou d’employeurs (24-25)</a:t>
            </a:r>
          </a:p>
          <a:p>
            <a:pPr lvl="2" algn="just"/>
            <a:r>
              <a:rPr lang="fr-CA" altLang="en-US" dirty="0" smtClean="0"/>
              <a:t>Éviction de l’inter-étatisme classique par l’intérêt à agir (26) ?</a:t>
            </a:r>
          </a:p>
          <a:p>
            <a:pPr lvl="1" algn="just"/>
            <a:r>
              <a:rPr lang="fr-CA" altLang="en-US" dirty="0" smtClean="0"/>
              <a:t>Procédures d’enquêtes et études</a:t>
            </a:r>
          </a:p>
          <a:p>
            <a:pPr lvl="1" algn="just"/>
            <a:endParaRPr lang="fr-CA" altLang="en-US" dirty="0"/>
          </a:p>
          <a:p>
            <a:pPr algn="just"/>
            <a:r>
              <a:rPr lang="fr-CA" altLang="en-US" dirty="0" smtClean="0"/>
              <a:t>Conventions (n°97 et n°143) sur les travailleurs migrants</a:t>
            </a:r>
          </a:p>
          <a:p>
            <a:pPr algn="just"/>
            <a:r>
              <a:rPr lang="fr-CA" altLang="en-US" dirty="0" smtClean="0"/>
              <a:t>Convention (n°87) concernant la liberté syndicale et la protection du droit syndical, 1948</a:t>
            </a:r>
          </a:p>
          <a:p>
            <a:pPr lvl="1" algn="just"/>
            <a:r>
              <a:rPr lang="fr-CA" altLang="en-US" dirty="0" smtClean="0"/>
              <a:t>Procédure </a:t>
            </a:r>
            <a:r>
              <a:rPr lang="fr-CA" altLang="en-US" dirty="0"/>
              <a:t>spéciale </a:t>
            </a:r>
            <a:r>
              <a:rPr lang="fr-CA" altLang="en-US" dirty="0" smtClean="0"/>
              <a:t>du </a:t>
            </a:r>
            <a:r>
              <a:rPr lang="fr-CA" altLang="en-US" dirty="0"/>
              <a:t>Comité de la liberté </a:t>
            </a:r>
            <a:r>
              <a:rPr lang="fr-CA" altLang="en-US" dirty="0" smtClean="0"/>
              <a:t>syndicale</a:t>
            </a:r>
          </a:p>
          <a:p>
            <a:pPr lvl="2" algn="just"/>
            <a:r>
              <a:rPr lang="fr-CA" altLang="en-US" dirty="0" smtClean="0"/>
              <a:t>même contre un État n’ayant pas ratifié les conventions pertinentes (cf. </a:t>
            </a:r>
            <a:r>
              <a:rPr lang="fr-CA" altLang="en-US" i="1" dirty="0" smtClean="0"/>
              <a:t>supra</a:t>
            </a:r>
            <a:r>
              <a:rPr lang="fr-CA" altLang="en-US" dirty="0" smtClean="0"/>
              <a:t> Déclaration et coutume)</a:t>
            </a:r>
          </a:p>
          <a:p>
            <a:pPr lvl="2" algn="just"/>
            <a:r>
              <a:rPr lang="fr-CA" altLang="en-US" dirty="0" smtClean="0"/>
              <a:t>Procédure informelle très utilisé / recommandations</a:t>
            </a:r>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12</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6152" name="Picture 8" descr="http://www.tunisienumerique.com/wp-content/uploads/oi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72263" y="106431"/>
            <a:ext cx="1376201" cy="1013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757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OIT </a:t>
            </a:r>
            <a:r>
              <a:rPr lang="fr-CA" dirty="0" smtClean="0">
                <a:solidFill>
                  <a:srgbClr val="002060"/>
                </a:solidFill>
              </a:rPr>
              <a:t>: étude de cas</a:t>
            </a:r>
            <a:endParaRPr lang="fr-FR" dirty="0">
              <a:solidFill>
                <a:srgbClr val="002060"/>
              </a:solidFil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13</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6152" name="Picture 8" descr="http://www.tunisienumerique.com/wp-content/uploads/oi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72263" y="106431"/>
            <a:ext cx="1376201" cy="1013074"/>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4" descr="http://upload.wikimedia.org/wikipedia/commons/8/8c/Flag_of_Myanmar.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098" name="Picture 2" descr="http://e-south.blog.lemonde.fr/files/2008/12/illustration-patrick-chappatte-droits-humains.1228728463.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1689233" y="1860441"/>
            <a:ext cx="5765533" cy="3830855"/>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5076056" y="6148189"/>
            <a:ext cx="6120680" cy="184666"/>
          </a:xfrm>
          <a:prstGeom prst="rect">
            <a:avLst/>
          </a:prstGeom>
          <a:noFill/>
        </p:spPr>
        <p:txBody>
          <a:bodyPr wrap="square" rtlCol="0">
            <a:spAutoFit/>
          </a:bodyPr>
          <a:lstStyle/>
          <a:p>
            <a:r>
              <a:rPr lang="fr-CA" sz="600" dirty="0"/>
              <a:t>Source : http://e-south.blog.lemonde.fr/files/2008/12/illustration-patrick-chappatte-droits-humains.1228728463.jpg</a:t>
            </a:r>
            <a:endParaRPr lang="fr-FR" sz="600" dirty="0"/>
          </a:p>
        </p:txBody>
      </p:sp>
      <p:sp>
        <p:nvSpPr>
          <p:cNvPr id="8" name="ZoneTexte 7"/>
          <p:cNvSpPr txBox="1"/>
          <p:nvPr/>
        </p:nvSpPr>
        <p:spPr>
          <a:xfrm>
            <a:off x="4247963" y="1467666"/>
            <a:ext cx="648072" cy="369332"/>
          </a:xfrm>
          <a:prstGeom prst="rect">
            <a:avLst/>
          </a:prstGeom>
          <a:noFill/>
        </p:spPr>
        <p:txBody>
          <a:bodyPr wrap="square" rtlCol="0">
            <a:spAutoFit/>
          </a:bodyPr>
          <a:lstStyle/>
          <a:p>
            <a:r>
              <a:rPr lang="fr-CA" dirty="0" smtClean="0"/>
              <a:t>2008</a:t>
            </a:r>
            <a:endParaRPr lang="fr-FR" dirty="0"/>
          </a:p>
        </p:txBody>
      </p:sp>
    </p:spTree>
    <p:extLst>
      <p:ext uri="{BB962C8B-B14F-4D97-AF65-F5344CB8AC3E}">
        <p14:creationId xmlns:p14="http://schemas.microsoft.com/office/powerpoint/2010/main" val="2036783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OIT </a:t>
            </a:r>
            <a:r>
              <a:rPr lang="fr-CA" dirty="0" smtClean="0">
                <a:solidFill>
                  <a:srgbClr val="002060"/>
                </a:solidFill>
              </a:rPr>
              <a:t>: étude de cas</a:t>
            </a:r>
            <a:endParaRPr lang="fr-FR" dirty="0">
              <a:solidFill>
                <a:srgbClr val="002060"/>
              </a:solidFill>
            </a:endParaRPr>
          </a:p>
        </p:txBody>
      </p:sp>
      <p:sp>
        <p:nvSpPr>
          <p:cNvPr id="3" name="Espace réservé du contenu 2"/>
          <p:cNvSpPr>
            <a:spLocks noGrp="1"/>
          </p:cNvSpPr>
          <p:nvPr>
            <p:ph sz="quarter" idx="1"/>
          </p:nvPr>
        </p:nvSpPr>
        <p:spPr>
          <a:xfrm>
            <a:off x="457200" y="1219199"/>
            <a:ext cx="8229600" cy="5113655"/>
          </a:xfrm>
        </p:spPr>
        <p:txBody>
          <a:bodyPr>
            <a:normAutofit/>
          </a:bodyPr>
          <a:lstStyle/>
          <a:p>
            <a:pPr algn="just"/>
            <a:r>
              <a:rPr lang="fr-CA" altLang="en-US" sz="2000" dirty="0" smtClean="0"/>
              <a:t>25 délégués de travailleurs du Myanmar portent plainte à la Conférence internationale du travail (article 26)</a:t>
            </a:r>
          </a:p>
          <a:p>
            <a:pPr lvl="1" algn="just"/>
            <a:r>
              <a:rPr lang="fr-CA" altLang="en-US" sz="1800" dirty="0" smtClean="0"/>
              <a:t>Convention (n°29) sur le travail forcé, 1930</a:t>
            </a:r>
          </a:p>
          <a:p>
            <a:pPr algn="just"/>
            <a:r>
              <a:rPr lang="fr-CA" altLang="en-US" sz="2000" dirty="0" smtClean="0"/>
              <a:t>Constitution d’une commission d’enquête (CA 1997)</a:t>
            </a:r>
          </a:p>
          <a:p>
            <a:pPr algn="just"/>
            <a:r>
              <a:rPr lang="fr-CA" altLang="en-US" sz="2000" dirty="0" smtClean="0"/>
              <a:t>Conclusion de violations généralisées (juillet 1998)</a:t>
            </a:r>
          </a:p>
          <a:p>
            <a:pPr algn="just"/>
            <a:r>
              <a:rPr lang="fr-CA" altLang="en-US" sz="2000" dirty="0"/>
              <a:t>Sanctions</a:t>
            </a:r>
          </a:p>
          <a:p>
            <a:pPr lvl="1" algn="just"/>
            <a:r>
              <a:rPr lang="fr-CA" altLang="en-US" sz="1800" dirty="0"/>
              <a:t>1998-1999 : Suspension de l’assistance technique et du droit d’assister aux réunions ; diffusion de la </a:t>
            </a:r>
            <a:r>
              <a:rPr lang="fr-CA" altLang="en-US" sz="1800" dirty="0" smtClean="0"/>
              <a:t>sanction</a:t>
            </a:r>
          </a:p>
          <a:p>
            <a:pPr lvl="1" algn="just"/>
            <a:r>
              <a:rPr lang="fr-CA" altLang="en-US" sz="1800" dirty="0" smtClean="0"/>
              <a:t>1999-2000 : Séances spéciales de la Conférence relatives à l’application par le Myanmar de la convention (n° 29) ; recommandation aux membres de l’OIT et aux OI de revoir leurs relations avec cet État</a:t>
            </a:r>
          </a:p>
          <a:p>
            <a:pPr lvl="2" algn="just"/>
            <a:r>
              <a:rPr lang="fr-CA" altLang="en-US" sz="1600" dirty="0"/>
              <a:t>pour la première fois sur le fondement de l’article 33 « Non-application des recommandations de la Commission d’enquête ou de la C.I.J. »</a:t>
            </a:r>
          </a:p>
          <a:p>
            <a:pPr algn="just"/>
            <a:r>
              <a:rPr lang="fr-CA" altLang="en-US" sz="2000" dirty="0"/>
              <a:t>Levée des dernières sanctions en 2013, progressive depuis 2011 après une année 2006 terrible sous l’angle de </a:t>
            </a:r>
            <a:r>
              <a:rPr lang="fr-CA" altLang="en-US" sz="2000" dirty="0" smtClean="0"/>
              <a:t>l’OIT</a:t>
            </a:r>
            <a:endParaRPr lang="fr-CA" altLang="en-US" sz="1800" dirty="0" smtClean="0"/>
          </a:p>
          <a:p>
            <a:pPr lvl="1" algn="just"/>
            <a:endParaRPr lang="fr-CA" altLang="en-US" sz="1800"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14</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6152" name="Picture 8" descr="http://www.tunisienumerique.com/wp-content/uploads/oi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72263" y="106431"/>
            <a:ext cx="1376201" cy="1013074"/>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4" descr="http://upload.wikimedia.org/wikipedia/commons/8/8c/Flag_of_Myanmar.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071673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UNESCO</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endParaRPr lang="fr-CA" altLang="en-US" dirty="0" smtClean="0"/>
          </a:p>
          <a:p>
            <a:pPr algn="just"/>
            <a:endParaRPr lang="fr-CA" altLang="en-US" dirty="0"/>
          </a:p>
          <a:p>
            <a:pPr algn="just"/>
            <a:endParaRPr lang="fr-CA" altLang="en-US" dirty="0" smtClean="0"/>
          </a:p>
          <a:p>
            <a:pPr algn="just"/>
            <a:endParaRPr lang="fr-CA" altLang="en-US" dirty="0"/>
          </a:p>
          <a:p>
            <a:pPr algn="just"/>
            <a:endParaRPr lang="fr-CA" altLang="en-US" dirty="0" smtClean="0"/>
          </a:p>
          <a:p>
            <a:pPr algn="just"/>
            <a:endParaRPr lang="fr-CA" altLang="en-US" dirty="0"/>
          </a:p>
          <a:p>
            <a:pPr algn="just"/>
            <a:endParaRPr lang="fr-CA" altLang="en-US" dirty="0" smtClean="0"/>
          </a:p>
          <a:p>
            <a:pPr algn="just"/>
            <a:endParaRPr lang="fr-CA" altLang="en-US" dirty="0" smtClean="0"/>
          </a:p>
          <a:p>
            <a:pPr algn="just"/>
            <a:r>
              <a:rPr lang="fr-CA" altLang="en-US" dirty="0" smtClean="0"/>
              <a:t>L’histoire de l’UNESCO</a:t>
            </a:r>
          </a:p>
          <a:p>
            <a:pPr lvl="1" algn="just"/>
            <a:r>
              <a:rPr lang="fr-FR" altLang="en-US" dirty="0">
                <a:hlinkClick r:id="rId2"/>
              </a:rPr>
              <a:t>http://</a:t>
            </a:r>
            <a:r>
              <a:rPr lang="fr-FR" altLang="en-US" dirty="0" smtClean="0">
                <a:hlinkClick r:id="rId2"/>
              </a:rPr>
              <a:t>www.youtube.com/watch?v=0IAFdVp2RlE</a:t>
            </a:r>
            <a:r>
              <a:rPr lang="fr-FR" altLang="en-US" dirty="0" smtClean="0"/>
              <a:t> (16:24)</a:t>
            </a:r>
            <a:endParaRPr lang="fr-FR" altLang="en-US"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15</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2050" name="Picture 2" descr="http://www.un.org/News/dh/photos/large/2012/February/02-14-2012danisharti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2028" y="2132856"/>
            <a:ext cx="4004772" cy="268319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tatic.panoramio.com/photos/large/1468806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65384"/>
            <a:ext cx="3970784" cy="266787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www.auf.org/media/appel_offre/UNESCO-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34251" y="210039"/>
            <a:ext cx="1152549" cy="875321"/>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p:cNvSpPr txBox="1"/>
          <p:nvPr/>
        </p:nvSpPr>
        <p:spPr>
          <a:xfrm>
            <a:off x="7664537" y="1146250"/>
            <a:ext cx="891975" cy="276999"/>
          </a:xfrm>
          <a:prstGeom prst="rect">
            <a:avLst/>
          </a:prstGeom>
          <a:noFill/>
        </p:spPr>
        <p:txBody>
          <a:bodyPr wrap="none" rtlCol="0">
            <a:spAutoFit/>
          </a:bodyPr>
          <a:lstStyle/>
          <a:p>
            <a:r>
              <a:rPr lang="fr-CA" sz="1200" dirty="0" smtClean="0">
                <a:hlinkClick r:id="rId6"/>
              </a:rPr>
              <a:t>Street </a:t>
            </a:r>
            <a:r>
              <a:rPr lang="fr-CA" sz="1200" dirty="0" err="1" smtClean="0">
                <a:hlinkClick r:id="rId6"/>
              </a:rPr>
              <a:t>View</a:t>
            </a:r>
            <a:endParaRPr lang="fr-FR" sz="1200" dirty="0"/>
          </a:p>
        </p:txBody>
      </p:sp>
    </p:spTree>
    <p:extLst>
      <p:ext uri="{BB962C8B-B14F-4D97-AF65-F5344CB8AC3E}">
        <p14:creationId xmlns:p14="http://schemas.microsoft.com/office/powerpoint/2010/main" val="2253175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UNESCO : mandat </a:t>
            </a:r>
            <a:endParaRPr lang="fr-FR" dirty="0">
              <a:solidFill>
                <a:srgbClr val="002060"/>
              </a:solidFill>
            </a:endParaRPr>
          </a:p>
        </p:txBody>
      </p:sp>
      <p:sp>
        <p:nvSpPr>
          <p:cNvPr id="3" name="Espace réservé du contenu 2"/>
          <p:cNvSpPr>
            <a:spLocks noGrp="1"/>
          </p:cNvSpPr>
          <p:nvPr>
            <p:ph sz="quarter" idx="1"/>
          </p:nvPr>
        </p:nvSpPr>
        <p:spPr/>
        <p:txBody>
          <a:bodyPr>
            <a:normAutofit lnSpcReduction="10000"/>
          </a:bodyPr>
          <a:lstStyle/>
          <a:p>
            <a:pPr algn="just"/>
            <a:r>
              <a:rPr lang="fr-CA" altLang="en-US" dirty="0" smtClean="0"/>
              <a:t>Préambule de l’Acte constitutif de l’UNESCO</a:t>
            </a:r>
          </a:p>
          <a:p>
            <a:pPr lvl="1" algn="just"/>
            <a:r>
              <a:rPr lang="fr-CA" altLang="en-US" dirty="0"/>
              <a:t>Que, la </a:t>
            </a:r>
            <a:r>
              <a:rPr lang="fr-CA" altLang="en-US" u="sng" dirty="0"/>
              <a:t>dignité de l’homme</a:t>
            </a:r>
            <a:r>
              <a:rPr lang="fr-CA" altLang="en-US" dirty="0"/>
              <a:t> exigeant la diffusion de la culture et l’éducation de tous en vue de la justice, de la liberté et de la paix, il y a là, pour toutes les nations, des devoirs sacrés à remplir dans un esprit de mutuelle assistance ; </a:t>
            </a:r>
            <a:endParaRPr lang="fr-CA" altLang="en-US" dirty="0" smtClean="0"/>
          </a:p>
          <a:p>
            <a:pPr algn="just"/>
            <a:endParaRPr lang="fr-CA" altLang="en-US" dirty="0" smtClean="0"/>
          </a:p>
          <a:p>
            <a:pPr algn="just"/>
            <a:r>
              <a:rPr lang="fr-CA" altLang="en-US" dirty="0" smtClean="0"/>
              <a:t>Article 1 de </a:t>
            </a:r>
            <a:r>
              <a:rPr lang="fr-CA" altLang="en-US" dirty="0"/>
              <a:t>l’Acte constitutif de l’UNESCO</a:t>
            </a:r>
            <a:endParaRPr lang="fr-CA" altLang="en-US" dirty="0" smtClean="0"/>
          </a:p>
          <a:p>
            <a:pPr lvl="1" algn="just"/>
            <a:r>
              <a:rPr lang="fr-CA" altLang="en-US" dirty="0"/>
              <a:t>L’Organisation se propose de contribuer au maintien de la paix et de la sécurité en resserrant, par l’éducation, la science et la culture, la collaboration entre nations, afin d’assurer le respect universel de la justice, de la loi, des droits de l’homme et des libertés fondamentales pour tous, sans distinction de race, de sexe, de langue ou de religion, que la Charte des Nations Unies reconnaît à tous les peuples. </a:t>
            </a:r>
            <a:endParaRPr lang="fr-FR" altLang="en-US"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16</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2056" name="Picture 8" descr="http://www.auf.org/media/appel_offre/UNESCO-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4251" y="210039"/>
            <a:ext cx="1152549" cy="875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292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UNESCO </a:t>
            </a:r>
            <a:r>
              <a:rPr lang="fr-CA" dirty="0">
                <a:solidFill>
                  <a:srgbClr val="002060"/>
                </a:solidFill>
              </a:rPr>
              <a:t>: mécanismes de contrôle </a:t>
            </a:r>
            <a:endParaRPr lang="fr-FR" dirty="0">
              <a:solidFill>
                <a:srgbClr val="002060"/>
              </a:solidFill>
            </a:endParaRPr>
          </a:p>
        </p:txBody>
      </p:sp>
      <p:sp>
        <p:nvSpPr>
          <p:cNvPr id="3" name="Espace réservé du contenu 2"/>
          <p:cNvSpPr>
            <a:spLocks noGrp="1"/>
          </p:cNvSpPr>
          <p:nvPr>
            <p:ph sz="quarter" idx="1"/>
          </p:nvPr>
        </p:nvSpPr>
        <p:spPr/>
        <p:txBody>
          <a:bodyPr>
            <a:normAutofit lnSpcReduction="10000"/>
          </a:bodyPr>
          <a:lstStyle/>
          <a:p>
            <a:pPr algn="just"/>
            <a:r>
              <a:rPr lang="fr-CA" altLang="en-US" dirty="0" smtClean="0"/>
              <a:t>2 systèmes</a:t>
            </a:r>
          </a:p>
          <a:p>
            <a:pPr lvl="1" algn="just"/>
            <a:r>
              <a:rPr lang="fr-CA" altLang="en-US" dirty="0" smtClean="0"/>
              <a:t>Convention </a:t>
            </a:r>
            <a:r>
              <a:rPr lang="fr-CA" altLang="en-US" dirty="0"/>
              <a:t>concernant la lutte contre la discrimination dans le domaine de </a:t>
            </a:r>
            <a:r>
              <a:rPr lang="fr-CA" altLang="en-US" dirty="0" smtClean="0"/>
              <a:t>l'enseignement</a:t>
            </a:r>
            <a:r>
              <a:rPr lang="fr-CA" altLang="en-US" dirty="0"/>
              <a:t>, </a:t>
            </a:r>
            <a:r>
              <a:rPr lang="fr-CA" altLang="en-US" dirty="0" smtClean="0"/>
              <a:t>1960</a:t>
            </a:r>
          </a:p>
          <a:p>
            <a:pPr lvl="2" algn="just"/>
            <a:r>
              <a:rPr lang="fr-CA" altLang="en-US" dirty="0" smtClean="0"/>
              <a:t>Rapports périodique sur la mise en œuvre de la convention</a:t>
            </a:r>
          </a:p>
          <a:p>
            <a:pPr lvl="2" algn="just"/>
            <a:r>
              <a:rPr lang="fr-CA" altLang="en-US" dirty="0" smtClean="0"/>
              <a:t>Comité </a:t>
            </a:r>
            <a:r>
              <a:rPr lang="fr-CA" altLang="en-US" dirty="0"/>
              <a:t>sur les conventions et recommandations </a:t>
            </a:r>
            <a:r>
              <a:rPr lang="fr-CA" altLang="en-US" dirty="0" smtClean="0"/>
              <a:t>dans </a:t>
            </a:r>
            <a:r>
              <a:rPr lang="fr-CA" altLang="en-US" dirty="0"/>
              <a:t>le domaine de l’éducation</a:t>
            </a:r>
            <a:endParaRPr lang="fr-CA" altLang="en-US" dirty="0" smtClean="0"/>
          </a:p>
          <a:p>
            <a:pPr lvl="1" algn="just"/>
            <a:r>
              <a:rPr lang="fr-CA" altLang="en-US" dirty="0" smtClean="0"/>
              <a:t>Protocole du 18 décembre 1962</a:t>
            </a:r>
          </a:p>
          <a:p>
            <a:pPr lvl="2" algn="just"/>
            <a:r>
              <a:rPr lang="fr-CA" altLang="en-US" dirty="0" smtClean="0"/>
              <a:t>Plainte étatique</a:t>
            </a:r>
          </a:p>
          <a:p>
            <a:pPr lvl="2" algn="just"/>
            <a:r>
              <a:rPr lang="fr-CA" altLang="en-US" dirty="0" smtClean="0"/>
              <a:t>Commission de conciliation et de bons offices</a:t>
            </a:r>
          </a:p>
          <a:p>
            <a:pPr algn="just"/>
            <a:r>
              <a:rPr lang="fr-CA" altLang="en-US" dirty="0"/>
              <a:t>1978 : décision du Conseil </a:t>
            </a:r>
            <a:r>
              <a:rPr lang="fr-CA" altLang="en-US" dirty="0" smtClean="0"/>
              <a:t>exécutif </a:t>
            </a:r>
            <a:r>
              <a:rPr lang="fr-CA" altLang="en-US" dirty="0"/>
              <a:t>de </a:t>
            </a:r>
            <a:r>
              <a:rPr lang="fr-CA" altLang="en-US" dirty="0" smtClean="0"/>
              <a:t>l’UNESCO</a:t>
            </a:r>
          </a:p>
          <a:p>
            <a:pPr lvl="1" algn="just"/>
            <a:r>
              <a:rPr lang="fr-CA" altLang="en-US" dirty="0" smtClean="0"/>
              <a:t>Procédure 104 (plaintes individuelles, droits éducatifs et culturels)</a:t>
            </a:r>
          </a:p>
          <a:p>
            <a:pPr algn="just"/>
            <a:r>
              <a:rPr lang="fr-CA" altLang="en-US" dirty="0" smtClean="0"/>
              <a:t>Esprit : cessation, non sanction</a:t>
            </a:r>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17</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2056" name="Picture 8" descr="http://www.auf.org/media/appel_offre/UNESCO-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4251" y="210039"/>
            <a:ext cx="1152549" cy="875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641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OIT/UNESCO : nature des droits</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endParaRPr lang="fr-CA" altLang="en-US" dirty="0" smtClean="0"/>
          </a:p>
          <a:p>
            <a:pPr algn="just"/>
            <a:r>
              <a:rPr lang="fr-CA" altLang="en-US" dirty="0" smtClean="0"/>
              <a:t>Droit au travail, </a:t>
            </a:r>
          </a:p>
          <a:p>
            <a:pPr algn="just"/>
            <a:r>
              <a:rPr lang="fr-CA" altLang="en-US" dirty="0" smtClean="0"/>
              <a:t>Travail forcé et </a:t>
            </a:r>
            <a:r>
              <a:rPr lang="fr-CA" altLang="en-US" dirty="0" smtClean="0"/>
              <a:t>liberté d’association</a:t>
            </a:r>
          </a:p>
          <a:p>
            <a:pPr algn="just"/>
            <a:r>
              <a:rPr lang="fr-CA" altLang="en-US" dirty="0" smtClean="0"/>
              <a:t>Droit à l’éducation</a:t>
            </a:r>
          </a:p>
          <a:p>
            <a:pPr algn="just"/>
            <a:endParaRPr lang="fr-CA" altLang="en-US" dirty="0" smtClean="0"/>
          </a:p>
          <a:p>
            <a:pPr algn="just"/>
            <a:r>
              <a:rPr lang="fr-CA" altLang="en-US" dirty="0"/>
              <a:t>Nature des droits </a:t>
            </a:r>
            <a:r>
              <a:rPr lang="fr-CA" altLang="en-US" dirty="0" smtClean="0"/>
              <a:t>protégés ?</a:t>
            </a:r>
            <a:endParaRPr lang="fr-CA" altLang="en-US" dirty="0"/>
          </a:p>
          <a:p>
            <a:pPr lvl="1" algn="just"/>
            <a:r>
              <a:rPr lang="fr-CA" altLang="en-US" dirty="0" smtClean="0"/>
              <a:t>Droits civils et politiques</a:t>
            </a:r>
          </a:p>
          <a:p>
            <a:pPr lvl="1" algn="just"/>
            <a:r>
              <a:rPr lang="fr-CA" altLang="en-US" dirty="0" smtClean="0"/>
              <a:t>Droits économiques, sociaux et culturels</a:t>
            </a:r>
            <a:endParaRPr lang="fr-CA" altLang="en-US" dirty="0"/>
          </a:p>
          <a:p>
            <a:pPr algn="just"/>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18</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spTree>
    <p:extLst>
      <p:ext uri="{BB962C8B-B14F-4D97-AF65-F5344CB8AC3E}">
        <p14:creationId xmlns:p14="http://schemas.microsoft.com/office/powerpoint/2010/main" val="3139795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OIT/UNESCO : nature des droits</a:t>
            </a:r>
            <a:endParaRPr lang="fr-FR" dirty="0">
              <a:solidFill>
                <a:srgbClr val="002060"/>
              </a:solidFill>
            </a:endParaRPr>
          </a:p>
        </p:txBody>
      </p:sp>
      <p:sp>
        <p:nvSpPr>
          <p:cNvPr id="3" name="Espace réservé du contenu 2"/>
          <p:cNvSpPr>
            <a:spLocks noGrp="1"/>
          </p:cNvSpPr>
          <p:nvPr>
            <p:ph sz="quarter" idx="1"/>
          </p:nvPr>
        </p:nvSpPr>
        <p:spPr/>
        <p:txBody>
          <a:bodyPr>
            <a:normAutofit lnSpcReduction="10000"/>
          </a:bodyPr>
          <a:lstStyle/>
          <a:p>
            <a:pPr algn="just"/>
            <a:r>
              <a:rPr lang="fr-CA" altLang="en-US" dirty="0" smtClean="0"/>
              <a:t>Pacte international relatif aux droits civils et politiques</a:t>
            </a:r>
          </a:p>
          <a:p>
            <a:pPr lvl="1" algn="just"/>
            <a:r>
              <a:rPr lang="fr-CA" altLang="en-US" dirty="0"/>
              <a:t>Article 2.1 : </a:t>
            </a:r>
            <a:r>
              <a:rPr lang="fr-CA" altLang="en-US" dirty="0" smtClean="0"/>
              <a:t>« Les </a:t>
            </a:r>
            <a:r>
              <a:rPr lang="fr-CA" altLang="en-US" dirty="0" err="1"/>
              <a:t>Etats</a:t>
            </a:r>
            <a:r>
              <a:rPr lang="fr-CA" altLang="en-US" dirty="0"/>
              <a:t> parties au présent Pacte s'engagent à respecter et à garantir à tous les individus se trouvant sur leur territoire et relevant de leur compétence les droits reconnus dans le présent </a:t>
            </a:r>
            <a:r>
              <a:rPr lang="fr-CA" altLang="en-US" dirty="0" smtClean="0"/>
              <a:t>Pacte […] »</a:t>
            </a:r>
          </a:p>
          <a:p>
            <a:pPr algn="just"/>
            <a:r>
              <a:rPr lang="fr-CA" altLang="en-US" dirty="0" smtClean="0"/>
              <a:t>Pacte […] droits économiques, sociaux et culturels</a:t>
            </a:r>
          </a:p>
          <a:p>
            <a:pPr lvl="1" algn="just"/>
            <a:r>
              <a:rPr lang="fr-CA" altLang="en-US" dirty="0" smtClean="0"/>
              <a:t>Article 2.1 : «</a:t>
            </a:r>
            <a:r>
              <a:rPr lang="fr-CA" altLang="en-US" dirty="0"/>
              <a:t> Chacun des </a:t>
            </a:r>
            <a:r>
              <a:rPr lang="fr-CA" altLang="en-US" dirty="0" err="1"/>
              <a:t>Etats</a:t>
            </a:r>
            <a:r>
              <a:rPr lang="fr-CA" altLang="en-US" dirty="0"/>
              <a:t> parties au présent Pacte s'engage à agir, tant par son effort propre que par l'assistance et la coopération internationales, notamment sur les plans économique et technique, au maximum de ses ressources disponibles, en vue d'assurer progressivement le plein exercice des droits reconnus dans le présent Pacte par tous les moyens appropriés, y compris en particulier l'adoption de mesures législatives.</a:t>
            </a:r>
            <a:r>
              <a:rPr lang="fr-CA" altLang="en-US" dirty="0" smtClean="0"/>
              <a:t> »</a:t>
            </a:r>
            <a:endParaRPr lang="fr-CA" altLang="en-US" dirty="0"/>
          </a:p>
          <a:p>
            <a:pPr algn="just"/>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19</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spTree>
    <p:extLst>
      <p:ext uri="{BB962C8B-B14F-4D97-AF65-F5344CB8AC3E}">
        <p14:creationId xmlns:p14="http://schemas.microsoft.com/office/powerpoint/2010/main" val="996868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Plan du cours</a:t>
            </a:r>
            <a:endParaRPr lang="fr-FR" dirty="0">
              <a:solidFill>
                <a:srgbClr val="002060"/>
              </a:solidFill>
            </a:endParaRPr>
          </a:p>
        </p:txBody>
      </p:sp>
      <p:sp>
        <p:nvSpPr>
          <p:cNvPr id="3" name="Espace réservé du contenu 2"/>
          <p:cNvSpPr>
            <a:spLocks noGrp="1"/>
          </p:cNvSpPr>
          <p:nvPr>
            <p:ph sz="quarter" idx="1"/>
          </p:nvPr>
        </p:nvSpPr>
        <p:spPr/>
        <p:txBody>
          <a:bodyPr>
            <a:normAutofit fontScale="92500" lnSpcReduction="20000"/>
          </a:bodyPr>
          <a:lstStyle/>
          <a:p>
            <a:pPr algn="just"/>
            <a:r>
              <a:rPr lang="fr-CA" altLang="en-US" dirty="0" smtClean="0"/>
              <a:t>Introduction</a:t>
            </a:r>
            <a:endParaRPr lang="fr-CA" altLang="en-US" dirty="0"/>
          </a:p>
          <a:p>
            <a:pPr algn="just"/>
            <a:r>
              <a:rPr lang="fr-CA" altLang="en-US" dirty="0" smtClean="0"/>
              <a:t>I- L’Organisation </a:t>
            </a:r>
            <a:r>
              <a:rPr lang="fr-CA" altLang="en-US" dirty="0"/>
              <a:t>internationale du travail (OIT) et les droits fondamentaux</a:t>
            </a:r>
          </a:p>
          <a:p>
            <a:pPr lvl="1" algn="just"/>
            <a:r>
              <a:rPr lang="fr-CA" altLang="en-US" dirty="0" smtClean="0"/>
              <a:t>A- La </a:t>
            </a:r>
            <a:r>
              <a:rPr lang="fr-CA" altLang="en-US" dirty="0"/>
              <a:t>Constitution de l’OIT et la Déclaration de l'OIT relative aux principes et droits </a:t>
            </a:r>
            <a:r>
              <a:rPr lang="fr-CA" altLang="en-US" dirty="0" smtClean="0"/>
              <a:t>fondamentaux </a:t>
            </a:r>
            <a:r>
              <a:rPr lang="fr-CA" altLang="en-US" dirty="0"/>
              <a:t>au travail et les conventions et recommandations de l’OIT</a:t>
            </a:r>
          </a:p>
          <a:p>
            <a:pPr lvl="1" algn="just"/>
            <a:r>
              <a:rPr lang="fr-CA" altLang="en-US" dirty="0" smtClean="0"/>
              <a:t>B- La </a:t>
            </a:r>
            <a:r>
              <a:rPr lang="fr-CA" altLang="en-US" dirty="0"/>
              <a:t>mise en œuvre des normes internationales du travail</a:t>
            </a:r>
          </a:p>
          <a:p>
            <a:pPr algn="just"/>
            <a:r>
              <a:rPr lang="fr-CA" altLang="en-US" dirty="0" smtClean="0"/>
              <a:t>II- L’Organisation </a:t>
            </a:r>
            <a:r>
              <a:rPr lang="fr-CA" altLang="en-US" dirty="0"/>
              <a:t>des Nations Unies pour l’éducation, la science et la culture (UNESCO) et </a:t>
            </a:r>
            <a:r>
              <a:rPr lang="fr-CA" altLang="en-US" dirty="0" smtClean="0"/>
              <a:t>les droits </a:t>
            </a:r>
            <a:r>
              <a:rPr lang="fr-CA" altLang="en-US" dirty="0"/>
              <a:t>fondamentaux</a:t>
            </a:r>
          </a:p>
          <a:p>
            <a:pPr lvl="1" algn="just"/>
            <a:r>
              <a:rPr lang="fr-CA" altLang="en-US" dirty="0" smtClean="0"/>
              <a:t>A- L’Acte </a:t>
            </a:r>
            <a:r>
              <a:rPr lang="fr-CA" altLang="en-US" dirty="0"/>
              <a:t>constitutif de l’UNESCO et les conventions, recommandations et déclarations de </a:t>
            </a:r>
            <a:r>
              <a:rPr lang="fr-CA" altLang="en-US" dirty="0" smtClean="0"/>
              <a:t>l’UNESCO</a:t>
            </a:r>
            <a:endParaRPr lang="fr-CA" altLang="en-US" dirty="0"/>
          </a:p>
          <a:p>
            <a:pPr lvl="1" algn="just"/>
            <a:r>
              <a:rPr lang="fr-CA" altLang="en-US" dirty="0" smtClean="0"/>
              <a:t>B- La </a:t>
            </a:r>
            <a:r>
              <a:rPr lang="fr-CA" altLang="en-US" dirty="0"/>
              <a:t>procédure pour l’examen des communications relatives à des cas et des questions </a:t>
            </a:r>
            <a:r>
              <a:rPr lang="fr-CA" altLang="en-US" dirty="0" smtClean="0"/>
              <a:t>concernant </a:t>
            </a:r>
            <a:r>
              <a:rPr lang="fr-CA" altLang="en-US" dirty="0"/>
              <a:t>l’exercice des droits de l’homme dans les domaines de compétence de </a:t>
            </a:r>
            <a:r>
              <a:rPr lang="fr-CA" altLang="en-US" dirty="0" smtClean="0"/>
              <a:t>l’UNESCO </a:t>
            </a:r>
            <a:r>
              <a:rPr lang="fr-CA" altLang="en-US" dirty="0"/>
              <a:t>(Procédure 104 EX/3.3)</a:t>
            </a:r>
          </a:p>
          <a:p>
            <a:pPr algn="just"/>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Sources du présent document : Images : Sites des Nations Unies</a:t>
            </a:r>
            <a:endParaRPr lang="fr-FR" sz="800" dirty="0"/>
          </a:p>
        </p:txBody>
      </p:sp>
    </p:spTree>
    <p:extLst>
      <p:ext uri="{BB962C8B-B14F-4D97-AF65-F5344CB8AC3E}">
        <p14:creationId xmlns:p14="http://schemas.microsoft.com/office/powerpoint/2010/main" val="2148303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Merci !</a:t>
            </a:r>
            <a:endParaRPr lang="fr-FR" dirty="0">
              <a:solidFill>
                <a:srgbClr val="002060"/>
              </a:solidFil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20</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3078" name="Picture 6" descr="http://upload.wikimedia.org/wikipedia/commons/thumb/3/35/Cyrus_Cylinder.jpg/1024px-Cyrus_Cylin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622" y="1268760"/>
            <a:ext cx="6804756" cy="4645045"/>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612648" y="5949280"/>
            <a:ext cx="7919792" cy="369332"/>
          </a:xfrm>
          <a:prstGeom prst="rect">
            <a:avLst/>
          </a:prstGeom>
          <a:noFill/>
        </p:spPr>
        <p:txBody>
          <a:bodyPr wrap="square" rtlCol="0">
            <a:spAutoFit/>
          </a:bodyPr>
          <a:lstStyle/>
          <a:p>
            <a:pPr algn="ctr"/>
            <a:r>
              <a:rPr lang="fr-FR" dirty="0"/>
              <a:t>Le Cylindre de </a:t>
            </a:r>
            <a:r>
              <a:rPr lang="fr-FR" dirty="0" smtClean="0"/>
              <a:t>Cyrus (539 av. J.-C.)</a:t>
            </a:r>
            <a:endParaRPr lang="fr-FR" dirty="0"/>
          </a:p>
        </p:txBody>
      </p:sp>
    </p:spTree>
    <p:extLst>
      <p:ext uri="{BB962C8B-B14F-4D97-AF65-F5344CB8AC3E}">
        <p14:creationId xmlns:p14="http://schemas.microsoft.com/office/powerpoint/2010/main" val="155605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Mandat </a:t>
            </a:r>
            <a:r>
              <a:rPr lang="fr-CA" dirty="0" smtClean="0">
                <a:solidFill>
                  <a:srgbClr val="002060"/>
                </a:solidFill>
              </a:rPr>
              <a:t>des Nations Unies</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endParaRPr lang="fr-CA" altLang="en-US" dirty="0" smtClean="0"/>
          </a:p>
          <a:p>
            <a:pPr algn="just"/>
            <a:r>
              <a:rPr lang="fr-CA" altLang="en-US" dirty="0" smtClean="0"/>
              <a:t>Organisation internationale et compétence fonctionnelle</a:t>
            </a:r>
          </a:p>
          <a:p>
            <a:pPr algn="just"/>
            <a:endParaRPr lang="fr-CA" altLang="en-US" dirty="0"/>
          </a:p>
          <a:p>
            <a:pPr algn="just"/>
            <a:endParaRPr lang="fr-CA" altLang="en-US" dirty="0" smtClean="0"/>
          </a:p>
          <a:p>
            <a:pPr algn="just"/>
            <a:endParaRPr lang="fr-CA" altLang="en-US" dirty="0"/>
          </a:p>
          <a:p>
            <a:pPr algn="just"/>
            <a:r>
              <a:rPr lang="fr-CA" altLang="en-US" dirty="0" smtClean="0"/>
              <a:t>Le mandat des Nations Unies est dans la                     .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6" name="Picture 2" descr="http://www.un.org/fr/documents/charter/images/char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852936"/>
            <a:ext cx="1778000" cy="260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7227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Mandat </a:t>
            </a:r>
            <a:r>
              <a:rPr lang="fr-CA" dirty="0" smtClean="0">
                <a:solidFill>
                  <a:srgbClr val="002060"/>
                </a:solidFill>
              </a:rPr>
              <a:t>des Nations Unies</a:t>
            </a:r>
            <a:endParaRPr lang="fr-FR" dirty="0">
              <a:solidFill>
                <a:srgbClr val="002060"/>
              </a:solidFill>
            </a:endParaRPr>
          </a:p>
        </p:txBody>
      </p:sp>
      <p:sp>
        <p:nvSpPr>
          <p:cNvPr id="3" name="Espace réservé du contenu 2"/>
          <p:cNvSpPr>
            <a:spLocks noGrp="1"/>
          </p:cNvSpPr>
          <p:nvPr>
            <p:ph sz="quarter" idx="1"/>
          </p:nvPr>
        </p:nvSpPr>
        <p:spPr/>
        <p:txBody>
          <a:bodyPr>
            <a:normAutofit fontScale="85000" lnSpcReduction="10000"/>
          </a:bodyPr>
          <a:lstStyle/>
          <a:p>
            <a:pPr algn="just"/>
            <a:r>
              <a:rPr lang="fr-CA" altLang="en-US" dirty="0" smtClean="0"/>
              <a:t>Article 1 du </a:t>
            </a:r>
            <a:r>
              <a:rPr lang="fr-CA" altLang="en-US" dirty="0"/>
              <a:t>traité </a:t>
            </a:r>
            <a:r>
              <a:rPr lang="fr-CA" altLang="en-US" dirty="0" smtClean="0"/>
              <a:t>constitutif</a:t>
            </a:r>
            <a:endParaRPr lang="fr-CA" altLang="en-US" dirty="0"/>
          </a:p>
          <a:p>
            <a:pPr lvl="1" algn="just"/>
            <a:r>
              <a:rPr lang="fr-CA" altLang="en-US" dirty="0" smtClean="0"/>
              <a:t>Les </a:t>
            </a:r>
            <a:r>
              <a:rPr lang="fr-CA" altLang="en-US" dirty="0"/>
              <a:t>buts des Nations Unies sont les suivants :</a:t>
            </a:r>
          </a:p>
          <a:p>
            <a:pPr lvl="2" algn="just"/>
            <a:r>
              <a:rPr lang="fr-CA" altLang="en-US" dirty="0" smtClean="0"/>
              <a:t>Maintenir </a:t>
            </a:r>
            <a:r>
              <a:rPr lang="fr-CA" altLang="en-US" dirty="0"/>
              <a:t>la paix et la sécurité internationales et à cette fin : prendre des mesures collectives efficaces en vue de prévenir et d'écarter les menaces à la paix et de réprimer tout acte d'agression ou autre rupture de la paix, et réaliser, par des moyens pacifiques, conformément aux principes de la justice et du droit international, l'ajustement ou le règlement de différends ou de situations, de caractère international, susceptibles de mener à une rupture de la paix;</a:t>
            </a:r>
          </a:p>
          <a:p>
            <a:pPr lvl="2" algn="just"/>
            <a:r>
              <a:rPr lang="fr-CA" altLang="en-US" dirty="0"/>
              <a:t>Développer entre les nations des relations amicales fondées sur le respect du principe de l'égalité de droits des peuples et de leur droit à disposer d'eux-mêmes, et prendre toutes autres mesures propres à consolider la paix du monde;</a:t>
            </a:r>
          </a:p>
          <a:p>
            <a:pPr lvl="2" algn="just"/>
            <a:r>
              <a:rPr lang="fr-CA" altLang="en-US" u="sng" dirty="0"/>
              <a:t>Réaliser la coopération internationale</a:t>
            </a:r>
            <a:r>
              <a:rPr lang="fr-CA" altLang="en-US" dirty="0"/>
              <a:t> en résolvant les problèmes internationaux d'ordre économique, social, intellectuel ou humanitaire, </a:t>
            </a:r>
            <a:r>
              <a:rPr lang="fr-CA" altLang="en-US" u="sng" dirty="0"/>
              <a:t>en développant et en encourageant le respect des droits de l'homme et des libertés fondamentales pour tous</a:t>
            </a:r>
            <a:r>
              <a:rPr lang="fr-CA" altLang="en-US" dirty="0"/>
              <a:t>, sans distinctions de race, de sexe, de langue ou de religion;</a:t>
            </a:r>
          </a:p>
          <a:p>
            <a:pPr lvl="2" algn="just"/>
            <a:r>
              <a:rPr lang="fr-CA" altLang="en-US" dirty="0"/>
              <a:t>Être un centre où s'harmonisent les efforts des nations vers ces fins communes.</a:t>
            </a:r>
            <a:endParaRPr lang="fr-FR" altLang="en-US"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spTree>
    <p:extLst>
      <p:ext uri="{BB962C8B-B14F-4D97-AF65-F5344CB8AC3E}">
        <p14:creationId xmlns:p14="http://schemas.microsoft.com/office/powerpoint/2010/main" val="3157024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solidFill>
                  <a:srgbClr val="002060"/>
                </a:solidFill>
              </a:rPr>
              <a:t>Droits </a:t>
            </a:r>
            <a:r>
              <a:rPr lang="fr-CA" dirty="0" smtClean="0">
                <a:solidFill>
                  <a:srgbClr val="002060"/>
                </a:solidFill>
              </a:rPr>
              <a:t>de l’homme dans le traité constitutif des Nations Unies</a:t>
            </a:r>
            <a:endParaRPr lang="fr-FR" dirty="0">
              <a:solidFill>
                <a:srgbClr val="002060"/>
              </a:solidFill>
            </a:endParaRPr>
          </a:p>
        </p:txBody>
      </p:sp>
      <p:sp>
        <p:nvSpPr>
          <p:cNvPr id="3" name="Espace réservé du contenu 2"/>
          <p:cNvSpPr>
            <a:spLocks noGrp="1"/>
          </p:cNvSpPr>
          <p:nvPr>
            <p:ph sz="quarter" idx="1"/>
          </p:nvPr>
        </p:nvSpPr>
        <p:spPr/>
        <p:txBody>
          <a:bodyPr>
            <a:normAutofit lnSpcReduction="10000"/>
          </a:bodyPr>
          <a:lstStyle/>
          <a:p>
            <a:pPr algn="just"/>
            <a:r>
              <a:rPr lang="fr-CA" altLang="en-US" dirty="0" smtClean="0"/>
              <a:t>Charte des NU : «</a:t>
            </a:r>
            <a:r>
              <a:rPr lang="fr-CA" altLang="en-US" dirty="0"/>
              <a:t> </a:t>
            </a:r>
            <a:r>
              <a:rPr lang="fr-CA" altLang="en-US" dirty="0" smtClean="0"/>
              <a:t>Droits </a:t>
            </a:r>
            <a:r>
              <a:rPr lang="fr-CA" altLang="en-US" dirty="0"/>
              <a:t>de </a:t>
            </a:r>
            <a:r>
              <a:rPr lang="fr-CA" altLang="en-US" dirty="0" smtClean="0"/>
              <a:t>l’homme</a:t>
            </a:r>
            <a:r>
              <a:rPr lang="fr-CA" altLang="en-US" dirty="0"/>
              <a:t> </a:t>
            </a:r>
            <a:r>
              <a:rPr lang="fr-CA" altLang="en-US" dirty="0" smtClean="0"/>
              <a:t>» : 5 </a:t>
            </a:r>
            <a:r>
              <a:rPr lang="fr-CA" altLang="en-US" dirty="0"/>
              <a:t>occurrences</a:t>
            </a:r>
            <a:endParaRPr lang="fr-CA" altLang="en-US" dirty="0" smtClean="0"/>
          </a:p>
          <a:p>
            <a:pPr lvl="1" algn="just"/>
            <a:r>
              <a:rPr lang="fr-CA" altLang="en-US" dirty="0" smtClean="0"/>
              <a:t>Article 1.3 et les articles 13.1.b (A.G.) et 55 (Coop. Éco et sociale internationale))</a:t>
            </a:r>
          </a:p>
          <a:p>
            <a:pPr lvl="1" algn="just"/>
            <a:r>
              <a:rPr lang="fr-CA" altLang="en-US" dirty="0"/>
              <a:t>Article 68 : ECOSOC : </a:t>
            </a:r>
            <a:r>
              <a:rPr lang="fr-CA" altLang="en-US" dirty="0" smtClean="0"/>
              <a:t>« Le </a:t>
            </a:r>
            <a:r>
              <a:rPr lang="fr-CA" altLang="en-US" dirty="0"/>
              <a:t>Conseil économique et social institue des commissions pour les questions </a:t>
            </a:r>
            <a:r>
              <a:rPr lang="fr-CA" altLang="en-US" dirty="0" smtClean="0"/>
              <a:t>économiques </a:t>
            </a:r>
            <a:r>
              <a:rPr lang="fr-CA" altLang="en-US" dirty="0"/>
              <a:t>et sociales et le progrès des droits de l'homme ainsi que toutes autres </a:t>
            </a:r>
            <a:r>
              <a:rPr lang="fr-CA" altLang="en-US" dirty="0" smtClean="0"/>
              <a:t>commissions </a:t>
            </a:r>
            <a:r>
              <a:rPr lang="fr-CA" altLang="en-US" dirty="0"/>
              <a:t>nécessaires à l'exercice de ses fonctions</a:t>
            </a:r>
            <a:r>
              <a:rPr lang="fr-CA" altLang="en-US" dirty="0" smtClean="0"/>
              <a:t>. »</a:t>
            </a:r>
          </a:p>
          <a:p>
            <a:pPr lvl="1" algn="just"/>
            <a:r>
              <a:rPr lang="fr-CA" altLang="en-US" dirty="0" smtClean="0"/>
              <a:t>Article 76.c : Régime de tutelle</a:t>
            </a:r>
          </a:p>
          <a:p>
            <a:pPr algn="just"/>
            <a:endParaRPr lang="fr-CA" altLang="en-US" dirty="0" smtClean="0"/>
          </a:p>
          <a:p>
            <a:pPr algn="just"/>
            <a:r>
              <a:rPr lang="fr-CA" altLang="en-US" dirty="0" smtClean="0"/>
              <a:t>Droits de l’homme comme un moyen de la coopération?</a:t>
            </a:r>
          </a:p>
          <a:p>
            <a:pPr lvl="1" algn="just"/>
            <a:r>
              <a:rPr lang="fr-CA" altLang="en-US" dirty="0" smtClean="0"/>
              <a:t>« Autonomisation » via l’ECOSOC (Commission)…</a:t>
            </a:r>
          </a:p>
          <a:p>
            <a:pPr lvl="1" algn="just"/>
            <a:r>
              <a:rPr lang="fr-CA" altLang="en-US" dirty="0" smtClean="0"/>
              <a:t>…et l’Assemblée générale (Conseil)…</a:t>
            </a:r>
          </a:p>
          <a:p>
            <a:pPr lvl="1" algn="just"/>
            <a:r>
              <a:rPr lang="fr-CA" altLang="en-US" dirty="0" smtClean="0"/>
              <a:t>…et les organes de traité avec </a:t>
            </a:r>
            <a:r>
              <a:rPr lang="fr-CA" altLang="en-US" dirty="0"/>
              <a:t>l</a:t>
            </a:r>
            <a:r>
              <a:rPr lang="fr-CA" altLang="en-US" dirty="0" smtClean="0"/>
              <a:t>e HCDH (cours précédents!)</a:t>
            </a:r>
            <a:endParaRPr lang="fr-FR" altLang="en-US"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spTree>
    <p:extLst>
      <p:ext uri="{BB962C8B-B14F-4D97-AF65-F5344CB8AC3E}">
        <p14:creationId xmlns:p14="http://schemas.microsoft.com/office/powerpoint/2010/main" val="337751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solidFill>
                  <a:srgbClr val="002060"/>
                </a:solidFill>
              </a:rPr>
              <a:t>Droits </a:t>
            </a:r>
            <a:r>
              <a:rPr lang="fr-CA" dirty="0" smtClean="0">
                <a:solidFill>
                  <a:srgbClr val="002060"/>
                </a:solidFill>
              </a:rPr>
              <a:t>de l’homme dans les organisations personnifiées liées aux NU</a:t>
            </a:r>
            <a:endParaRPr lang="fr-FR" dirty="0">
              <a:solidFill>
                <a:srgbClr val="002060"/>
              </a:solidFill>
            </a:endParaRPr>
          </a:p>
        </p:txBody>
      </p:sp>
      <p:sp>
        <p:nvSpPr>
          <p:cNvPr id="3" name="Espace réservé du contenu 2"/>
          <p:cNvSpPr>
            <a:spLocks noGrp="1"/>
          </p:cNvSpPr>
          <p:nvPr>
            <p:ph sz="quarter" idx="1"/>
          </p:nvPr>
        </p:nvSpPr>
        <p:spPr/>
        <p:txBody>
          <a:bodyPr>
            <a:normAutofit fontScale="85000" lnSpcReduction="10000"/>
          </a:bodyPr>
          <a:lstStyle/>
          <a:p>
            <a:pPr algn="just"/>
            <a:r>
              <a:rPr lang="fr-CA" altLang="en-US" dirty="0" smtClean="0"/>
              <a:t>Institutions spécialisées</a:t>
            </a:r>
          </a:p>
          <a:p>
            <a:pPr lvl="1" algn="just"/>
            <a:r>
              <a:rPr lang="fr-CA" altLang="en-US" dirty="0" smtClean="0"/>
              <a:t>Article </a:t>
            </a:r>
            <a:r>
              <a:rPr lang="fr-CA" altLang="en-US" dirty="0"/>
              <a:t>57 de la Charte </a:t>
            </a:r>
            <a:endParaRPr lang="fr-CA" altLang="en-US" dirty="0" smtClean="0"/>
          </a:p>
          <a:p>
            <a:pPr lvl="2" algn="just"/>
            <a:r>
              <a:rPr lang="fr-CA" altLang="en-US" dirty="0" smtClean="0"/>
              <a:t>I. </a:t>
            </a:r>
            <a:r>
              <a:rPr lang="fr-CA" altLang="en-US" dirty="0"/>
              <a:t>Les diverses </a:t>
            </a:r>
            <a:r>
              <a:rPr lang="fr-CA" altLang="en-US" u="sng" dirty="0"/>
              <a:t>institutions</a:t>
            </a:r>
            <a:r>
              <a:rPr lang="fr-CA" altLang="en-US" dirty="0"/>
              <a:t> spécialisées </a:t>
            </a:r>
            <a:r>
              <a:rPr lang="fr-CA" altLang="en-US" u="sng" dirty="0"/>
              <a:t>créées </a:t>
            </a:r>
            <a:r>
              <a:rPr lang="fr-CA" altLang="en-US" u="sng" dirty="0" smtClean="0"/>
              <a:t>par </a:t>
            </a:r>
            <a:r>
              <a:rPr lang="fr-CA" altLang="en-US" u="sng" dirty="0"/>
              <a:t>accords intergouvernementaux </a:t>
            </a:r>
            <a:r>
              <a:rPr lang="fr-CA" altLang="en-US" dirty="0"/>
              <a:t>et pourvues, aux termes de leurs statuts, d’</a:t>
            </a:r>
            <a:r>
              <a:rPr lang="fr-CA" altLang="en-US" u="sng" dirty="0"/>
              <a:t>attributions internationales étendues </a:t>
            </a:r>
            <a:r>
              <a:rPr lang="fr-CA" altLang="en-US" u="sng" dirty="0" smtClean="0"/>
              <a:t>dans </a:t>
            </a:r>
            <a:r>
              <a:rPr lang="fr-CA" altLang="en-US" u="sng" dirty="0"/>
              <a:t>les domaines économique, social, de la culture intellectuelle et de l’éducation, de la santé publique et autres </a:t>
            </a:r>
            <a:r>
              <a:rPr lang="fr-CA" altLang="en-US" u="sng" dirty="0" smtClean="0"/>
              <a:t>domaines </a:t>
            </a:r>
            <a:r>
              <a:rPr lang="fr-CA" altLang="en-US" u="sng" dirty="0"/>
              <a:t>connexes</a:t>
            </a:r>
            <a:r>
              <a:rPr lang="fr-CA" altLang="en-US" dirty="0"/>
              <a:t>, sont reliées à l’Organisation conformément aux dispositions de l’article </a:t>
            </a:r>
            <a:r>
              <a:rPr lang="fr-CA" altLang="en-US" dirty="0" smtClean="0"/>
              <a:t>63.</a:t>
            </a:r>
            <a:endParaRPr lang="fr-CA" altLang="en-US" dirty="0"/>
          </a:p>
          <a:p>
            <a:pPr lvl="2" algn="just"/>
            <a:r>
              <a:rPr lang="fr-CA" altLang="en-US" dirty="0" smtClean="0"/>
              <a:t>2</a:t>
            </a:r>
            <a:r>
              <a:rPr lang="fr-CA" altLang="en-US" dirty="0"/>
              <a:t>. Les institutions ainsi reliées à l’Organisation sont désignées ci-après par l’expression "institutions </a:t>
            </a:r>
            <a:r>
              <a:rPr lang="fr-CA" altLang="en-US" dirty="0" smtClean="0"/>
              <a:t>spécialisées".</a:t>
            </a:r>
            <a:endParaRPr lang="fr-CA" altLang="en-US" dirty="0"/>
          </a:p>
          <a:p>
            <a:pPr lvl="1" algn="just"/>
            <a:r>
              <a:rPr lang="fr-CA" altLang="en-US" dirty="0"/>
              <a:t>A</a:t>
            </a:r>
            <a:r>
              <a:rPr lang="fr-CA" altLang="en-US" dirty="0" smtClean="0"/>
              <a:t>rticle </a:t>
            </a:r>
            <a:r>
              <a:rPr lang="fr-CA" altLang="en-US" dirty="0"/>
              <a:t>63 </a:t>
            </a:r>
            <a:r>
              <a:rPr lang="fr-CA" altLang="en-US" dirty="0" smtClean="0"/>
              <a:t>de la Charte </a:t>
            </a:r>
          </a:p>
          <a:p>
            <a:pPr lvl="2" algn="just"/>
            <a:r>
              <a:rPr lang="fr-CA" altLang="en-US" dirty="0" smtClean="0"/>
              <a:t>I. Le </a:t>
            </a:r>
            <a:r>
              <a:rPr lang="fr-CA" altLang="en-US" dirty="0"/>
              <a:t>Conseil économique et social peut conclure avec toute institution visée à </a:t>
            </a:r>
            <a:r>
              <a:rPr lang="fr-CA" altLang="en-US" dirty="0" smtClean="0"/>
              <a:t>l’article </a:t>
            </a:r>
            <a:r>
              <a:rPr lang="fr-CA" altLang="en-US" dirty="0"/>
              <a:t>57 des accords fixant les conditions dans lesquelles cette institution sera reliée à l’Organisation. Ces </a:t>
            </a:r>
            <a:r>
              <a:rPr lang="fr-CA" altLang="en-US" dirty="0" smtClean="0"/>
              <a:t>accords </a:t>
            </a:r>
            <a:r>
              <a:rPr lang="fr-CA" altLang="en-US" dirty="0"/>
              <a:t>sont soumis à l’approbation de l’Assemblée générale</a:t>
            </a:r>
            <a:r>
              <a:rPr lang="fr-CA" altLang="en-US" dirty="0" smtClean="0"/>
              <a:t>.</a:t>
            </a:r>
            <a:endParaRPr lang="fr-CA" altLang="en-US" dirty="0"/>
          </a:p>
          <a:p>
            <a:pPr lvl="2" algn="just"/>
            <a:r>
              <a:rPr lang="fr-CA" altLang="en-US" dirty="0" smtClean="0"/>
              <a:t>2</a:t>
            </a:r>
            <a:r>
              <a:rPr lang="fr-CA" altLang="en-US" dirty="0"/>
              <a:t>. Il peut coordonner l’activité des institutions spécialisées en se concertant avec elles, en leur adressant des </a:t>
            </a:r>
            <a:r>
              <a:rPr lang="fr-CA" altLang="en-US" dirty="0" smtClean="0"/>
              <a:t>recommandations</a:t>
            </a:r>
            <a:r>
              <a:rPr lang="fr-CA" altLang="en-US" dirty="0"/>
              <a:t>, ainsi qu’en adressant des recommandations à l’Assemblée générale et aux Membres des Nations </a:t>
            </a:r>
            <a:r>
              <a:rPr lang="fr-CA" altLang="en-US" dirty="0" smtClean="0"/>
              <a:t>Unies.</a:t>
            </a:r>
            <a:endParaRPr lang="fr-FR" altLang="en-US"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spTree>
    <p:extLst>
      <p:ext uri="{BB962C8B-B14F-4D97-AF65-F5344CB8AC3E}">
        <p14:creationId xmlns:p14="http://schemas.microsoft.com/office/powerpoint/2010/main" val="3460075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Institutions </a:t>
            </a:r>
            <a:r>
              <a:rPr lang="fr-CA" dirty="0" smtClean="0">
                <a:solidFill>
                  <a:srgbClr val="002060"/>
                </a:solidFill>
              </a:rPr>
              <a:t>spécialisées des NU</a:t>
            </a:r>
            <a:endParaRPr lang="fr-FR" dirty="0">
              <a:solidFill>
                <a:srgbClr val="002060"/>
              </a:solidFill>
            </a:endParaRPr>
          </a:p>
        </p:txBody>
      </p:sp>
      <p:sp>
        <p:nvSpPr>
          <p:cNvPr id="3" name="Espace réservé du contenu 2"/>
          <p:cNvSpPr>
            <a:spLocks noGrp="1"/>
          </p:cNvSpPr>
          <p:nvPr>
            <p:ph sz="quarter" idx="1"/>
          </p:nvPr>
        </p:nvSpPr>
        <p:spPr/>
        <p:txBody>
          <a:bodyPr>
            <a:normAutofit fontScale="25000" lnSpcReduction="20000"/>
          </a:bodyPr>
          <a:lstStyle/>
          <a:p>
            <a:pPr algn="just"/>
            <a:r>
              <a:rPr lang="fr-CA" altLang="en-US" dirty="0"/>
              <a:t>Organisation des Nations Unies pour l'alimentation et l'agriculture (FAO)</a:t>
            </a:r>
          </a:p>
          <a:p>
            <a:pPr lvl="1" algn="just"/>
            <a:r>
              <a:rPr lang="fr-CA" altLang="en-US" dirty="0"/>
              <a:t>Contribue à améliorer la productivité agricole et la sécurité alimentaire et à améliorer le niveau de vie des populations rurales.</a:t>
            </a:r>
          </a:p>
          <a:p>
            <a:pPr algn="just"/>
            <a:r>
              <a:rPr lang="fr-CA" altLang="en-US" dirty="0"/>
              <a:t>Agence internationale de l'énergie </a:t>
            </a:r>
            <a:r>
              <a:rPr lang="fr-CA" altLang="en-US" dirty="0" smtClean="0"/>
              <a:t>atomique </a:t>
            </a:r>
            <a:r>
              <a:rPr lang="fr-CA" altLang="en-US" dirty="0"/>
              <a:t>(AIEA)</a:t>
            </a:r>
          </a:p>
          <a:p>
            <a:pPr lvl="1" algn="just"/>
            <a:r>
              <a:rPr lang="fr-CA" altLang="en-US" dirty="0"/>
              <a:t>Organisation intergouvernementale autonome qui s’emploie sous les auspices de l’ONU, à promouvoir l’utilisation sûre et pacifique de l’énergie nucléaire.</a:t>
            </a:r>
          </a:p>
          <a:p>
            <a:pPr algn="just"/>
            <a:r>
              <a:rPr lang="fr-CA" altLang="en-US" dirty="0"/>
              <a:t>Organisation de l'aviation civile internationale (OACI) </a:t>
            </a:r>
          </a:p>
          <a:p>
            <a:pPr lvl="1" algn="just"/>
            <a:r>
              <a:rPr lang="fr-CA" altLang="en-US" dirty="0"/>
              <a:t>Fixe les normes internationales en matière de sécurité et d’efficacité des transports aériens et coordonne la coopération internationale pour tout ce qui a trait à l’aviation civile.</a:t>
            </a:r>
          </a:p>
          <a:p>
            <a:pPr algn="just"/>
            <a:r>
              <a:rPr lang="fr-CA" altLang="en-US" dirty="0"/>
              <a:t>Fonds international de développement agricole </a:t>
            </a:r>
            <a:r>
              <a:rPr lang="fr-CA" altLang="en-US" dirty="0" smtClean="0"/>
              <a:t>(FIDA</a:t>
            </a:r>
            <a:r>
              <a:rPr lang="fr-CA" altLang="en-US" dirty="0"/>
              <a:t>) </a:t>
            </a:r>
          </a:p>
          <a:p>
            <a:pPr lvl="1" algn="just"/>
            <a:r>
              <a:rPr lang="fr-CA" altLang="en-US" dirty="0"/>
              <a:t>Mobilise des ressources financières en vue d’accroître la production agricole et d’améliorer le niveau nutritionnel des collectivités les plus pauvres des pays en développement.</a:t>
            </a:r>
          </a:p>
          <a:p>
            <a:pPr algn="just"/>
            <a:r>
              <a:rPr lang="fr-CA" altLang="en-US" dirty="0"/>
              <a:t>Organisation internationale du Travail (OIT) </a:t>
            </a:r>
          </a:p>
          <a:p>
            <a:pPr lvl="1" algn="just"/>
            <a:r>
              <a:rPr lang="fr-CA" altLang="en-US" dirty="0"/>
              <a:t>Élabore des politiques et programmes destinés à améliorer les conditions de travail et les possibilités d’emploi, et fixe, en la matière, des normes que nombre de pays ont adoptées un peu partout dans le monde.</a:t>
            </a:r>
          </a:p>
          <a:p>
            <a:pPr algn="just"/>
            <a:r>
              <a:rPr lang="fr-CA" altLang="en-US" dirty="0"/>
              <a:t>Fonds monétaire international (FMI) </a:t>
            </a:r>
          </a:p>
          <a:p>
            <a:pPr lvl="1" algn="just"/>
            <a:r>
              <a:rPr lang="fr-CA" altLang="en-US" dirty="0"/>
              <a:t>Facilite la coopération monétaire et la stabilité financière internationales et offre un cadre permanent de consultations, de conseils et d’assistance dans le domaine financier.</a:t>
            </a:r>
          </a:p>
          <a:p>
            <a:pPr algn="just"/>
            <a:r>
              <a:rPr lang="fr-CA" altLang="en-US" dirty="0"/>
              <a:t>Organisation maritime internationale </a:t>
            </a:r>
            <a:r>
              <a:rPr lang="fr-CA" altLang="en-US" dirty="0" smtClean="0"/>
              <a:t>(OMI</a:t>
            </a:r>
            <a:r>
              <a:rPr lang="fr-CA" altLang="en-US" dirty="0"/>
              <a:t>) </a:t>
            </a:r>
          </a:p>
          <a:p>
            <a:pPr lvl="1" algn="just"/>
            <a:r>
              <a:rPr lang="fr-CA" altLang="en-US" dirty="0"/>
              <a:t>Contribue à l’amélioration des procédures internationales en matière de transport maritime ainsi que des normes de sécurité en mer et s’emploie à réduire la pollution du milieu marin par les navires.</a:t>
            </a:r>
          </a:p>
          <a:p>
            <a:pPr algn="just"/>
            <a:r>
              <a:rPr lang="fr-CA" altLang="en-US" dirty="0"/>
              <a:t>Union internationale des télécommunications (UIT) </a:t>
            </a:r>
          </a:p>
          <a:p>
            <a:pPr lvl="1" algn="just"/>
            <a:r>
              <a:rPr lang="fr-CA" altLang="en-US" dirty="0"/>
              <a:t>Favorise la coopération internationale en vue d’améliorer les communications de tous ordres, coordonne l’utilisation des fréquences pour la radio et la télévision, encourage l’adoption de mesures de sécurité et organise des travaux de recherche.</a:t>
            </a:r>
          </a:p>
          <a:p>
            <a:pPr algn="just"/>
            <a:r>
              <a:rPr lang="fr-CA" altLang="en-US" dirty="0"/>
              <a:t>Organisation des Nations Unies pour l'éducation, la science et la culture (UNESCO)</a:t>
            </a:r>
          </a:p>
          <a:p>
            <a:pPr lvl="1" algn="just"/>
            <a:r>
              <a:rPr lang="fr-CA" altLang="en-US" dirty="0"/>
              <a:t>S’emploie à promouvoir l’éducation pour tous, le développement culturel, la protection du patrimoine naturel et culturel mondial, la coopération scientifique internationale, la liberté de la presse et la communication.</a:t>
            </a:r>
          </a:p>
          <a:p>
            <a:pPr algn="just"/>
            <a:r>
              <a:rPr lang="fr-CA" altLang="en-US" dirty="0"/>
              <a:t>Organisation des Nations Unies pour le développement industriel (ONUDI) </a:t>
            </a:r>
          </a:p>
          <a:p>
            <a:pPr lvl="1" algn="just"/>
            <a:r>
              <a:rPr lang="fr-CA" altLang="en-US" dirty="0"/>
              <a:t>S’emploie à promouvoir le progrès industriel dans les pays en développement au moyen d’activités d’assistance technique, de services consultatifs et d’activités de formation.</a:t>
            </a:r>
          </a:p>
          <a:p>
            <a:pPr algn="just"/>
            <a:r>
              <a:rPr lang="fr-CA" altLang="en-US" dirty="0"/>
              <a:t>Union postale universelle (UPU) </a:t>
            </a:r>
          </a:p>
          <a:p>
            <a:pPr lvl="1" algn="just"/>
            <a:r>
              <a:rPr lang="fr-CA" altLang="en-US" dirty="0"/>
              <a:t>Fixe des règles internationales pour les services postaux, offre une assistance technique et encourage la coopération dans le domaine postal.</a:t>
            </a:r>
          </a:p>
          <a:p>
            <a:pPr algn="just"/>
            <a:r>
              <a:rPr lang="fr-CA" altLang="en-US" dirty="0"/>
              <a:t>Organisation mondiale de la santé (OMS)</a:t>
            </a:r>
          </a:p>
          <a:p>
            <a:pPr lvl="1" algn="just"/>
            <a:r>
              <a:rPr lang="fr-CA" altLang="en-US" dirty="0"/>
              <a:t>Coordonne des programmes destinés à régler les problèmes de santé et à permettre à tous de jouir de la meilleure santé possible. Ses domaines d’action sont notamment l’immunisation, l’éducation sanitaire et la distribution de médicaments essentiels.</a:t>
            </a:r>
          </a:p>
          <a:p>
            <a:pPr algn="just"/>
            <a:r>
              <a:rPr lang="fr-CA" altLang="en-US" dirty="0"/>
              <a:t>Organisation mondiale de la propriété intellectuelle (OMPI)</a:t>
            </a:r>
          </a:p>
          <a:p>
            <a:pPr lvl="1" algn="just"/>
            <a:r>
              <a:rPr lang="fr-CA" altLang="en-US" dirty="0"/>
              <a:t>Encourage la protection de la propriété intellectuelle au niveau international et facilite la coopération en matière de droits d’auteur, de marques déposées, de plans industriels et de brevets.</a:t>
            </a:r>
          </a:p>
          <a:p>
            <a:pPr algn="just"/>
            <a:r>
              <a:rPr lang="fr-CA" altLang="en-US" dirty="0"/>
              <a:t>Groupe de la Banque mondiale</a:t>
            </a:r>
          </a:p>
          <a:p>
            <a:pPr lvl="1" algn="just"/>
            <a:r>
              <a:rPr lang="fr-CA" altLang="en-US" dirty="0"/>
              <a:t>Offre des prêts et une assistance technique aux pays en développement en vue de réduire la pauvreté et de promouvoir une croissance économique durable.</a:t>
            </a:r>
          </a:p>
          <a:p>
            <a:pPr algn="just"/>
            <a:r>
              <a:rPr lang="fr-CA" altLang="en-US" dirty="0"/>
              <a:t>Organisation météorologique mondiale (OMM) </a:t>
            </a:r>
          </a:p>
          <a:p>
            <a:pPr lvl="1" algn="just"/>
            <a:r>
              <a:rPr lang="fr-CA" altLang="en-US" dirty="0"/>
              <a:t>S’emploie à promouvoir la recherche scientifique dans le domaine de l’atmosphère terrestre et des changements climatiques et facilite l’échange de données météorologiques au niveau mondial.</a:t>
            </a:r>
          </a:p>
          <a:p>
            <a:pPr algn="just"/>
            <a:r>
              <a:rPr lang="fr-CA" altLang="en-US" dirty="0"/>
              <a:t>Organisation mondiale du tourisme (OMT) </a:t>
            </a:r>
          </a:p>
          <a:p>
            <a:pPr lvl="1" algn="just"/>
            <a:r>
              <a:rPr lang="fr-CA" altLang="en-US" dirty="0"/>
              <a:t>Sert de forum mondial pour les questions se rapportant aux politiques touristiques et de base de référence pour les savoir-faire en la matière.</a:t>
            </a:r>
            <a:endParaRPr lang="fr-FR" altLang="en-US"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spTree>
    <p:extLst>
      <p:ext uri="{BB962C8B-B14F-4D97-AF65-F5344CB8AC3E}">
        <p14:creationId xmlns:p14="http://schemas.microsoft.com/office/powerpoint/2010/main" val="3386615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a:solidFill>
                  <a:srgbClr val="002060"/>
                </a:solidFill>
              </a:rPr>
              <a:t>O</a:t>
            </a:r>
            <a:r>
              <a:rPr lang="fr-CA" dirty="0" smtClean="0">
                <a:solidFill>
                  <a:srgbClr val="002060"/>
                </a:solidFill>
              </a:rPr>
              <a:t>IT</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endParaRPr lang="fr-CA" altLang="en-US" dirty="0" smtClean="0"/>
          </a:p>
          <a:p>
            <a:pPr algn="just"/>
            <a:endParaRPr lang="fr-CA" altLang="en-US" dirty="0"/>
          </a:p>
          <a:p>
            <a:pPr algn="just"/>
            <a:endParaRPr lang="fr-CA" altLang="en-US" dirty="0" smtClean="0"/>
          </a:p>
          <a:p>
            <a:pPr algn="just"/>
            <a:endParaRPr lang="fr-CA" altLang="en-US" dirty="0"/>
          </a:p>
          <a:p>
            <a:pPr algn="just"/>
            <a:endParaRPr lang="fr-CA" altLang="en-US" dirty="0" smtClean="0"/>
          </a:p>
          <a:p>
            <a:pPr algn="just"/>
            <a:endParaRPr lang="fr-CA" altLang="en-US" dirty="0"/>
          </a:p>
          <a:p>
            <a:pPr algn="just"/>
            <a:endParaRPr lang="fr-CA" altLang="en-US" dirty="0" smtClean="0"/>
          </a:p>
          <a:p>
            <a:pPr algn="just"/>
            <a:endParaRPr lang="fr-CA" altLang="en-US" dirty="0" smtClean="0"/>
          </a:p>
          <a:p>
            <a:pPr algn="just"/>
            <a:r>
              <a:rPr lang="fr-CA" altLang="en-US" dirty="0" smtClean="0"/>
              <a:t>OIT, 90 ans de justice sociale</a:t>
            </a:r>
          </a:p>
          <a:p>
            <a:pPr lvl="1" algn="just"/>
            <a:r>
              <a:rPr lang="fr-FR" altLang="en-US" dirty="0" smtClean="0">
                <a:hlinkClick r:id="rId2"/>
              </a:rPr>
              <a:t>http</a:t>
            </a:r>
            <a:r>
              <a:rPr lang="fr-FR" altLang="en-US" dirty="0">
                <a:hlinkClick r:id="rId2"/>
              </a:rPr>
              <a:t>://</a:t>
            </a:r>
            <a:r>
              <a:rPr lang="fr-FR" altLang="en-US" dirty="0" smtClean="0">
                <a:hlinkClick r:id="rId2"/>
              </a:rPr>
              <a:t>www.youtube.com/watch?v=5on_rnPXxgQ</a:t>
            </a:r>
            <a:r>
              <a:rPr lang="fr-FR" altLang="en-US" dirty="0" smtClean="0"/>
              <a:t> (6:28)</a:t>
            </a:r>
            <a:endParaRPr lang="fr-FR" altLang="en-US"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8</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6150" name="Picture 6" descr="http://geotribune.com/wp-content/uploads/2011/05/bit_big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8636" y="1373085"/>
            <a:ext cx="3538736" cy="3538737"/>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http://www.tunisienumerique.com/wp-content/uploads/oit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72263" y="106431"/>
            <a:ext cx="1376201" cy="1013074"/>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7614375" y="1147815"/>
            <a:ext cx="891975" cy="276999"/>
          </a:xfrm>
          <a:prstGeom prst="rect">
            <a:avLst/>
          </a:prstGeom>
          <a:noFill/>
        </p:spPr>
        <p:txBody>
          <a:bodyPr wrap="none" rtlCol="0">
            <a:spAutoFit/>
          </a:bodyPr>
          <a:lstStyle/>
          <a:p>
            <a:r>
              <a:rPr lang="fr-CA" sz="1200" dirty="0" smtClean="0">
                <a:hlinkClick r:id="rId5"/>
              </a:rPr>
              <a:t>Street </a:t>
            </a:r>
            <a:r>
              <a:rPr lang="fr-CA" sz="1200" dirty="0" err="1" smtClean="0">
                <a:hlinkClick r:id="rId5"/>
              </a:rPr>
              <a:t>View</a:t>
            </a:r>
            <a:endParaRPr lang="fr-FR" sz="1200" dirty="0"/>
          </a:p>
        </p:txBody>
      </p:sp>
    </p:spTree>
    <p:extLst>
      <p:ext uri="{BB962C8B-B14F-4D97-AF65-F5344CB8AC3E}">
        <p14:creationId xmlns:p14="http://schemas.microsoft.com/office/powerpoint/2010/main" val="1154255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solidFill>
                  <a:srgbClr val="002060"/>
                </a:solidFill>
              </a:rPr>
              <a:t>OIT : remarques introductives</a:t>
            </a:r>
            <a:endParaRPr lang="fr-FR" dirty="0">
              <a:solidFill>
                <a:srgbClr val="002060"/>
              </a:solidFill>
            </a:endParaRPr>
          </a:p>
        </p:txBody>
      </p:sp>
      <p:sp>
        <p:nvSpPr>
          <p:cNvPr id="3" name="Espace réservé du contenu 2"/>
          <p:cNvSpPr>
            <a:spLocks noGrp="1"/>
          </p:cNvSpPr>
          <p:nvPr>
            <p:ph sz="quarter" idx="1"/>
          </p:nvPr>
        </p:nvSpPr>
        <p:spPr>
          <a:xfrm>
            <a:off x="457200" y="1219199"/>
            <a:ext cx="8229600" cy="5113655"/>
          </a:xfrm>
        </p:spPr>
        <p:txBody>
          <a:bodyPr>
            <a:normAutofit fontScale="92500" lnSpcReduction="20000"/>
          </a:bodyPr>
          <a:lstStyle/>
          <a:p>
            <a:pPr algn="just"/>
            <a:r>
              <a:rPr lang="fr-CA" altLang="en-US" dirty="0" smtClean="0"/>
              <a:t>Déclaration universelle des droits de l’homme A/RES/217A (III)</a:t>
            </a:r>
          </a:p>
          <a:p>
            <a:pPr lvl="1" algn="just"/>
            <a:r>
              <a:rPr lang="fr-CA" altLang="en-US" dirty="0"/>
              <a:t>Article 23</a:t>
            </a:r>
          </a:p>
          <a:p>
            <a:pPr marL="1051560" lvl="2" indent="-457200" algn="just">
              <a:buFont typeface="+mj-lt"/>
              <a:buAutoNum type="arabicPeriod"/>
            </a:pPr>
            <a:r>
              <a:rPr lang="fr-CA" altLang="en-US" dirty="0" smtClean="0"/>
              <a:t>Toute </a:t>
            </a:r>
            <a:r>
              <a:rPr lang="fr-CA" altLang="en-US" dirty="0"/>
              <a:t>personne a droit au travail, au libre choix de son travail, à des conditions équitables et satisfaisantes de travail et à la protection contre le chômage. </a:t>
            </a:r>
          </a:p>
          <a:p>
            <a:pPr marL="1051560" lvl="2" indent="-457200" algn="just">
              <a:buFont typeface="+mj-lt"/>
              <a:buAutoNum type="arabicPeriod"/>
            </a:pPr>
            <a:r>
              <a:rPr lang="fr-CA" altLang="en-US" dirty="0" smtClean="0"/>
              <a:t>Tous </a:t>
            </a:r>
            <a:r>
              <a:rPr lang="fr-CA" altLang="en-US" dirty="0"/>
              <a:t>ont droit, sans aucune discrimination, à un salaire égal pour un travail égal. </a:t>
            </a:r>
          </a:p>
          <a:p>
            <a:pPr marL="1051560" lvl="2" indent="-457200" algn="just">
              <a:buFont typeface="+mj-lt"/>
              <a:buAutoNum type="arabicPeriod"/>
            </a:pPr>
            <a:r>
              <a:rPr lang="fr-CA" altLang="en-US" dirty="0" smtClean="0"/>
              <a:t>Quiconque </a:t>
            </a:r>
            <a:r>
              <a:rPr lang="fr-CA" altLang="en-US" dirty="0"/>
              <a:t>travaille a droit à une rémunération équitable et satisfaisante lui assurant ainsi qu'à sa famille une existence conforme à la dignité humaine et complétée, s'il y a lieu, par tous autres moyens de protection sociale. </a:t>
            </a:r>
          </a:p>
          <a:p>
            <a:pPr marL="1051560" lvl="2" indent="-457200" algn="just">
              <a:buFont typeface="+mj-lt"/>
              <a:buAutoNum type="arabicPeriod"/>
            </a:pPr>
            <a:r>
              <a:rPr lang="fr-CA" altLang="en-US" dirty="0" smtClean="0"/>
              <a:t>Toute </a:t>
            </a:r>
            <a:r>
              <a:rPr lang="fr-CA" altLang="en-US" dirty="0"/>
              <a:t>personne a le droit de fonder avec d'autres des syndicats et de s'affilier à des syndicats pour la défense de ses intérêts</a:t>
            </a:r>
            <a:r>
              <a:rPr lang="fr-CA" altLang="en-US" dirty="0" smtClean="0"/>
              <a:t>.</a:t>
            </a:r>
            <a:endParaRPr lang="fr-CA" altLang="en-US" dirty="0"/>
          </a:p>
          <a:p>
            <a:pPr lvl="1" algn="just"/>
            <a:r>
              <a:rPr lang="fr-CA" altLang="en-US" dirty="0"/>
              <a:t>Article 24</a:t>
            </a:r>
          </a:p>
          <a:p>
            <a:pPr lvl="2" algn="just"/>
            <a:r>
              <a:rPr lang="fr-CA" altLang="en-US" dirty="0"/>
              <a:t>Toute personne a droit au repos et aux loisirs et notamment à une limitation raisonnable de la durée du travail et à des congés payés périodiques</a:t>
            </a:r>
            <a:r>
              <a:rPr lang="fr-CA" altLang="en-US" dirty="0" smtClean="0"/>
              <a:t>.</a:t>
            </a:r>
          </a:p>
          <a:p>
            <a:pPr algn="just"/>
            <a:r>
              <a:rPr lang="fr-CA" altLang="en-US" dirty="0" smtClean="0"/>
              <a:t>Pacte DESC : articles 6 à 8</a:t>
            </a:r>
          </a:p>
          <a:p>
            <a:pPr algn="just"/>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9</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François Xavier Saluden, Université de Montréal, « </a:t>
            </a:r>
            <a:r>
              <a:rPr lang="fr-CA" sz="1100" dirty="0" smtClean="0"/>
              <a:t>Droit international et constitutionnel des droits fondamentaux</a:t>
            </a:r>
            <a:r>
              <a:rPr lang="fr-FR" sz="1100" dirty="0" smtClean="0"/>
              <a:t> », Cours n°5</a:t>
            </a:r>
            <a:endParaRPr lang="fr-BE" sz="1100" dirty="0"/>
          </a:p>
        </p:txBody>
      </p:sp>
      <p:pic>
        <p:nvPicPr>
          <p:cNvPr id="6152" name="Picture 8" descr="http://www.tunisienumerique.com/wp-content/uploads/oi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72263" y="106431"/>
            <a:ext cx="1376201" cy="1013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7891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4572</TotalTime>
  <Words>2215</Words>
  <Application>Microsoft Office PowerPoint</Application>
  <PresentationFormat>Affichage à l'écran (4:3)</PresentationFormat>
  <Paragraphs>224</Paragraphs>
  <Slides>20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Arial</vt:lpstr>
      <vt:lpstr>Bookman Old Style</vt:lpstr>
      <vt:lpstr>Calibri</vt:lpstr>
      <vt:lpstr>Gill Sans MT</vt:lpstr>
      <vt:lpstr>Wingdings</vt:lpstr>
      <vt:lpstr>Wingdings 3</vt:lpstr>
      <vt:lpstr>Origine</vt:lpstr>
      <vt:lpstr> Cours n°5 Les institutions spécialisées de l’ONU et les droits fondamentaux</vt:lpstr>
      <vt:lpstr>Plan du cours</vt:lpstr>
      <vt:lpstr>Mandat des Nations Unies</vt:lpstr>
      <vt:lpstr>Mandat des Nations Unies</vt:lpstr>
      <vt:lpstr>Droits de l’homme dans le traité constitutif des Nations Unies</vt:lpstr>
      <vt:lpstr>Droits de l’homme dans les organisations personnifiées liées aux NU</vt:lpstr>
      <vt:lpstr>Institutions spécialisées des NU</vt:lpstr>
      <vt:lpstr>OIT</vt:lpstr>
      <vt:lpstr>OIT : remarques introductives</vt:lpstr>
      <vt:lpstr>OIT : mandat</vt:lpstr>
      <vt:lpstr>OIT : sources</vt:lpstr>
      <vt:lpstr>OIT : mécanismes de contrôle</vt:lpstr>
      <vt:lpstr>OIT : étude de cas</vt:lpstr>
      <vt:lpstr>OIT : étude de cas</vt:lpstr>
      <vt:lpstr>UNESCO</vt:lpstr>
      <vt:lpstr>UNESCO : mandat </vt:lpstr>
      <vt:lpstr>UNESCO : mécanismes de contrôle </vt:lpstr>
      <vt:lpstr>OIT/UNESCO : nature des droits</vt:lpstr>
      <vt:lpstr>OIT/UNESCO : nature des droits</vt:lpstr>
      <vt:lpstr>Merci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François Xavier Saluden</cp:lastModifiedBy>
  <cp:revision>621</cp:revision>
  <dcterms:created xsi:type="dcterms:W3CDTF">2011-07-13T04:49:33Z</dcterms:created>
  <dcterms:modified xsi:type="dcterms:W3CDTF">2014-09-18T05:18:36Z</dcterms:modified>
</cp:coreProperties>
</file>