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p:sldMasterIdLst>
    <p:sldMasterId r:id="rId1"/>
  </p:sldMasterIdLst>
  <p:notesMasterIdLst>
    <p:notesMasterId r:id="rId31"/>
  </p:notesMasterIdLst>
  <p:sldIdLst>
    <p:sldId id="256" r:id="rId2"/>
    <p:sldId id="266" r:id="rId3"/>
    <p:sldId id="294" r:id="rId4"/>
    <p:sldId id="295" r:id="rId5"/>
    <p:sldId id="296" r:id="rId6"/>
    <p:sldId id="317" r:id="rId7"/>
    <p:sldId id="318" r:id="rId8"/>
    <p:sldId id="319" r:id="rId9"/>
    <p:sldId id="320" r:id="rId10"/>
    <p:sldId id="331" r:id="rId11"/>
    <p:sldId id="332" r:id="rId12"/>
    <p:sldId id="333" r:id="rId13"/>
    <p:sldId id="355" r:id="rId14"/>
    <p:sldId id="353" r:id="rId15"/>
    <p:sldId id="337" r:id="rId16"/>
    <p:sldId id="338" r:id="rId17"/>
    <p:sldId id="354" r:id="rId18"/>
    <p:sldId id="356" r:id="rId19"/>
    <p:sldId id="340" r:id="rId20"/>
    <p:sldId id="342" r:id="rId21"/>
    <p:sldId id="341" r:id="rId22"/>
    <p:sldId id="343" r:id="rId23"/>
    <p:sldId id="344" r:id="rId24"/>
    <p:sldId id="350" r:id="rId25"/>
    <p:sldId id="346" r:id="rId26"/>
    <p:sldId id="349" r:id="rId27"/>
    <p:sldId id="352" r:id="rId28"/>
    <p:sldId id="351" r:id="rId29"/>
    <p:sldId id="357" r:id="rId30"/>
  </p:sldIdLst>
  <p:sldSz cx="9144000" cy="6858000" type="screen4x3"/>
  <p:notesSz cx="68580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4354" autoAdjust="0"/>
    <p:restoredTop sz="94714" autoAdjust="0"/>
  </p:normalViewPr>
  <p:slideViewPr>
    <p:cSldViewPr>
      <p:cViewPr varScale="1">
        <p:scale>
          <a:sx n="86" d="100"/>
          <a:sy n="86" d="100"/>
        </p:scale>
        <p:origin x="-104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71800" cy="464820"/>
          </a:xfrm>
          <a:prstGeom prst="rect">
            <a:avLst/>
          </a:prstGeom>
        </p:spPr>
        <p:txBody>
          <a:bodyPr vert="horz" lIns="92302" tIns="46151" rIns="92302" bIns="46151" rtlCol="0"/>
          <a:lstStyle>
            <a:lvl1pPr algn="l">
              <a:defRPr sz="1200"/>
            </a:lvl1pPr>
          </a:lstStyle>
          <a:p>
            <a:endParaRPr lang="fr-FR" dirty="0"/>
          </a:p>
        </p:txBody>
      </p:sp>
      <p:sp>
        <p:nvSpPr>
          <p:cNvPr id="3" name="Espace réservé de la date 2"/>
          <p:cNvSpPr>
            <a:spLocks noGrp="1"/>
          </p:cNvSpPr>
          <p:nvPr>
            <p:ph type="dt" idx="1"/>
          </p:nvPr>
        </p:nvSpPr>
        <p:spPr>
          <a:xfrm>
            <a:off x="3884614" y="0"/>
            <a:ext cx="2971800" cy="464820"/>
          </a:xfrm>
          <a:prstGeom prst="rect">
            <a:avLst/>
          </a:prstGeom>
        </p:spPr>
        <p:txBody>
          <a:bodyPr vert="horz" lIns="92302" tIns="46151" rIns="92302" bIns="46151" rtlCol="0"/>
          <a:lstStyle>
            <a:lvl1pPr algn="r">
              <a:defRPr sz="1200"/>
            </a:lvl1pPr>
          </a:lstStyle>
          <a:p>
            <a:fld id="{085B873A-3D22-49B4-8278-133A34355E05}" type="datetimeFigureOut">
              <a:rPr lang="fr-FR" smtClean="0"/>
              <a:pPr/>
              <a:t>20/01/16</a:t>
            </a:fld>
            <a:endParaRPr lang="fr-FR" dirty="0"/>
          </a:p>
        </p:txBody>
      </p:sp>
      <p:sp>
        <p:nvSpPr>
          <p:cNvPr id="4" name="Espace réservé de l'image des diapositives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302" tIns="46151" rIns="92302" bIns="46151" rtlCol="0" anchor="ctr"/>
          <a:lstStyle/>
          <a:p>
            <a:endParaRPr lang="fr-FR" dirty="0"/>
          </a:p>
        </p:txBody>
      </p:sp>
      <p:sp>
        <p:nvSpPr>
          <p:cNvPr id="5" name="Espace réservé des commentaires 4"/>
          <p:cNvSpPr>
            <a:spLocks noGrp="1"/>
          </p:cNvSpPr>
          <p:nvPr>
            <p:ph type="body" sz="quarter" idx="3"/>
          </p:nvPr>
        </p:nvSpPr>
        <p:spPr>
          <a:xfrm>
            <a:off x="685800" y="4415790"/>
            <a:ext cx="5486400" cy="4183380"/>
          </a:xfrm>
          <a:prstGeom prst="rect">
            <a:avLst/>
          </a:prstGeom>
        </p:spPr>
        <p:txBody>
          <a:bodyPr vert="horz" lIns="92302" tIns="46151" rIns="92302" bIns="46151"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8829966"/>
            <a:ext cx="2971800" cy="464820"/>
          </a:xfrm>
          <a:prstGeom prst="rect">
            <a:avLst/>
          </a:prstGeom>
        </p:spPr>
        <p:txBody>
          <a:bodyPr vert="horz" lIns="92302" tIns="46151" rIns="92302" bIns="46151"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4" y="8829966"/>
            <a:ext cx="2971800" cy="464820"/>
          </a:xfrm>
          <a:prstGeom prst="rect">
            <a:avLst/>
          </a:prstGeom>
        </p:spPr>
        <p:txBody>
          <a:bodyPr vert="horz" lIns="92302" tIns="46151" rIns="92302" bIns="46151" rtlCol="0" anchor="b"/>
          <a:lstStyle>
            <a:lvl1pPr algn="r">
              <a:defRPr sz="1200"/>
            </a:lvl1pPr>
          </a:lstStyle>
          <a:p>
            <a:fld id="{33D3BF32-9641-4BCD-A107-20C6662F9941}" type="slidenum">
              <a:rPr lang="fr-FR" smtClean="0"/>
              <a:pPr/>
              <a:t>‹#›</a:t>
            </a:fld>
            <a:endParaRPr lang="fr-FR"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57903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C6D6ED15-47D5-47C0-A695-52840CE292CE}" type="datetime1">
              <a:rPr lang="fr-FR" smtClean="0"/>
              <a:pPr/>
              <a:t>20/01/16</a:t>
            </a:fld>
            <a:endParaRPr lang="fr-BE"/>
          </a:p>
        </p:txBody>
      </p:sp>
      <p:sp>
        <p:nvSpPr>
          <p:cNvPr id="17" name="Espace réservé du pied de page 16"/>
          <p:cNvSpPr>
            <a:spLocks noGrp="1"/>
          </p:cNvSpPr>
          <p:nvPr>
            <p:ph type="ftr" sz="quarter" idx="11"/>
          </p:nvPr>
        </p:nvSpPr>
        <p:spPr>
          <a:xfrm>
            <a:off x="2898648" y="6355080"/>
            <a:ext cx="3474720" cy="365760"/>
          </a:xfrm>
        </p:spPr>
        <p:txBody>
          <a:bodyPr/>
          <a:lstStyle/>
          <a:p>
            <a:r>
              <a:rPr lang="fr-FR" dirty="0" smtClean="0"/>
              <a:t>François Xavier Saluden, UQAM, « La personne et le droit international », JUR6650-10, Automne 2011, 19 septembre 2011</a:t>
            </a:r>
            <a:endParaRPr lang="fr-BE" dirty="0"/>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CF4668DC-857F-487D-BFFA-8C0CA5037977}" type="slidenum">
              <a:rPr lang="fr-BE" smtClean="0"/>
              <a:pPr/>
              <a:t>‹#›</a:t>
            </a:fld>
            <a:endParaRPr lang="fr-BE"/>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F54413B-9F3F-47E3-872B-C570CDBDCEA0}" type="datetime1">
              <a:rPr lang="fr-FR" smtClean="0"/>
              <a:pPr/>
              <a:t>20/01/16</a:t>
            </a:fld>
            <a:endParaRPr lang="fr-BE"/>
          </a:p>
        </p:txBody>
      </p:sp>
      <p:sp>
        <p:nvSpPr>
          <p:cNvPr id="5" name="Espace réservé du pied de page 4"/>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287A9BB-A10B-4B4B-AC21-4C8FE0FA67D9}" type="datetime1">
              <a:rPr lang="fr-FR" smtClean="0"/>
              <a:pPr/>
              <a:t>20/01/16</a:t>
            </a:fld>
            <a:endParaRPr lang="fr-BE"/>
          </a:p>
        </p:txBody>
      </p:sp>
      <p:sp>
        <p:nvSpPr>
          <p:cNvPr id="5" name="Espace réservé du pied de page 4"/>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04F08AD2-A03A-406F-BE0B-71E3612A69FF}" type="datetime1">
              <a:rPr lang="fr-FR" smtClean="0"/>
              <a:pPr/>
              <a:t>20/01/16</a:t>
            </a:fld>
            <a:endParaRPr lang="fr-BE"/>
          </a:p>
        </p:txBody>
      </p:sp>
      <p:sp>
        <p:nvSpPr>
          <p:cNvPr id="5" name="Espace réservé du pied de page 4"/>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5531FB41-B088-42E0-8A49-96DCC72AE889}" type="datetime1">
              <a:rPr lang="fr-FR" smtClean="0"/>
              <a:pPr/>
              <a:t>20/01/16</a:t>
            </a:fld>
            <a:endParaRPr lang="fr-BE"/>
          </a:p>
        </p:txBody>
      </p:sp>
      <p:sp>
        <p:nvSpPr>
          <p:cNvPr id="5" name="Espace réservé du pied de page 4"/>
          <p:cNvSpPr>
            <a:spLocks noGrp="1"/>
          </p:cNvSpPr>
          <p:nvPr>
            <p:ph type="ftr" sz="quarter" idx="11"/>
          </p:nvPr>
        </p:nvSpPr>
        <p:spPr>
          <a:xfrm>
            <a:off x="2898648" y="6355080"/>
            <a:ext cx="3474720" cy="365760"/>
          </a:xfrm>
        </p:spPr>
        <p:txBody>
          <a:bodyPr/>
          <a:lstStyle/>
          <a:p>
            <a:r>
              <a:rPr lang="fr-FR" dirty="0" smtClean="0"/>
              <a:t>François Xavier Saluden, UQAM, « La personne et le droit international », JUR6650-10, Automne 2011, 19 septembre 2011</a:t>
            </a:r>
            <a:endParaRPr lang="fr-BE" dirty="0"/>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CF4668DC-857F-487D-BFFA-8C0CA5037977}" type="slidenum">
              <a:rPr lang="fr-BE" smtClean="0"/>
              <a:pPr/>
              <a:t>‹#›</a:t>
            </a:fld>
            <a:endParaRPr lang="fr-BE"/>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2E036505-3D1A-49E3-8EB4-857833F3222C}" type="datetime1">
              <a:rPr lang="fr-FR" smtClean="0"/>
              <a:pPr/>
              <a:t>20/01/16</a:t>
            </a:fld>
            <a:endParaRPr lang="fr-BE"/>
          </a:p>
        </p:txBody>
      </p:sp>
      <p:sp>
        <p:nvSpPr>
          <p:cNvPr id="6" name="Espace réservé du pied de page 5"/>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57D23CB7-EA97-4FC0-8C9A-B95A4EB22C1B}" type="datetime1">
              <a:rPr lang="fr-FR" smtClean="0"/>
              <a:pPr/>
              <a:t>20/01/16</a:t>
            </a:fld>
            <a:endParaRPr lang="fr-BE"/>
          </a:p>
        </p:txBody>
      </p:sp>
      <p:sp>
        <p:nvSpPr>
          <p:cNvPr id="8" name="Espace réservé du pied de page 7"/>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99E8C9F-3D7B-4B99-A27C-67DDC9F5105C}" type="datetime1">
              <a:rPr lang="fr-FR" smtClean="0"/>
              <a:pPr/>
              <a:t>20/01/16</a:t>
            </a:fld>
            <a:endParaRPr lang="fr-BE"/>
          </a:p>
        </p:txBody>
      </p:sp>
      <p:sp>
        <p:nvSpPr>
          <p:cNvPr id="4" name="Espace réservé du pied de page 3"/>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F93C178-EFA7-49D8-A7F5-88794A3B26B1}" type="datetime1">
              <a:rPr lang="fr-FR" smtClean="0"/>
              <a:pPr/>
              <a:t>20/01/16</a:t>
            </a:fld>
            <a:endParaRPr lang="fr-BE"/>
          </a:p>
        </p:txBody>
      </p:sp>
      <p:sp>
        <p:nvSpPr>
          <p:cNvPr id="3" name="Espace réservé du pied de page 2"/>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6AFDBB71-9A28-4ECD-BF93-991C34394E51}" type="datetime1">
              <a:rPr lang="fr-FR" smtClean="0"/>
              <a:pPr/>
              <a:t>20/01/16</a:t>
            </a:fld>
            <a:endParaRPr lang="fr-BE"/>
          </a:p>
        </p:txBody>
      </p:sp>
      <p:sp>
        <p:nvSpPr>
          <p:cNvPr id="6" name="Espace réservé du pied de page 5"/>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7CF5CD9-3906-4723-9D56-A9F759391866}" type="datetime1">
              <a:rPr lang="fr-FR" smtClean="0"/>
              <a:pPr/>
              <a:t>20/01/16</a:t>
            </a:fld>
            <a:endParaRPr lang="fr-BE"/>
          </a:p>
        </p:txBody>
      </p:sp>
      <p:sp>
        <p:nvSpPr>
          <p:cNvPr id="6" name="Espace réservé du pied de page 5"/>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5B90E234-0255-4F64-99C2-69574BB6FA9F}" type="datetime1">
              <a:rPr lang="fr-FR" smtClean="0"/>
              <a:pPr/>
              <a:t>20/01/16</a:t>
            </a:fld>
            <a:endParaRPr lang="fr-BE"/>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fr-FR" dirty="0" smtClean="0"/>
              <a:t>François Xavier Saluden, UQAM, « La personne et le droit international », JUR6650-10, Automne 2011, 19 septembre 2011</a:t>
            </a:r>
            <a:endParaRPr lang="fr-BE" dirty="0"/>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F4668DC-857F-487D-BFFA-8C0CA5037977}" type="slidenum">
              <a:rPr lang="fr-BE" smtClean="0"/>
              <a:pPr/>
              <a:t>‹#›</a:t>
            </a:fld>
            <a:endParaRPr lang="fr-BE"/>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hf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cj-cij.org/docket/index.php?p1=3&amp;p2=4&amp;k=41&amp;case=4&amp;code=isun&amp;p3=4"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lois-laws.justice.gc.ca/fra/reglements/DORS-94-563/TexteComplet.html" TargetMode="External"/><Relationship Id="rId4" Type="http://schemas.openxmlformats.org/officeDocument/2006/relationships/hyperlink" Target="http://collections.banq.qc.ca/ark:/52327/bs460262" TargetMode="External"/><Relationship Id="rId5" Type="http://schemas.openxmlformats.org/officeDocument/2006/relationships/hyperlink" Target="http://www.mrifce.gouv.qc.ca/content/documents/fr/ententes/2005-05.pdf" TargetMode="External"/><Relationship Id="rId6" Type="http://schemas.openxmlformats.org/officeDocument/2006/relationships/image" Target="../media/image4.png"/><Relationship Id="rId7" Type="http://schemas.openxmlformats.org/officeDocument/2006/relationships/image" Target="../media/image5.jpeg"/><Relationship Id="rId8"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hyperlink" Target="http://portal.aerocivil.gov.co/portal/pls/portal/!PORTAL.wwpob_page.show?_docname=8027715.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ISsSotiLOeY"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onventions.coe.int/Treaty/FR/Treaties/Html/157.ht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2.ohchr.org/french/law/ccpr.htm" TargetMode="External"/><Relationship Id="rId4" Type="http://schemas.openxmlformats.org/officeDocument/2006/relationships/hyperlink" Target="http://www2.ohchr.org/french/law/cescr.htm" TargetMode="External"/><Relationship Id="rId5" Type="http://schemas.openxmlformats.org/officeDocument/2006/relationships/hyperlink" Target="http://www2.ohchr.org/french/bodies/hrcouncil/docs/A.RES.60.251_Fr.pdf" TargetMode="External"/><Relationship Id="rId6" Type="http://schemas.openxmlformats.org/officeDocument/2006/relationships/hyperlink" Target="http://www.cerium.ca/IMG/pdf/DRT-3103-_2010_-NU-CDH-Resolution-5_1-_2007_.pdf" TargetMode="External"/><Relationship Id="rId1" Type="http://schemas.openxmlformats.org/officeDocument/2006/relationships/slideLayout" Target="../slideLayouts/slideLayout2.xml"/><Relationship Id="rId2" Type="http://schemas.openxmlformats.org/officeDocument/2006/relationships/hyperlink" Target="http://www.un.org/french/documents/view_doc.asp?symbol=A/RES/217(III)"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danielturpqc.org/upload/DRT-2100_2010-_Document_no_13-_Avis_sur_les_reparations_Extraits.doc" TargetMode="External"/><Relationship Id="rId4" Type="http://schemas.openxmlformats.org/officeDocument/2006/relationships/hyperlink" Target="http://danielturpqc.org/upload/DRT-2100%20(2010)-%20Document%20n__%2005-%20Statut%20de%20la%20Cour%20internationale%20de%20Justice%20(1945).pdf" TargetMode="External"/><Relationship Id="rId5" Type="http://schemas.openxmlformats.org/officeDocument/2006/relationships/hyperlink" Target="http://fr.wikipedia.org/wiki/Liste_des_pays_du_monde" TargetMode="External"/><Relationship Id="rId6" Type="http://schemas.openxmlformats.org/officeDocument/2006/relationships/hyperlink" Target="http://danielturpqc.org/upload/DRT-2100_2010-_Document_no_04.1-_Organigramme_des_Nations_Unies.pdf" TargetMode="External"/><Relationship Id="rId7" Type="http://schemas.openxmlformats.org/officeDocument/2006/relationships/hyperlink" Target="http://danielturpqc.org/upload/DRT-2100%20(2010)-%20Document%20n__%2006-%20Jouannet-%20La%20communaut__%20internationale%20vue%20par%20les%20juristes%20(2005).pdf" TargetMode="External"/><Relationship Id="rId1" Type="http://schemas.openxmlformats.org/officeDocument/2006/relationships/slideLayout" Target="../slideLayouts/slideLayout2.xml"/><Relationship Id="rId2" Type="http://schemas.openxmlformats.org/officeDocument/2006/relationships/hyperlink" Target="http://danielturpqc.org/upload/DRT-2100%20(2010)-%20Document%20n__%2004-%20Charte%20des%20Nations%20Uni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danielturpqc.org/upload/DRT-2100_2010-_Document_n_07.1-_Convention_sur_les_droits_et_devoirs_des_Etats_Convention_de_Montevideo.pdf" TargetMode="External"/><Relationship Id="rId4" Type="http://schemas.openxmlformats.org/officeDocument/2006/relationships/hyperlink" Target="http://danielturpqc.org/upload/DRT-2100%20(2010)-%20Document%20n__%2009-%20CSC-%20Renvoi%20relatif%20__%20la%20s__cession%20du%20Qu__bec.pdf" TargetMode="External"/><Relationship Id="rId5" Type="http://schemas.openxmlformats.org/officeDocument/2006/relationships/hyperlink" Target="http://danielturpqc.org/upload/DRT-2100%20(2010)-%20Document%20n__%2010-%20CIJ-%20Avis%20sur%20le%20Kosovo.pdf" TargetMode="External"/><Relationship Id="rId6" Type="http://schemas.openxmlformats.org/officeDocument/2006/relationships/hyperlink" Target="http://danielturpqc.org/upload/DRT-2100%20(2010)-%20Document%20no%2011-Szewczyk-%20The%20Lawfulness%20of%20Kosovo.pdf" TargetMode="External"/><Relationship Id="rId7" Type="http://schemas.openxmlformats.org/officeDocument/2006/relationships/hyperlink" Target="http://danielturpqc.org/upload/DRT-2100_2010-_Document_n_12.doc" TargetMode="External"/><Relationship Id="rId1" Type="http://schemas.openxmlformats.org/officeDocument/2006/relationships/slideLayout" Target="../slideLayouts/slideLayout2.xml"/><Relationship Id="rId2" Type="http://schemas.openxmlformats.org/officeDocument/2006/relationships/hyperlink" Target="http://danielturpqc.org/upload/DRT-2100%20(2010)-%20Document%20n__%2007.do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cj-cij.org/docket/files/4/1834.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oas.org/juridico/english/treaties/a-40.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ca-cpa.org/upload/files/PCA-Island%20of%20Palmas%20Final%20French.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6" name="Shape"/>
          <p:cNvSpPr>
            <a:spLocks noGrp="1"/>
          </p:cNvSpPr>
          <p:nvPr>
            <p:ph type="ctrTitle"/>
          </p:nvPr>
        </p:nvSpPr>
        <p:spPr>
          <a:xfrm>
            <a:off x="1115060" y="3644900"/>
            <a:ext cx="7129780" cy="1231900"/>
          </a:xfrm>
          <a:prstGeom prst="rect">
            <a:avLst/>
          </a:prstGeom>
        </p:spPr>
        <p:txBody>
          <a:bodyPr>
            <a:noAutofit/>
          </a:bodyPr>
          <a:lstStyle/>
          <a:p>
            <a:r>
              <a:rPr lang="fr-FR" altLang="en-US" sz="2700" i="1" dirty="0" smtClean="0">
                <a:solidFill>
                  <a:srgbClr val="002060"/>
                </a:solidFill>
              </a:rPr>
              <a:t> Cours n°</a:t>
            </a:r>
            <a:r>
              <a:rPr lang="fr-FR" altLang="en-US" sz="2700" i="1" dirty="0" smtClean="0">
                <a:solidFill>
                  <a:srgbClr val="002060"/>
                </a:solidFill>
              </a:rPr>
              <a:t>2 (14 janvier 2016)</a:t>
            </a:r>
            <a:br>
              <a:rPr lang="fr-FR" altLang="en-US" sz="2700" i="1" dirty="0" smtClean="0">
                <a:solidFill>
                  <a:srgbClr val="002060"/>
                </a:solidFill>
              </a:rPr>
            </a:br>
            <a:r>
              <a:rPr lang="fr-FR" altLang="en-US" sz="2700" i="1" dirty="0" smtClean="0">
                <a:solidFill>
                  <a:srgbClr val="002060"/>
                </a:solidFill>
              </a:rPr>
              <a:t> Les sujets, acteurs, sources et moyens</a:t>
            </a:r>
            <a:br>
              <a:rPr lang="fr-FR" altLang="en-US" sz="2700" i="1" dirty="0" smtClean="0">
                <a:solidFill>
                  <a:srgbClr val="002060"/>
                </a:solidFill>
              </a:rPr>
            </a:br>
            <a:r>
              <a:rPr lang="fr-FR" altLang="en-US" sz="2700" i="1" dirty="0" smtClean="0">
                <a:solidFill>
                  <a:srgbClr val="002060"/>
                </a:solidFill>
              </a:rPr>
              <a:t>du </a:t>
            </a:r>
            <a:r>
              <a:rPr lang="fr-FR" altLang="en-US" sz="2700" i="1" dirty="0" smtClean="0">
                <a:solidFill>
                  <a:srgbClr val="002060"/>
                </a:solidFill>
              </a:rPr>
              <a:t>droit international public</a:t>
            </a:r>
          </a:p>
        </p:txBody>
      </p:sp>
      <p:sp>
        <p:nvSpPr>
          <p:cNvPr id="1027" name="Shape"/>
          <p:cNvSpPr>
            <a:spLocks noGrp="1"/>
          </p:cNvSpPr>
          <p:nvPr>
            <p:ph type="subTitle" idx="1"/>
          </p:nvPr>
        </p:nvSpPr>
        <p:spPr>
          <a:prstGeom prst="rect">
            <a:avLst/>
          </a:prstGeom>
          <a:effectLst/>
        </p:spPr>
        <p:txBody>
          <a:bodyPr>
            <a:normAutofit/>
          </a:bodyPr>
          <a:lstStyle/>
          <a:p>
            <a:r>
              <a:rPr lang="fr-FR" altLang="en-US" sz="1800" dirty="0" smtClean="0"/>
              <a:t>Daniel Turp</a:t>
            </a:r>
            <a:endParaRPr lang="fr-FR" altLang="en-US" sz="4200" dirty="0" smtClean="0"/>
          </a:p>
        </p:txBody>
      </p:sp>
      <p:sp>
        <p:nvSpPr>
          <p:cNvPr id="1028" name="Shape"/>
          <p:cNvSpPr/>
          <p:nvPr/>
        </p:nvSpPr>
        <p:spPr>
          <a:xfrm>
            <a:off x="155575" y="-144780"/>
            <a:ext cx="304800" cy="305435"/>
          </a:xfrm>
          <a:prstGeom prst="rect">
            <a:avLst/>
          </a:prstGeom>
          <a:noFill/>
          <a:ln>
            <a:noFill/>
          </a:ln>
        </p:spPr>
        <p:txBody>
          <a:bodyPr vert="horz" lIns="91440" tIns="45720" rIns="91440" bIns="45720" numCol="1" anchor="t">
            <a:prstTxWarp prst="textNoShape">
              <a:avLst/>
            </a:prstTxWarp>
            <a:noAutofit/>
          </a:bodyPr>
          <a:lstStyle/>
          <a:p>
            <a:pPr algn="l"/>
            <a:endParaRPr lang="fr-FR" altLang="en-US" sz="1800" b="0" dirty="0" smtClean="0">
              <a:solidFill>
                <a:schemeClr val="tx1"/>
              </a:solidFill>
            </a:endParaRPr>
          </a:p>
        </p:txBody>
      </p:sp>
      <p:sp>
        <p:nvSpPr>
          <p:cNvPr id="1029" name="Shape"/>
          <p:cNvSpPr/>
          <p:nvPr/>
        </p:nvSpPr>
        <p:spPr>
          <a:xfrm>
            <a:off x="155575" y="-144780"/>
            <a:ext cx="304800" cy="305435"/>
          </a:xfrm>
          <a:prstGeom prst="rect">
            <a:avLst/>
          </a:prstGeom>
          <a:noFill/>
          <a:ln>
            <a:noFill/>
          </a:ln>
        </p:spPr>
        <p:txBody>
          <a:bodyPr vert="horz" lIns="91440" tIns="45720" rIns="91440" bIns="45720" numCol="1" anchor="t">
            <a:prstTxWarp prst="textNoShape">
              <a:avLst/>
            </a:prstTxWarp>
            <a:noAutofit/>
          </a:bodyPr>
          <a:lstStyle/>
          <a:p>
            <a:pPr algn="l"/>
            <a:endParaRPr lang="fr-FR" altLang="en-US" sz="1800" b="0" dirty="0" smtClean="0">
              <a:solidFill>
                <a:schemeClr val="tx1"/>
              </a:solidFill>
            </a:endParaRPr>
          </a:p>
        </p:txBody>
      </p:sp>
      <p:sp>
        <p:nvSpPr>
          <p:cNvPr id="1030" name="Shape"/>
          <p:cNvSpPr/>
          <p:nvPr/>
        </p:nvSpPr>
        <p:spPr>
          <a:xfrm>
            <a:off x="155575" y="-144780"/>
            <a:ext cx="304800" cy="305435"/>
          </a:xfrm>
          <a:prstGeom prst="rect">
            <a:avLst/>
          </a:prstGeom>
          <a:noFill/>
          <a:ln>
            <a:noFill/>
          </a:ln>
        </p:spPr>
        <p:txBody>
          <a:bodyPr vert="horz" lIns="91440" tIns="45720" rIns="91440" bIns="45720" numCol="1" anchor="t">
            <a:prstTxWarp prst="textNoShape">
              <a:avLst/>
            </a:prstTxWarp>
            <a:noAutofit/>
          </a:bodyPr>
          <a:lstStyle/>
          <a:p>
            <a:pPr algn="l"/>
            <a:endParaRPr lang="fr-FR" altLang="en-US" sz="1800" b="0" dirty="0" smtClean="0">
              <a:solidFill>
                <a:schemeClr val="tx1"/>
              </a:solidFill>
            </a:endParaRPr>
          </a:p>
        </p:txBody>
      </p:sp>
      <p:sp>
        <p:nvSpPr>
          <p:cNvPr id="1031" name="Shape"/>
          <p:cNvSpPr/>
          <p:nvPr/>
        </p:nvSpPr>
        <p:spPr>
          <a:xfrm>
            <a:off x="155575" y="-144780"/>
            <a:ext cx="304800" cy="305435"/>
          </a:xfrm>
          <a:prstGeom prst="rect">
            <a:avLst/>
          </a:prstGeom>
          <a:noFill/>
          <a:ln>
            <a:noFill/>
          </a:ln>
        </p:spPr>
        <p:txBody>
          <a:bodyPr vert="horz" lIns="91440" tIns="45720" rIns="91440" bIns="45720" numCol="1" anchor="t">
            <a:prstTxWarp prst="textNoShape">
              <a:avLst/>
            </a:prstTxWarp>
            <a:noAutofit/>
          </a:bodyPr>
          <a:lstStyle/>
          <a:p>
            <a:pPr algn="l"/>
            <a:endParaRPr lang="fr-FR" altLang="en-US" sz="1800" b="0" dirty="0" smtClean="0">
              <a:solidFill>
                <a:schemeClr val="tx1"/>
              </a:solidFill>
            </a:endParaRPr>
          </a:p>
        </p:txBody>
      </p:sp>
      <p:sp>
        <p:nvSpPr>
          <p:cNvPr id="1032" name="Shape"/>
          <p:cNvSpPr/>
          <p:nvPr/>
        </p:nvSpPr>
        <p:spPr>
          <a:xfrm>
            <a:off x="155575" y="-144780"/>
            <a:ext cx="304800" cy="305435"/>
          </a:xfrm>
          <a:prstGeom prst="rect">
            <a:avLst/>
          </a:prstGeom>
          <a:noFill/>
          <a:ln>
            <a:noFill/>
          </a:ln>
        </p:spPr>
        <p:txBody>
          <a:bodyPr vert="horz" lIns="91440" tIns="45720" rIns="91440" bIns="45720" numCol="1" anchor="t">
            <a:prstTxWarp prst="textNoShape">
              <a:avLst/>
            </a:prstTxWarp>
            <a:noAutofit/>
          </a:bodyPr>
          <a:lstStyle/>
          <a:p>
            <a:pPr algn="l"/>
            <a:endParaRPr lang="fr-FR" altLang="en-US" sz="1800" b="0" dirty="0" smtClean="0">
              <a:solidFill>
                <a:schemeClr val="tx1"/>
              </a:solidFill>
            </a:endParaRPr>
          </a:p>
        </p:txBody>
      </p:sp>
      <p:sp>
        <p:nvSpPr>
          <p:cNvPr id="1033" name="Shape"/>
          <p:cNvSpPr/>
          <p:nvPr/>
        </p:nvSpPr>
        <p:spPr>
          <a:xfrm>
            <a:off x="899160" y="6092825"/>
            <a:ext cx="7345680" cy="246221"/>
          </a:xfrm>
          <a:prstGeom prst="rect">
            <a:avLst/>
          </a:prstGeom>
          <a:noFill/>
          <a:ln>
            <a:noFill/>
          </a:ln>
        </p:spPr>
        <p:txBody>
          <a:bodyPr anchor="t">
            <a:spAutoFit/>
          </a:bodyPr>
          <a:lstStyle/>
          <a:p>
            <a:pPr algn="ctr"/>
            <a:r>
              <a:rPr lang="fr-CA" altLang="en-US" sz="1000" dirty="0" smtClean="0">
                <a:latin typeface="+mj-lt"/>
              </a:rPr>
              <a:t> Droit international public général  </a:t>
            </a:r>
            <a:r>
              <a:rPr lang="fr-CA" sz="1000" dirty="0" smtClean="0"/>
              <a:t>DRT-2100</a:t>
            </a:r>
            <a:r>
              <a:rPr lang="fr-FR" sz="1000" dirty="0" smtClean="0"/>
              <a:t> Cours n° 2</a:t>
            </a:r>
            <a:endParaRPr lang="fr-BE" sz="1000" dirty="0" smtClean="0"/>
          </a:p>
          <a:p>
            <a:pPr algn="ctr"/>
            <a:endParaRPr lang="fr-FR" altLang="en-US" sz="1000" dirty="0" smtClean="0">
              <a:latin typeface="+mj-lt"/>
            </a:endParaRPr>
          </a:p>
        </p:txBody>
      </p:sp>
      <p:pic>
        <p:nvPicPr>
          <p:cNvPr id="11" name="Picture 4" descr="http://www.bardagi.com/blog/wp-content/uploads/2012/03/udem_logo1.jpg"/>
          <p:cNvPicPr>
            <a:picLocks noChangeAspect="1" noChangeArrowheads="1"/>
          </p:cNvPicPr>
          <p:nvPr/>
        </p:nvPicPr>
        <p:blipFill>
          <a:blip r:embed="rId2" cstate="print"/>
          <a:srcRect t="25089" b="34749"/>
          <a:stretch>
            <a:fillRect/>
          </a:stretch>
        </p:blipFill>
        <p:spPr bwMode="auto">
          <a:xfrm>
            <a:off x="4139952" y="5791096"/>
            <a:ext cx="792088" cy="318118"/>
          </a:xfrm>
          <a:prstGeom prst="rect">
            <a:avLst/>
          </a:prstGeom>
          <a:noFill/>
        </p:spPr>
      </p:pic>
      <p:pic>
        <p:nvPicPr>
          <p:cNvPr id="12" name="Image 11" descr="droit-international-peut-etre-liberal-L-11vT5V.jpg"/>
          <p:cNvPicPr>
            <a:picLocks noChangeAspect="1"/>
          </p:cNvPicPr>
          <p:nvPr/>
        </p:nvPicPr>
        <p:blipFill>
          <a:blip r:embed="rId3"/>
          <a:stretch>
            <a:fillRect/>
          </a:stretch>
        </p:blipFill>
        <p:spPr>
          <a:xfrm>
            <a:off x="2895600" y="457200"/>
            <a:ext cx="3912062" cy="27305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 </a:t>
            </a:r>
            <a:r>
              <a:rPr lang="fr-FR" dirty="0" smtClean="0">
                <a:solidFill>
                  <a:srgbClr val="002060"/>
                </a:solidFill>
              </a:rPr>
              <a:t>Les sujets et acteurs du droit international (suite)</a:t>
            </a:r>
            <a:endParaRPr lang="fr-FR" dirty="0">
              <a:solidFill>
                <a:srgbClr val="002060"/>
              </a:solidFill>
            </a:endParaRPr>
          </a:p>
        </p:txBody>
      </p:sp>
      <p:sp>
        <p:nvSpPr>
          <p:cNvPr id="3" name="Espace réservé du contenu 2"/>
          <p:cNvSpPr>
            <a:spLocks noGrp="1"/>
          </p:cNvSpPr>
          <p:nvPr>
            <p:ph sz="quarter" idx="1"/>
          </p:nvPr>
        </p:nvSpPr>
        <p:spPr/>
        <p:txBody>
          <a:bodyPr>
            <a:normAutofit fontScale="77500" lnSpcReduction="20000"/>
          </a:bodyPr>
          <a:lstStyle/>
          <a:p>
            <a:pPr algn="just">
              <a:buNone/>
            </a:pPr>
            <a:r>
              <a:rPr lang="fr-FR" dirty="0" smtClean="0"/>
              <a:t>A- </a:t>
            </a:r>
            <a:r>
              <a:rPr lang="fr-FR" dirty="0" smtClean="0">
                <a:solidFill>
                  <a:srgbClr val="002060"/>
                </a:solidFill>
              </a:rPr>
              <a:t>Les sujets du droit international (suite)</a:t>
            </a:r>
            <a:br>
              <a:rPr lang="fr-FR" dirty="0" smtClean="0">
                <a:solidFill>
                  <a:srgbClr val="002060"/>
                </a:solidFill>
              </a:rPr>
            </a:br>
            <a:endParaRPr lang="fr-FR" dirty="0" smtClean="0">
              <a:solidFill>
                <a:srgbClr val="002060"/>
              </a:solidFill>
            </a:endParaRPr>
          </a:p>
          <a:p>
            <a:pPr algn="just">
              <a:buNone/>
            </a:pPr>
            <a:r>
              <a:rPr lang="fr-FR" dirty="0" smtClean="0">
                <a:solidFill>
                  <a:srgbClr val="002060"/>
                </a:solidFill>
              </a:rPr>
              <a:t>2) Les organisations internationales</a:t>
            </a:r>
          </a:p>
          <a:p>
            <a:pPr algn="just">
              <a:buNone/>
            </a:pPr>
            <a:r>
              <a:rPr lang="fr-FR" dirty="0" smtClean="0"/>
              <a:t>- Définition :</a:t>
            </a:r>
          </a:p>
          <a:p>
            <a:pPr lvl="1" algn="just"/>
            <a:r>
              <a:rPr lang="fr-FR" dirty="0" smtClean="0"/>
              <a:t>« Association d’États constituée par un traité, dotée d’une constitution et d’organes communs et possédant une personnalité juridique distincte de celle des États membres »;</a:t>
            </a:r>
          </a:p>
          <a:p>
            <a:pPr lvl="1" algn="just"/>
            <a:r>
              <a:rPr lang="fr-FR" dirty="0" smtClean="0"/>
              <a:t>Organisations universelles ou régionales;</a:t>
            </a:r>
          </a:p>
          <a:p>
            <a:pPr lvl="1" algn="just"/>
            <a:r>
              <a:rPr lang="fr-FR" dirty="0" smtClean="0"/>
              <a:t>Organisations de coopération ou d’intégration.</a:t>
            </a:r>
          </a:p>
          <a:p>
            <a:pPr algn="just"/>
            <a:r>
              <a:rPr lang="fr-FR" dirty="0" smtClean="0"/>
              <a:t>Qualité de sujet de droit international et personnalité juridique</a:t>
            </a:r>
          </a:p>
          <a:p>
            <a:pPr lvl="1" algn="just"/>
            <a:r>
              <a:rPr lang="fr-FR" dirty="0" smtClean="0"/>
              <a:t>CIJ, </a:t>
            </a:r>
            <a:r>
              <a:rPr lang="fr-FR" i="1" dirty="0" smtClean="0">
                <a:hlinkClick r:id="rId2"/>
              </a:rPr>
              <a:t>Réparation des dommages subis au service des Nations Unies</a:t>
            </a:r>
            <a:r>
              <a:rPr lang="fr-FR" dirty="0" smtClean="0"/>
              <a:t>, Avis, 11 avril 1949, pp.178-179</a:t>
            </a:r>
          </a:p>
          <a:p>
            <a:pPr lvl="1" algn="just"/>
            <a:r>
              <a:rPr lang="fr-FR" dirty="0" smtClean="0"/>
              <a:t>Personnalité fonctionnelle et principe de spécialité</a:t>
            </a:r>
          </a:p>
          <a:p>
            <a:pPr lvl="2" algn="just"/>
            <a:r>
              <a:rPr lang="fr-FR" dirty="0" smtClean="0"/>
              <a:t>Conclusion de traités</a:t>
            </a:r>
          </a:p>
          <a:p>
            <a:pPr lvl="2" algn="just"/>
            <a:r>
              <a:rPr lang="fr-FR" dirty="0" smtClean="0"/>
              <a:t>Droit de légation active et passive</a:t>
            </a:r>
          </a:p>
          <a:p>
            <a:pPr lvl="2" algn="just"/>
            <a:r>
              <a:rPr lang="fr-FR" dirty="0" smtClean="0"/>
              <a:t>Droit de présenter des réclamations internationales</a:t>
            </a:r>
          </a:p>
          <a:p>
            <a:pPr lvl="2" algn="just"/>
            <a:r>
              <a:rPr lang="fr-FR" dirty="0" smtClean="0"/>
              <a:t>Autonomie financière</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10</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88024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A- </a:t>
            </a:r>
            <a:r>
              <a:rPr lang="fr-FR" dirty="0" smtClean="0">
                <a:solidFill>
                  <a:srgbClr val="002060"/>
                </a:solidFill>
              </a:rPr>
              <a:t>Les sujets</a:t>
            </a:r>
            <a:r>
              <a:rPr lang="fr-FR" dirty="0" smtClean="0">
                <a:solidFill>
                  <a:srgbClr val="002060"/>
                </a:solidFill>
              </a:rPr>
              <a:t> et acteurs du </a:t>
            </a:r>
            <a:r>
              <a:rPr lang="fr-FR" dirty="0" smtClean="0">
                <a:solidFill>
                  <a:srgbClr val="002060"/>
                </a:solidFill>
              </a:rPr>
              <a:t>droit international (suite)</a:t>
            </a:r>
            <a:endParaRPr lang="fr-FR" dirty="0">
              <a:solidFill>
                <a:srgbClr val="002060"/>
              </a:solidFill>
            </a:endParaRPr>
          </a:p>
        </p:txBody>
      </p:sp>
      <p:sp>
        <p:nvSpPr>
          <p:cNvPr id="3" name="Espace réservé du contenu 2"/>
          <p:cNvSpPr>
            <a:spLocks noGrp="1"/>
          </p:cNvSpPr>
          <p:nvPr>
            <p:ph sz="quarter" idx="1"/>
          </p:nvPr>
        </p:nvSpPr>
        <p:spPr/>
        <p:txBody>
          <a:bodyPr>
            <a:normAutofit fontScale="85000" lnSpcReduction="20000"/>
          </a:bodyPr>
          <a:lstStyle/>
          <a:p>
            <a:pPr algn="just">
              <a:buNone/>
            </a:pPr>
            <a:r>
              <a:rPr lang="fr-FR" dirty="0" smtClean="0"/>
              <a:t>A- </a:t>
            </a:r>
            <a:r>
              <a:rPr lang="fr-FR" dirty="0" smtClean="0">
                <a:solidFill>
                  <a:srgbClr val="002060"/>
                </a:solidFill>
              </a:rPr>
              <a:t>Les sujets du droit international (suite)</a:t>
            </a:r>
            <a:br>
              <a:rPr lang="fr-FR" dirty="0" smtClean="0">
                <a:solidFill>
                  <a:srgbClr val="002060"/>
                </a:solidFill>
              </a:rPr>
            </a:br>
            <a:endParaRPr lang="fr-FR" dirty="0" smtClean="0">
              <a:solidFill>
                <a:srgbClr val="002060"/>
              </a:solidFill>
            </a:endParaRPr>
          </a:p>
          <a:p>
            <a:pPr algn="just">
              <a:buNone/>
            </a:pPr>
            <a:r>
              <a:rPr lang="fr-FR" dirty="0" smtClean="0"/>
              <a:t>2) </a:t>
            </a:r>
            <a:r>
              <a:rPr lang="fr-FR" dirty="0" smtClean="0">
                <a:solidFill>
                  <a:srgbClr val="002060"/>
                </a:solidFill>
              </a:rPr>
              <a:t>Les organisations internationales (suite)</a:t>
            </a:r>
          </a:p>
          <a:p>
            <a:pPr algn="just">
              <a:buNone/>
            </a:pPr>
            <a:endParaRPr lang="fr-FR" dirty="0" smtClean="0">
              <a:solidFill>
                <a:srgbClr val="002060"/>
              </a:solidFill>
            </a:endParaRPr>
          </a:p>
          <a:p>
            <a:pPr algn="just">
              <a:buNone/>
            </a:pPr>
            <a:r>
              <a:rPr lang="fr-FR" dirty="0" smtClean="0">
                <a:solidFill>
                  <a:srgbClr val="002060"/>
                </a:solidFill>
              </a:rPr>
              <a:t>- </a:t>
            </a:r>
            <a:r>
              <a:rPr lang="fr-FR" dirty="0" smtClean="0"/>
              <a:t>Structure des organisations :</a:t>
            </a:r>
          </a:p>
          <a:p>
            <a:pPr lvl="1" algn="just">
              <a:buNone/>
            </a:pPr>
            <a:r>
              <a:rPr lang="fr-FR" dirty="0" smtClean="0"/>
              <a:t>- Organes principaux et subsidiaires;</a:t>
            </a:r>
          </a:p>
          <a:p>
            <a:pPr lvl="1" algn="just">
              <a:buNone/>
            </a:pPr>
            <a:r>
              <a:rPr lang="fr-FR" dirty="0" smtClean="0"/>
              <a:t>- Organes pléniers et restreints.</a:t>
            </a:r>
          </a:p>
          <a:p>
            <a:pPr algn="just">
              <a:buNone/>
            </a:pPr>
            <a:r>
              <a:rPr lang="fr-FR" dirty="0" smtClean="0"/>
              <a:t>- Établissement des organisations :</a:t>
            </a:r>
          </a:p>
          <a:p>
            <a:pPr lvl="1" algn="just">
              <a:buNone/>
            </a:pPr>
            <a:r>
              <a:rPr lang="fr-FR" dirty="0" smtClean="0"/>
              <a:t>- Par un accord de siège destiné à faciliter l’exercice du service public international;</a:t>
            </a:r>
          </a:p>
          <a:p>
            <a:pPr lvl="1" algn="just">
              <a:buNone/>
            </a:pPr>
            <a:r>
              <a:rPr lang="fr-FR" dirty="0" smtClean="0"/>
              <a:t>- CIJ, </a:t>
            </a:r>
            <a:r>
              <a:rPr lang="fr-FR" i="1" dirty="0" smtClean="0"/>
              <a:t>Interprétation de l’accord de siège du 25 mars 1951 entre l’OMS et l’Égypte</a:t>
            </a:r>
            <a:r>
              <a:rPr lang="fr-FR" dirty="0" smtClean="0"/>
              <a:t>, Avis, 20 décembre 1980</a:t>
            </a:r>
          </a:p>
          <a:p>
            <a:pPr algn="just">
              <a:buNone/>
            </a:pPr>
            <a:r>
              <a:rPr lang="fr-FR" dirty="0" smtClean="0"/>
              <a:t>- Privilèges et immunités des organisations :</a:t>
            </a:r>
          </a:p>
          <a:p>
            <a:pPr algn="just">
              <a:buNone/>
            </a:pPr>
            <a:r>
              <a:rPr lang="fr-FR" sz="2162" dirty="0" smtClean="0"/>
              <a:t>   - Inviolabilité des locaux, immunité de juridiction et d’exécution de l’organisation et de ses fonctionnaires internationaux</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11</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40699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1800" dirty="0" smtClean="0"/>
              <a:t>I- </a:t>
            </a:r>
            <a:r>
              <a:rPr lang="fr-FR" sz="1800" dirty="0" smtClean="0">
                <a:solidFill>
                  <a:srgbClr val="002060"/>
                </a:solidFill>
              </a:rPr>
              <a:t>Les sujets et acteurs du droit international (suite)</a:t>
            </a:r>
            <a:br>
              <a:rPr lang="fr-FR" sz="1800" dirty="0" smtClean="0">
                <a:solidFill>
                  <a:srgbClr val="002060"/>
                </a:solidFill>
              </a:rPr>
            </a:br>
            <a:r>
              <a:rPr lang="fr-FR" sz="1800" dirty="0" smtClean="0"/>
              <a:t>A- </a:t>
            </a:r>
            <a:r>
              <a:rPr lang="fr-FR" sz="1800" dirty="0" smtClean="0">
                <a:solidFill>
                  <a:srgbClr val="002060"/>
                </a:solidFill>
              </a:rPr>
              <a:t>Les sujets du droit international (suite)</a:t>
            </a:r>
            <a:br>
              <a:rPr lang="fr-FR" sz="1800" dirty="0" smtClean="0">
                <a:solidFill>
                  <a:srgbClr val="002060"/>
                </a:solidFill>
              </a:rPr>
            </a:br>
            <a:r>
              <a:rPr lang="fr-FR" sz="1800" dirty="0" smtClean="0">
                <a:solidFill>
                  <a:srgbClr val="002060"/>
                </a:solidFill>
              </a:rPr>
              <a:t>2) Les organisations internationales (suite)</a:t>
            </a:r>
            <a:endParaRPr lang="fr-FR" sz="1800" dirty="0">
              <a:solidFill>
                <a:srgbClr val="002060"/>
              </a:solidFill>
            </a:endParaRPr>
          </a:p>
        </p:txBody>
      </p:sp>
      <p:sp>
        <p:nvSpPr>
          <p:cNvPr id="3" name="Espace réservé du contenu 2"/>
          <p:cNvSpPr>
            <a:spLocks noGrp="1"/>
          </p:cNvSpPr>
          <p:nvPr>
            <p:ph sz="quarter" idx="1"/>
          </p:nvPr>
        </p:nvSpPr>
        <p:spPr>
          <a:xfrm>
            <a:off x="3923928" y="1219200"/>
            <a:ext cx="4762872" cy="4937760"/>
          </a:xfrm>
        </p:spPr>
        <p:txBody>
          <a:bodyPr>
            <a:normAutofit fontScale="62500" lnSpcReduction="20000"/>
          </a:bodyPr>
          <a:lstStyle/>
          <a:p>
            <a:pPr algn="just"/>
            <a:endParaRPr lang="fr-CA" dirty="0" smtClean="0"/>
          </a:p>
          <a:p>
            <a:pPr algn="just"/>
            <a:endParaRPr lang="fr-CA" dirty="0" smtClean="0"/>
          </a:p>
          <a:p>
            <a:pPr algn="just"/>
            <a:endParaRPr lang="fr-FR" dirty="0" smtClean="0"/>
          </a:p>
          <a:p>
            <a:pPr algn="just"/>
            <a:r>
              <a:rPr lang="fr-FR" dirty="0" smtClean="0"/>
              <a:t>Siège : 999 rue University, Montréal, Québec H3C 5H7, Canada</a:t>
            </a:r>
          </a:p>
          <a:p>
            <a:pPr algn="just"/>
            <a:r>
              <a:rPr lang="fr-FR" dirty="0" smtClean="0"/>
              <a:t>Accords (non-exhaustif)</a:t>
            </a:r>
            <a:endParaRPr lang="fr-CA" dirty="0" smtClean="0"/>
          </a:p>
          <a:p>
            <a:pPr lvl="1" algn="just"/>
            <a:r>
              <a:rPr lang="fr-FR" i="1" dirty="0" smtClean="0">
                <a:hlinkClick r:id="rId2"/>
              </a:rPr>
              <a:t>Accord de siège entre le gouvernement du Canada et l’Organisation de l’aviation civile internationale</a:t>
            </a:r>
            <a:r>
              <a:rPr lang="fr-FR" dirty="0" smtClean="0"/>
              <a:t>, 4-9/10/1990</a:t>
            </a:r>
            <a:endParaRPr lang="fr-CA" dirty="0" smtClean="0"/>
          </a:p>
          <a:p>
            <a:pPr lvl="1" algn="just"/>
            <a:r>
              <a:rPr lang="fr-CA" i="1" dirty="0" smtClean="0">
                <a:hlinkClick r:id="rId3"/>
              </a:rPr>
              <a:t>Décret concernant les privilèges et les immunités au Canada de l’Organisation de l’aviation civile internationale (OACI</a:t>
            </a:r>
            <a:r>
              <a:rPr lang="fr-CA" dirty="0" smtClean="0">
                <a:hlinkClick r:id="rId3"/>
              </a:rPr>
              <a:t>)</a:t>
            </a:r>
            <a:r>
              <a:rPr lang="fr-CA" dirty="0" smtClean="0"/>
              <a:t>, 16/08/1994, en vertu de la </a:t>
            </a:r>
            <a:r>
              <a:rPr lang="fr-FR" dirty="0" smtClean="0"/>
              <a:t>Loi sur les missions étrangères et les organisations internationales</a:t>
            </a:r>
            <a:endParaRPr lang="fr-CA" dirty="0" smtClean="0"/>
          </a:p>
          <a:p>
            <a:pPr lvl="1" algn="just"/>
            <a:r>
              <a:rPr lang="fr-CA" i="1" dirty="0" smtClean="0">
                <a:hlinkClick r:id="rId4"/>
              </a:rPr>
              <a:t>Entente entre le Gouvernement du Québec et l’OACI concernant les exemptions et les prérogatives de courtoisie consenties à l’Organisation, à ses fonctionnaires, aux États membres et aux membres d’une représentation auprès de l’Organisation</a:t>
            </a:r>
            <a:r>
              <a:rPr lang="fr-CA" dirty="0" smtClean="0"/>
              <a:t>, 20/05/1994</a:t>
            </a:r>
          </a:p>
          <a:p>
            <a:pPr lvl="1" algn="just"/>
            <a:r>
              <a:rPr lang="fr-CA" dirty="0" smtClean="0"/>
              <a:t>Voir : </a:t>
            </a:r>
            <a:r>
              <a:rPr lang="fr-CA" dirty="0" smtClean="0">
                <a:hlinkClick r:id="rId5"/>
              </a:rPr>
              <a:t>http://www.mrifce.gouv.qc.ca/content/documents/fr/ententes/2005-05.pdf</a:t>
            </a:r>
            <a:r>
              <a:rPr lang="fr-CA" dirty="0" smtClean="0"/>
              <a:t> </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12</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pic>
        <p:nvPicPr>
          <p:cNvPr id="1026" name="Picture 2" descr="Organisation de l'Aviation Civile Internationale"/>
          <p:cNvPicPr>
            <a:picLocks noChangeAspect="1" noChangeArrowheads="1"/>
          </p:cNvPicPr>
          <p:nvPr/>
        </p:nvPicPr>
        <p:blipFill>
          <a:blip r:embed="rId6" cstate="print"/>
          <a:srcRect/>
          <a:stretch>
            <a:fillRect/>
          </a:stretch>
        </p:blipFill>
        <p:spPr bwMode="auto">
          <a:xfrm>
            <a:off x="4355976" y="1340768"/>
            <a:ext cx="4197734" cy="648072"/>
          </a:xfrm>
          <a:prstGeom prst="rect">
            <a:avLst/>
          </a:prstGeom>
          <a:noFill/>
        </p:spPr>
      </p:pic>
      <p:pic>
        <p:nvPicPr>
          <p:cNvPr id="1028" name="Picture 4" descr="http://en.academic.ru/pictures/enwiki/73/ICAO_World_Headquarters.jpg"/>
          <p:cNvPicPr>
            <a:picLocks noChangeAspect="1" noChangeArrowheads="1"/>
          </p:cNvPicPr>
          <p:nvPr/>
        </p:nvPicPr>
        <p:blipFill>
          <a:blip r:embed="rId7" cstate="print"/>
          <a:srcRect/>
          <a:stretch>
            <a:fillRect/>
          </a:stretch>
        </p:blipFill>
        <p:spPr bwMode="auto">
          <a:xfrm>
            <a:off x="467544" y="1268760"/>
            <a:ext cx="3744414" cy="2808311"/>
          </a:xfrm>
          <a:prstGeom prst="rect">
            <a:avLst/>
          </a:prstGeom>
          <a:noFill/>
        </p:spPr>
      </p:pic>
      <p:pic>
        <p:nvPicPr>
          <p:cNvPr id="1030" name="Picture 6" descr="http://www.cuisimeublesdesignrm.com/images/mobilier_boeing.jpg"/>
          <p:cNvPicPr>
            <a:picLocks noChangeAspect="1" noChangeArrowheads="1"/>
          </p:cNvPicPr>
          <p:nvPr/>
        </p:nvPicPr>
        <p:blipFill>
          <a:blip r:embed="rId8" cstate="print"/>
          <a:srcRect/>
          <a:stretch>
            <a:fillRect/>
          </a:stretch>
        </p:blipFill>
        <p:spPr bwMode="auto">
          <a:xfrm>
            <a:off x="467544" y="4149080"/>
            <a:ext cx="3744416" cy="2105684"/>
          </a:xfrm>
          <a:prstGeom prst="rect">
            <a:avLst/>
          </a:prstGeom>
          <a:noFill/>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06970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57200"/>
            <a:ext cx="8229600" cy="533400"/>
          </a:xfrm>
        </p:spPr>
        <p:txBody>
          <a:bodyPr>
            <a:normAutofit fontScale="90000"/>
          </a:bodyPr>
          <a:lstStyle/>
          <a:p>
            <a:pPr algn="ctr"/>
            <a:r>
              <a:rPr lang="fr-FR" dirty="0" smtClean="0">
                <a:solidFill>
                  <a:srgbClr val="002060"/>
                </a:solidFill>
              </a:rPr>
              <a:t>I- </a:t>
            </a:r>
            <a:r>
              <a:rPr lang="fr-FR" dirty="0" smtClean="0">
                <a:solidFill>
                  <a:srgbClr val="002060"/>
                </a:solidFill>
              </a:rPr>
              <a:t>Les sujets et acteurs du droit international (suite)</a:t>
            </a:r>
            <a:br>
              <a:rPr lang="fr-FR" dirty="0" smtClean="0">
                <a:solidFill>
                  <a:srgbClr val="002060"/>
                </a:solidFill>
              </a:rPr>
            </a:br>
            <a:endParaRPr lang="fr-FR" dirty="0">
              <a:solidFill>
                <a:srgbClr val="002060"/>
              </a:solidFill>
            </a:endParaRPr>
          </a:p>
        </p:txBody>
      </p:sp>
      <p:sp>
        <p:nvSpPr>
          <p:cNvPr id="3" name="Espace réservé du contenu 2"/>
          <p:cNvSpPr>
            <a:spLocks noGrp="1"/>
          </p:cNvSpPr>
          <p:nvPr>
            <p:ph sz="quarter" idx="1"/>
          </p:nvPr>
        </p:nvSpPr>
        <p:spPr>
          <a:xfrm>
            <a:off x="457200" y="1066800"/>
            <a:ext cx="8229600" cy="5638800"/>
          </a:xfrm>
        </p:spPr>
        <p:txBody>
          <a:bodyPr>
            <a:normAutofit fontScale="47500" lnSpcReduction="20000"/>
          </a:bodyPr>
          <a:lstStyle/>
          <a:p>
            <a:pPr>
              <a:buNone/>
            </a:pPr>
            <a:r>
              <a:rPr lang="fr-CA" sz="3789" b="1" dirty="0" smtClean="0"/>
              <a:t>B- Les acteurs du droit international</a:t>
            </a:r>
          </a:p>
          <a:p>
            <a:pPr>
              <a:buNone/>
            </a:pPr>
            <a:r>
              <a:rPr lang="fr-CA" sz="3789" b="1" dirty="0" smtClean="0"/>
              <a:t/>
            </a:r>
            <a:br>
              <a:rPr lang="fr-CA" sz="3789" b="1" dirty="0" smtClean="0"/>
            </a:br>
            <a:r>
              <a:rPr lang="fr-CA" sz="3789" b="1" dirty="0" smtClean="0"/>
              <a:t>1) </a:t>
            </a:r>
            <a:r>
              <a:rPr sz="3789" b="1" dirty="0" smtClean="0"/>
              <a:t>L</a:t>
            </a:r>
            <a:r>
              <a:rPr lang="fr-CA" sz="3789" b="1" dirty="0" smtClean="0"/>
              <a:t>es collectivités et les personnes</a:t>
            </a:r>
            <a:br>
              <a:rPr lang="fr-CA" sz="3789" b="1" dirty="0" smtClean="0"/>
            </a:br>
            <a:endParaRPr lang="fr-CA" sz="2947" dirty="0" smtClean="0"/>
          </a:p>
          <a:p>
            <a:pPr>
              <a:buNone/>
            </a:pPr>
            <a:r>
              <a:rPr lang="fr-CA" sz="3368" b="1" dirty="0" smtClean="0"/>
              <a:t>- </a:t>
            </a:r>
            <a:r>
              <a:rPr sz="3368" b="1" dirty="0" smtClean="0"/>
              <a:t>Les États fédérés et autonomes</a:t>
            </a:r>
            <a:endParaRPr lang="fr-CA" sz="3368" b="1" dirty="0" smtClean="0"/>
          </a:p>
          <a:p>
            <a:pPr>
              <a:buNone/>
            </a:pPr>
            <a:r>
              <a:rPr lang="fr-CA" sz="3368" dirty="0" smtClean="0"/>
              <a:t>      - Les États fédérés </a:t>
            </a:r>
          </a:p>
          <a:p>
            <a:pPr>
              <a:buNone/>
            </a:pPr>
            <a:r>
              <a:rPr lang="fr-CA" sz="3368" dirty="0" smtClean="0"/>
              <a:t>- Personnalité internationale des communautés et régions belges (Fédération Wallonie-Bruxelles et Flandres) ainsi que des </a:t>
            </a:r>
            <a:r>
              <a:rPr lang="fr-CA" sz="3368" i="1" dirty="0" smtClean="0"/>
              <a:t>lander</a:t>
            </a:r>
            <a:r>
              <a:rPr lang="fr-CA" sz="3368" dirty="0" smtClean="0"/>
              <a:t> allemands les cantons suisses</a:t>
            </a:r>
          </a:p>
          <a:p>
            <a:pPr>
              <a:buNone/>
            </a:pPr>
            <a:r>
              <a:rPr lang="fr-CA" sz="3368" dirty="0" smtClean="0"/>
              <a:t>- Le cas particulier du Québec : Doctrine Gérin-Lajoie) </a:t>
            </a:r>
            <a:r>
              <a:rPr lang="fr-FR" sz="3368" i="1" dirty="0" smtClean="0"/>
              <a:t> et Loi sur l’exercice des droit fondamentaux et des prérogatives du peuple québécois et de l’État du Québec, RLRQ, c. E-20.2 </a:t>
            </a:r>
            <a:endParaRPr lang="fr-FR" sz="3368" b="1" dirty="0" smtClean="0"/>
          </a:p>
          <a:p>
            <a:pPr algn="ctr">
              <a:buNone/>
            </a:pPr>
            <a:r>
              <a:rPr lang="fr-FR" sz="2571" b="1" dirty="0" smtClean="0"/>
              <a:t>     Article 7</a:t>
            </a:r>
          </a:p>
          <a:p>
            <a:pPr algn="just">
              <a:buNone/>
            </a:pPr>
            <a:r>
              <a:rPr lang="fr-FR" sz="2571" dirty="0" smtClean="0"/>
              <a:t>L'État du Québec est libre de consentir à être lié par tout traité, convention ou entente internationale qui touche à sa compétence constitutionnelle. Dans ses domaines de compétence, aucun traité, convention ou entente ne peut l'engager à moins qu'il n'ait formellement signifié son consentement à être lié par la voix de l'Assemblée nationale ou du gouvernement selon les dispositions de la loi. Il peut également, dans ses domaines de compétence, établir et poursuivre des relations avec des États étrangers et des organisations internationales et assurer sa représentation à l'extérieur du Québec.</a:t>
            </a:r>
            <a:endParaRPr lang="fr-CA" sz="2571" dirty="0" smtClean="0">
              <a:hlinkClick r:id="rId2"/>
            </a:endParaRPr>
          </a:p>
          <a:p>
            <a:pPr>
              <a:buNone/>
            </a:pPr>
            <a:r>
              <a:rPr lang="fr-CA" sz="3368" b="1" dirty="0" smtClean="0"/>
              <a:t>- </a:t>
            </a:r>
            <a:r>
              <a:rPr sz="3368" b="1" dirty="0" smtClean="0"/>
              <a:t>Les États autonomes</a:t>
            </a:r>
            <a:endParaRPr lang="fr-CA" sz="3368" b="1" dirty="0" smtClean="0"/>
          </a:p>
          <a:p>
            <a:pPr>
              <a:buNone/>
            </a:pPr>
            <a:r>
              <a:rPr lang="fr-CA" sz="3368" dirty="0" smtClean="0"/>
              <a:t>     - Personnalité internationale des régions autonomes en Chine (Hong Kong, Macau, Tibet ?);</a:t>
            </a:r>
          </a:p>
          <a:p>
            <a:pPr>
              <a:buNone/>
            </a:pPr>
            <a:r>
              <a:rPr lang="fr-CA" sz="3368" dirty="0" smtClean="0"/>
              <a:t>     - Entités autonomes du Danemark (Groenland, Ïles Féroé) et de Finlande (</a:t>
            </a:r>
            <a:r>
              <a:rPr sz="3368" dirty="0" smtClean="0"/>
              <a:t>Å</a:t>
            </a:r>
            <a:r>
              <a:rPr lang="fr-CA" sz="3368" dirty="0" smtClean="0"/>
              <a:t>land);</a:t>
            </a:r>
            <a:br>
              <a:rPr lang="fr-CA" sz="3368" dirty="0" smtClean="0"/>
            </a:br>
            <a:r>
              <a:rPr lang="fr-CA" sz="3368" dirty="0" smtClean="0"/>
              <a:t>- Communautés autonomes d’Espagne (Catalogne, Pays basque, Galice) </a:t>
            </a:r>
            <a:r>
              <a:rPr lang="fr-CA" sz="2571" i="1" dirty="0" smtClean="0"/>
              <a:t>.</a:t>
            </a:r>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13</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609600"/>
          </a:xfrm>
        </p:spPr>
        <p:txBody>
          <a:bodyPr>
            <a:normAutofit fontScale="90000"/>
          </a:bodyPr>
          <a:lstStyle/>
          <a:p>
            <a:pPr algn="ctr"/>
            <a:r>
              <a:rPr lang="fr-FR" dirty="0" smtClean="0">
                <a:solidFill>
                  <a:srgbClr val="002060"/>
                </a:solidFill>
              </a:rPr>
              <a:t>I</a:t>
            </a:r>
            <a:r>
              <a:rPr lang="fr-FR" dirty="0" smtClean="0">
                <a:solidFill>
                  <a:srgbClr val="002060"/>
                </a:solidFill>
              </a:rPr>
              <a:t>- Les sujets et </a:t>
            </a:r>
            <a:r>
              <a:rPr lang="fr-FR" dirty="0" smtClean="0">
                <a:solidFill>
                  <a:srgbClr val="002060"/>
                </a:solidFill>
              </a:rPr>
              <a:t>acteurs du droit international (suite) </a:t>
            </a:r>
            <a:br>
              <a:rPr lang="fr-FR" dirty="0" smtClean="0">
                <a:solidFill>
                  <a:srgbClr val="002060"/>
                </a:solidFill>
              </a:rPr>
            </a:br>
            <a:endParaRPr lang="fr-FR" dirty="0"/>
          </a:p>
        </p:txBody>
      </p:sp>
      <p:sp>
        <p:nvSpPr>
          <p:cNvPr id="3" name="Espace réservé du pied de page 2"/>
          <p:cNvSpPr>
            <a:spLocks noGrp="1"/>
          </p:cNvSpPr>
          <p:nvPr>
            <p:ph type="ftr" sz="quarter" idx="11"/>
          </p:nvPr>
        </p:nvSpPr>
        <p:spPr>
          <a:xfrm>
            <a:off x="457200" y="6356350"/>
            <a:ext cx="8534400" cy="365760"/>
          </a:xfrm>
        </p:spPr>
        <p:txBody>
          <a:bodyPr/>
          <a:lstStyle/>
          <a:p>
            <a:pPr algn="ctr"/>
            <a:r>
              <a:rPr lang="fr-FR" sz="1200" dirty="0" smtClean="0"/>
              <a:t>Université de Montréal </a:t>
            </a:r>
            <a:r>
              <a:rPr lang="fr-CA" sz="1200" dirty="0" smtClean="0"/>
              <a:t>Droit international public général DRT-2100</a:t>
            </a:r>
            <a:r>
              <a:rPr lang="fr-FR" sz="1200" dirty="0" smtClean="0"/>
              <a:t> Cours n° 2</a:t>
            </a:r>
            <a:endParaRPr lang="fr-BE" sz="1200" dirty="0" smtClean="0"/>
          </a:p>
          <a:p>
            <a:endParaRPr lang="fr-BE" dirty="0"/>
          </a:p>
        </p:txBody>
      </p:sp>
      <p:sp>
        <p:nvSpPr>
          <p:cNvPr id="4" name="Espace réservé du numéro de diapositive 3"/>
          <p:cNvSpPr>
            <a:spLocks noGrp="1"/>
          </p:cNvSpPr>
          <p:nvPr>
            <p:ph type="sldNum" sz="quarter" idx="12"/>
          </p:nvPr>
        </p:nvSpPr>
        <p:spPr>
          <a:xfrm>
            <a:off x="838200" y="6492240"/>
            <a:ext cx="1981200" cy="365760"/>
          </a:xfrm>
        </p:spPr>
        <p:txBody>
          <a:bodyPr/>
          <a:lstStyle/>
          <a:p>
            <a:fld id="{CF4668DC-857F-487D-BFFA-8C0CA5037977}" type="slidenum">
              <a:rPr lang="fr-BE" smtClean="0"/>
              <a:pPr/>
              <a:t>14</a:t>
            </a:fld>
            <a:endParaRPr lang="fr-BE" dirty="0"/>
          </a:p>
        </p:txBody>
      </p:sp>
      <p:sp>
        <p:nvSpPr>
          <p:cNvPr id="5" name="Espace réservé du contenu 4"/>
          <p:cNvSpPr>
            <a:spLocks noGrp="1"/>
          </p:cNvSpPr>
          <p:nvPr>
            <p:ph sz="quarter" idx="1"/>
          </p:nvPr>
        </p:nvSpPr>
        <p:spPr/>
        <p:txBody>
          <a:bodyPr>
            <a:normAutofit fontScale="70000" lnSpcReduction="20000"/>
          </a:bodyPr>
          <a:lstStyle/>
          <a:p>
            <a:pPr algn="just">
              <a:buNone/>
            </a:pPr>
            <a:r>
              <a:rPr lang="fr-CA" sz="2323" b="1" dirty="0" smtClean="0"/>
              <a:t>B</a:t>
            </a:r>
            <a:r>
              <a:rPr lang="fr-CA" sz="2323" b="1" dirty="0" smtClean="0"/>
              <a:t>- Les acteurs du droit international (suite)</a:t>
            </a:r>
          </a:p>
          <a:p>
            <a:pPr algn="just">
              <a:buNone/>
            </a:pPr>
            <a:r>
              <a:rPr lang="fr-CA" sz="2323" b="1" dirty="0" smtClean="0"/>
              <a:t/>
            </a:r>
            <a:br>
              <a:rPr lang="fr-CA" sz="2323" b="1" dirty="0" smtClean="0"/>
            </a:br>
            <a:r>
              <a:rPr lang="fr-CA" sz="2323" b="1" dirty="0" smtClean="0"/>
              <a:t>1</a:t>
            </a:r>
            <a:r>
              <a:rPr lang="fr-CA" sz="2323" b="1" dirty="0" smtClean="0"/>
              <a:t>) </a:t>
            </a:r>
            <a:r>
              <a:rPr sz="2323" b="1" dirty="0" smtClean="0"/>
              <a:t>L</a:t>
            </a:r>
            <a:r>
              <a:rPr lang="fr-CA" sz="2323" b="1" dirty="0" smtClean="0"/>
              <a:t>es collectivités et les personnes (suite)</a:t>
            </a:r>
            <a:br>
              <a:rPr lang="fr-CA" sz="2323" b="1" dirty="0" smtClean="0"/>
            </a:br>
            <a:endParaRPr lang="fr-CA" sz="2323" b="1" dirty="0" smtClean="0"/>
          </a:p>
          <a:p>
            <a:pPr algn="just">
              <a:buNone/>
            </a:pPr>
            <a:r>
              <a:rPr lang="fr-FR" dirty="0" smtClean="0"/>
              <a:t> - Les peuples :</a:t>
            </a:r>
          </a:p>
          <a:p>
            <a:pPr lvl="1" algn="just">
              <a:buNone/>
            </a:pPr>
            <a:r>
              <a:rPr lang="fr-FR" dirty="0" smtClean="0"/>
              <a:t>- Les peuples sont titulaires du droit à l’autodétermination (</a:t>
            </a:r>
            <a:r>
              <a:rPr lang="fr-FR" i="1" dirty="0" smtClean="0"/>
              <a:t>Charte des Nations Unies</a:t>
            </a:r>
            <a:r>
              <a:rPr lang="fr-FR" dirty="0" smtClean="0"/>
              <a:t>, art. 1, 55 et 56, </a:t>
            </a:r>
            <a:r>
              <a:rPr lang="fr-FR" i="1" dirty="0" smtClean="0"/>
              <a:t>Pactes internationaux relatifs aux droits de l’homme</a:t>
            </a:r>
            <a:r>
              <a:rPr lang="fr-FR" dirty="0" smtClean="0"/>
              <a:t>, art. 1 commun), </a:t>
            </a:r>
            <a:r>
              <a:rPr lang="fr-FR" i="1" dirty="0" smtClean="0"/>
              <a:t>Déclaration sur les relations amicales</a:t>
            </a:r>
            <a:r>
              <a:rPr lang="fr-FR" dirty="0" smtClean="0"/>
              <a:t>, </a:t>
            </a:r>
            <a:r>
              <a:rPr lang="fr-FR" i="1" dirty="0" smtClean="0"/>
              <a:t>Acte final d’Helsinki</a:t>
            </a:r>
            <a:r>
              <a:rPr lang="fr-FR" dirty="0" smtClean="0"/>
              <a:t>, </a:t>
            </a:r>
            <a:r>
              <a:rPr lang="fr-FR" i="1" dirty="0" smtClean="0"/>
              <a:t>Charte africaine des droits de l’homme et des peuples</a:t>
            </a:r>
            <a:r>
              <a:rPr lang="fr-FR" dirty="0" smtClean="0"/>
              <a:t>), </a:t>
            </a:r>
          </a:p>
          <a:p>
            <a:pPr lvl="1" algn="just">
              <a:buNone/>
            </a:pPr>
            <a:r>
              <a:rPr lang="fr-FR" dirty="0" smtClean="0">
                <a:hlinkClick r:id="rId2"/>
              </a:rPr>
              <a:t>- http://conventions.coe.int/Treaty/FR/Treaties/Html/157.htm</a:t>
            </a:r>
            <a:r>
              <a:rPr lang="fr-FR" dirty="0" smtClean="0"/>
              <a:t>;</a:t>
            </a:r>
          </a:p>
          <a:p>
            <a:pPr lvl="1" algn="just">
              <a:buNone/>
            </a:pPr>
            <a:r>
              <a:rPr lang="fr-FR" dirty="0" smtClean="0"/>
              <a:t> </a:t>
            </a:r>
          </a:p>
          <a:p>
            <a:pPr algn="just">
              <a:buNone/>
            </a:pPr>
            <a:r>
              <a:rPr lang="fr-FR" dirty="0" smtClean="0"/>
              <a:t>- Les minorités :</a:t>
            </a:r>
          </a:p>
          <a:p>
            <a:pPr lvl="1" algn="just">
              <a:buNone/>
            </a:pPr>
            <a:r>
              <a:rPr lang="fr-FR" dirty="0" smtClean="0"/>
              <a:t>- Reconnaissance de droits collectifs aux minorités nationales (</a:t>
            </a:r>
            <a:r>
              <a:rPr lang="fr-FR" b="1" i="1" u="sng" dirty="0" smtClean="0">
                <a:hlinkClick r:id="rId2"/>
              </a:rPr>
              <a:t>Convention-cadre pour la protection des minorités nationales</a:t>
            </a:r>
            <a:r>
              <a:rPr lang="fr-CA" dirty="0" smtClean="0"/>
              <a:t> </a:t>
            </a:r>
            <a:r>
              <a:rPr lang="fr-FR" i="1" dirty="0" smtClean="0"/>
              <a:t>du Conseil de l’Europe</a:t>
            </a:r>
            <a:r>
              <a:rPr lang="fr-FR" dirty="0" smtClean="0"/>
              <a:t>) </a:t>
            </a:r>
          </a:p>
          <a:p>
            <a:pPr lvl="1" algn="just">
              <a:buNone/>
            </a:pPr>
            <a:r>
              <a:rPr lang="fr-FR" dirty="0" smtClean="0"/>
              <a:t>- Distinction entre droits collectifs des minorités nationales et droits individuels des personnes appartenant à des minorités </a:t>
            </a:r>
            <a:r>
              <a:rPr dirty="0" smtClean="0"/>
              <a:t>ethniques, religieuses ou linguistiques</a:t>
            </a:r>
            <a:r>
              <a:rPr lang="fr-FR" dirty="0" smtClean="0"/>
              <a:t> (</a:t>
            </a:r>
            <a:r>
              <a:rPr lang="fr-FR" i="1" dirty="0" smtClean="0"/>
              <a:t>Pacte international relatif aux droits civils et politiques</a:t>
            </a:r>
            <a:r>
              <a:rPr lang="fr-FR" dirty="0" smtClean="0"/>
              <a:t>, art. 27)</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solidFill>
                  <a:srgbClr val="002060"/>
                </a:solidFill>
              </a:rPr>
              <a:t/>
            </a:r>
            <a:br>
              <a:rPr lang="fr-FR" dirty="0" smtClean="0">
                <a:solidFill>
                  <a:srgbClr val="002060"/>
                </a:solidFill>
              </a:rPr>
            </a:br>
            <a:r>
              <a:rPr lang="fr-FR" dirty="0" smtClean="0">
                <a:solidFill>
                  <a:srgbClr val="002060"/>
                </a:solidFill>
              </a:rPr>
              <a:t/>
            </a:r>
            <a:br>
              <a:rPr lang="fr-FR" dirty="0" smtClean="0">
                <a:solidFill>
                  <a:srgbClr val="002060"/>
                </a:solidFill>
              </a:rPr>
            </a:br>
            <a:r>
              <a:rPr lang="fr-FR" dirty="0" smtClean="0">
                <a:solidFill>
                  <a:srgbClr val="002060"/>
                </a:solidFill>
              </a:rPr>
              <a:t>I- Les sujets et </a:t>
            </a:r>
            <a:r>
              <a:rPr lang="fr-FR" dirty="0" smtClean="0">
                <a:solidFill>
                  <a:srgbClr val="002060"/>
                </a:solidFill>
              </a:rPr>
              <a:t>acteurs du droit international (suite) </a:t>
            </a:r>
            <a:r>
              <a:rPr lang="fr-FR" dirty="0" smtClean="0">
                <a:solidFill>
                  <a:srgbClr val="002060"/>
                </a:solidFill>
              </a:rPr>
              <a:t/>
            </a:r>
            <a:br>
              <a:rPr lang="fr-FR" dirty="0" smtClean="0">
                <a:solidFill>
                  <a:srgbClr val="002060"/>
                </a:solidFill>
              </a:rPr>
            </a:br>
            <a:endParaRPr lang="fr-FR" dirty="0">
              <a:solidFill>
                <a:srgbClr val="002060"/>
              </a:solidFill>
            </a:endParaRPr>
          </a:p>
        </p:txBody>
      </p:sp>
      <p:sp>
        <p:nvSpPr>
          <p:cNvPr id="3" name="Espace réservé du contenu 2"/>
          <p:cNvSpPr>
            <a:spLocks noGrp="1"/>
          </p:cNvSpPr>
          <p:nvPr>
            <p:ph sz="quarter" idx="1"/>
          </p:nvPr>
        </p:nvSpPr>
        <p:spPr/>
        <p:txBody>
          <a:bodyPr>
            <a:normAutofit fontScale="92500" lnSpcReduction="10000"/>
          </a:bodyPr>
          <a:lstStyle/>
          <a:p>
            <a:pPr algn="just">
              <a:buNone/>
            </a:pPr>
            <a:r>
              <a:rPr lang="fr-FR" dirty="0" smtClean="0">
                <a:solidFill>
                  <a:srgbClr val="002060"/>
                </a:solidFill>
              </a:rPr>
              <a:t>B- Les acteurs du droit </a:t>
            </a:r>
            <a:r>
              <a:rPr lang="fr-FR" dirty="0" smtClean="0">
                <a:solidFill>
                  <a:srgbClr val="002060"/>
                </a:solidFill>
              </a:rPr>
              <a:t>international</a:t>
            </a:r>
          </a:p>
          <a:p>
            <a:pPr algn="just">
              <a:buNone/>
            </a:pPr>
            <a:r>
              <a:rPr lang="fr-FR" dirty="0" smtClean="0">
                <a:solidFill>
                  <a:srgbClr val="002060"/>
                </a:solidFill>
              </a:rPr>
              <a:t>1</a:t>
            </a:r>
            <a:r>
              <a:rPr lang="fr-FR" dirty="0" smtClean="0">
                <a:solidFill>
                  <a:srgbClr val="002060"/>
                </a:solidFill>
              </a:rPr>
              <a:t>) </a:t>
            </a:r>
            <a:r>
              <a:rPr lang="fr-FR" dirty="0" smtClean="0">
                <a:solidFill>
                  <a:srgbClr val="002060"/>
                </a:solidFill>
              </a:rPr>
              <a:t>Les  collectivités et les personnes (suite</a:t>
            </a:r>
            <a:r>
              <a:rPr lang="fr-FR" dirty="0" smtClean="0">
                <a:solidFill>
                  <a:srgbClr val="002060"/>
                </a:solidFill>
              </a:rPr>
              <a:t>)</a:t>
            </a:r>
          </a:p>
          <a:p>
            <a:pPr algn="just">
              <a:buNone/>
            </a:pPr>
            <a:r>
              <a:rPr lang="fr-FR" dirty="0" smtClean="0"/>
              <a:t>- </a:t>
            </a:r>
            <a:r>
              <a:rPr lang="fr-FR" dirty="0" smtClean="0"/>
              <a:t>Les personnes physiques et morales, acteurs et, exceptionnellement, sujets du droit international</a:t>
            </a:r>
          </a:p>
          <a:p>
            <a:pPr lvl="1" algn="just">
              <a:buNone/>
            </a:pPr>
            <a:r>
              <a:rPr lang="fr-FR" dirty="0" smtClean="0"/>
              <a:t>- Un État peut conférer aux personnes physiques et morales des droits et obligations invocables sur le plan international, en assurer la protection et donner accès aux personnes à certaines procédures internationales</a:t>
            </a:r>
          </a:p>
          <a:p>
            <a:pPr lvl="1" algn="just">
              <a:buFontTx/>
              <a:buChar char="-"/>
            </a:pPr>
            <a:r>
              <a:rPr lang="fr-FR" dirty="0" smtClean="0"/>
              <a:t>L’exercice de la protection diplomatique et consulaire :</a:t>
            </a:r>
          </a:p>
          <a:p>
            <a:pPr lvl="1" algn="just">
              <a:buNone/>
            </a:pPr>
            <a:r>
              <a:rPr lang="fr-FR" dirty="0" smtClean="0"/>
              <a:t> - Approche traditionnelle destinée à assurer la protection et le respect des droits des personnes physiques et morales protection diplomatique et fonctionnelle (CPJI, </a:t>
            </a:r>
            <a:r>
              <a:rPr lang="fr-FR" i="1" dirty="0" smtClean="0"/>
              <a:t>Mavrommatis en Palestine</a:t>
            </a:r>
            <a:r>
              <a:rPr lang="fr-FR" dirty="0" smtClean="0"/>
              <a:t>, 1924, CIJ, </a:t>
            </a:r>
            <a:r>
              <a:rPr lang="fr-FR" i="1" dirty="0" smtClean="0"/>
              <a:t>Affaire </a:t>
            </a:r>
            <a:r>
              <a:rPr lang="fr-FR" i="1" dirty="0" err="1" smtClean="0"/>
              <a:t>Nottebohm</a:t>
            </a:r>
            <a:r>
              <a:rPr lang="fr-FR" dirty="0" smtClean="0"/>
              <a:t>, 1951 et CIJ, </a:t>
            </a:r>
            <a:r>
              <a:rPr lang="fr-FR" i="1" dirty="0" smtClean="0"/>
              <a:t>Affaire de la Barcelona Traction</a:t>
            </a:r>
            <a:r>
              <a:rPr lang="fr-FR" dirty="0" smtClean="0"/>
              <a:t>, 1971)</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15</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50381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solidFill>
                  <a:srgbClr val="002060"/>
                </a:solidFill>
              </a:rPr>
              <a:t>I</a:t>
            </a:r>
            <a:r>
              <a:rPr lang="fr-FR" dirty="0" smtClean="0">
                <a:solidFill>
                  <a:srgbClr val="002060"/>
                </a:solidFill>
              </a:rPr>
              <a:t>- Les sujets </a:t>
            </a:r>
            <a:r>
              <a:rPr lang="fr-FR" dirty="0" smtClean="0">
                <a:solidFill>
                  <a:srgbClr val="002060"/>
                </a:solidFill>
              </a:rPr>
              <a:t>acteurs du droit international (suite) </a:t>
            </a:r>
            <a:r>
              <a:rPr lang="fr-FR" dirty="0" smtClean="0">
                <a:solidFill>
                  <a:srgbClr val="002060"/>
                </a:solidFill>
              </a:rPr>
              <a:t/>
            </a:r>
            <a:br>
              <a:rPr lang="fr-FR" dirty="0" smtClean="0">
                <a:solidFill>
                  <a:srgbClr val="002060"/>
                </a:solidFill>
              </a:rPr>
            </a:br>
            <a:endParaRPr lang="fr-FR" dirty="0">
              <a:solidFill>
                <a:srgbClr val="002060"/>
              </a:solidFill>
            </a:endParaRPr>
          </a:p>
        </p:txBody>
      </p:sp>
      <p:sp>
        <p:nvSpPr>
          <p:cNvPr id="3" name="Espace réservé du contenu 2"/>
          <p:cNvSpPr>
            <a:spLocks noGrp="1"/>
          </p:cNvSpPr>
          <p:nvPr>
            <p:ph sz="quarter" idx="1"/>
          </p:nvPr>
        </p:nvSpPr>
        <p:spPr/>
        <p:txBody>
          <a:bodyPr>
            <a:normAutofit fontScale="85000" lnSpcReduction="20000"/>
          </a:bodyPr>
          <a:lstStyle/>
          <a:p>
            <a:pPr marL="514350" indent="-514350" algn="just">
              <a:buNone/>
            </a:pPr>
            <a:r>
              <a:rPr lang="fr-FR" dirty="0" smtClean="0">
                <a:solidFill>
                  <a:srgbClr val="002060"/>
                </a:solidFill>
              </a:rPr>
              <a:t>B- Les acteurs du droit international</a:t>
            </a:r>
          </a:p>
          <a:p>
            <a:pPr marL="514350" indent="-514350" algn="just">
              <a:buNone/>
            </a:pPr>
            <a:r>
              <a:rPr lang="fr-FR" dirty="0" smtClean="0">
                <a:solidFill>
                  <a:srgbClr val="002060"/>
                </a:solidFill>
              </a:rPr>
              <a:t>1</a:t>
            </a:r>
            <a:r>
              <a:rPr lang="fr-FR" dirty="0" smtClean="0">
                <a:solidFill>
                  <a:srgbClr val="002060"/>
                </a:solidFill>
              </a:rPr>
              <a:t>)  Les collectivités </a:t>
            </a:r>
            <a:r>
              <a:rPr lang="fr-FR" dirty="0" smtClean="0">
                <a:solidFill>
                  <a:srgbClr val="002060"/>
                </a:solidFill>
              </a:rPr>
              <a:t>et les personnes (suite)</a:t>
            </a:r>
            <a:r>
              <a:rPr lang="fr-FR" dirty="0" smtClean="0"/>
              <a:t>-</a:t>
            </a:r>
          </a:p>
          <a:p>
            <a:pPr marL="514350" indent="-514350" algn="just">
              <a:buNone/>
            </a:pPr>
            <a:r>
              <a:rPr lang="fr-FR" dirty="0" smtClean="0"/>
              <a:t>  - Les </a:t>
            </a:r>
            <a:r>
              <a:rPr lang="fr-FR" dirty="0" smtClean="0"/>
              <a:t>personnes physiques</a:t>
            </a:r>
          </a:p>
          <a:p>
            <a:pPr algn="just">
              <a:buNone/>
            </a:pPr>
            <a:r>
              <a:rPr lang="fr-FR" dirty="0" smtClean="0"/>
              <a:t> </a:t>
            </a:r>
            <a:r>
              <a:rPr lang="fr-FR" dirty="0" smtClean="0"/>
              <a:t>- Le </a:t>
            </a:r>
            <a:r>
              <a:rPr lang="fr-FR" dirty="0" smtClean="0"/>
              <a:t>système de protection internationale des droits fondamentaux :</a:t>
            </a:r>
          </a:p>
          <a:p>
            <a:pPr lvl="1" algn="just">
              <a:buNone/>
            </a:pPr>
            <a:r>
              <a:rPr lang="fr-FR" dirty="0" smtClean="0"/>
              <a:t>- </a:t>
            </a:r>
            <a:r>
              <a:rPr lang="fr-FR" i="1" dirty="0" smtClean="0"/>
              <a:t>Déclaration universelle des droits de l’Homme </a:t>
            </a:r>
            <a:r>
              <a:rPr lang="fr-FR" dirty="0" smtClean="0"/>
              <a:t>(Résolution </a:t>
            </a:r>
            <a:r>
              <a:rPr lang="fr-FR" dirty="0" smtClean="0">
                <a:hlinkClick r:id="rId2"/>
              </a:rPr>
              <a:t>A/RES/217(III)</a:t>
            </a:r>
            <a:r>
              <a:rPr lang="fr-FR" dirty="0" smtClean="0"/>
              <a:t> du 10 décembre 1948)</a:t>
            </a:r>
          </a:p>
          <a:p>
            <a:pPr lvl="1" algn="just">
              <a:buNone/>
            </a:pPr>
            <a:r>
              <a:rPr lang="fr-FR" dirty="0" smtClean="0"/>
              <a:t>- </a:t>
            </a:r>
            <a:r>
              <a:rPr lang="fr-FR" i="1" dirty="0" smtClean="0"/>
              <a:t>Pactes internationaux relatifs aux droits de l’homme </a:t>
            </a:r>
            <a:r>
              <a:rPr lang="fr-FR" dirty="0" smtClean="0"/>
              <a:t>de 1966 (</a:t>
            </a:r>
            <a:r>
              <a:rPr lang="fr-FR" dirty="0" smtClean="0">
                <a:hlinkClick r:id="rId3"/>
              </a:rPr>
              <a:t>PIDCP</a:t>
            </a:r>
            <a:r>
              <a:rPr lang="fr-FR" dirty="0" smtClean="0"/>
              <a:t>, </a:t>
            </a:r>
            <a:r>
              <a:rPr lang="fr-FR" dirty="0" smtClean="0">
                <a:hlinkClick r:id="rId4"/>
              </a:rPr>
              <a:t>PIDESC</a:t>
            </a:r>
            <a:r>
              <a:rPr lang="fr-FR" dirty="0" smtClean="0"/>
              <a:t>)</a:t>
            </a:r>
          </a:p>
          <a:p>
            <a:pPr lvl="1" algn="just">
              <a:buNone/>
            </a:pPr>
            <a:r>
              <a:rPr lang="fr-FR" dirty="0" smtClean="0"/>
              <a:t>- Organes de mise en œuvre des traités ;</a:t>
            </a:r>
          </a:p>
          <a:p>
            <a:pPr lvl="1" algn="just">
              <a:buNone/>
            </a:pPr>
            <a:r>
              <a:rPr lang="fr-FR" dirty="0" smtClean="0"/>
              <a:t>- Conseil des droits de l’Homme et ses mécanismes :</a:t>
            </a:r>
          </a:p>
          <a:p>
            <a:pPr lvl="2" algn="just">
              <a:buFontTx/>
              <a:buChar char="-"/>
            </a:pPr>
            <a:r>
              <a:rPr lang="fr-FR" dirty="0" smtClean="0">
                <a:hlinkClick r:id="rId5"/>
              </a:rPr>
              <a:t>A/RES/60/251</a:t>
            </a:r>
            <a:r>
              <a:rPr lang="fr-FR" dirty="0" smtClean="0"/>
              <a:t> et  </a:t>
            </a:r>
            <a:r>
              <a:rPr lang="fr-FR" dirty="0" smtClean="0">
                <a:hlinkClick r:id="rId6"/>
              </a:rPr>
              <a:t>Résolution 5/1</a:t>
            </a:r>
            <a:r>
              <a:rPr lang="fr-FR" dirty="0" smtClean="0"/>
              <a:t> de 2006; </a:t>
            </a:r>
          </a:p>
          <a:p>
            <a:pPr lvl="1" algn="just">
              <a:buNone/>
            </a:pPr>
            <a:r>
              <a:rPr lang="fr-FR" dirty="0" smtClean="0"/>
              <a:t>- Mécanisme d’examen périodique universel (EPU)</a:t>
            </a:r>
          </a:p>
          <a:p>
            <a:pPr lvl="1" algn="just">
              <a:buNone/>
            </a:pPr>
            <a:r>
              <a:rPr lang="fr-FR" dirty="0" smtClean="0"/>
              <a:t>- Les systèmes régionaux (Conseil de l’Europe, Union européenne, Organisations des États américains, Union africaine, CEDÉAO)</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16</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372755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04800"/>
            <a:ext cx="8229600" cy="609600"/>
          </a:xfrm>
        </p:spPr>
        <p:txBody>
          <a:bodyPr>
            <a:normAutofit/>
          </a:bodyPr>
          <a:lstStyle/>
          <a:p>
            <a:pPr algn="ctr"/>
            <a:r>
              <a:rPr lang="fr-FR" sz="2400" dirty="0" smtClean="0">
                <a:solidFill>
                  <a:srgbClr val="002060"/>
                </a:solidFill>
              </a:rPr>
              <a:t>I- Les sujets et les acteurs du droit international public</a:t>
            </a:r>
            <a:endParaRPr lang="fr-FR" sz="2400" dirty="0"/>
          </a:p>
        </p:txBody>
      </p:sp>
      <p:sp>
        <p:nvSpPr>
          <p:cNvPr id="3" name="Espace réservé du pied de page 2"/>
          <p:cNvSpPr>
            <a:spLocks noGrp="1"/>
          </p:cNvSpPr>
          <p:nvPr>
            <p:ph type="ftr" sz="quarter" idx="11"/>
          </p:nvPr>
        </p:nvSpPr>
        <p:spPr>
          <a:xfrm>
            <a:off x="457200" y="6356350"/>
            <a:ext cx="8305800" cy="365760"/>
          </a:xfrm>
        </p:spPr>
        <p:txBody>
          <a:bodyPr/>
          <a:lstStyle/>
          <a:p>
            <a:pPr algn="ctr"/>
            <a:r>
              <a:rPr lang="fr-FR" sz="1200" dirty="0" smtClean="0"/>
              <a:t>Université de Montréal </a:t>
            </a:r>
            <a:r>
              <a:rPr lang="fr-CA" sz="1200" dirty="0" smtClean="0"/>
              <a:t>Droit international public général DRT-2100</a:t>
            </a:r>
            <a:r>
              <a:rPr lang="fr-FR" sz="1200" dirty="0" smtClean="0"/>
              <a:t> Cours n° 2</a:t>
            </a:r>
            <a:endParaRPr lang="fr-BE" sz="1200" dirty="0" smtClean="0"/>
          </a:p>
          <a:p>
            <a:endParaRPr lang="fr-BE"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17</a:t>
            </a:fld>
            <a:endParaRPr lang="fr-BE" dirty="0"/>
          </a:p>
        </p:txBody>
      </p:sp>
      <p:sp>
        <p:nvSpPr>
          <p:cNvPr id="5" name="Espace réservé du contenu 4"/>
          <p:cNvSpPr>
            <a:spLocks noGrp="1"/>
          </p:cNvSpPr>
          <p:nvPr>
            <p:ph sz="quarter" idx="1"/>
          </p:nvPr>
        </p:nvSpPr>
        <p:spPr/>
        <p:txBody>
          <a:bodyPr/>
          <a:lstStyle/>
          <a:p>
            <a:pPr lvl="1" algn="just">
              <a:buNone/>
            </a:pPr>
            <a:r>
              <a:rPr lang="fr-FR" dirty="0" smtClean="0">
                <a:solidFill>
                  <a:srgbClr val="002060"/>
                </a:solidFill>
              </a:rPr>
              <a:t>B- Les acteurs du droit international (suite) </a:t>
            </a:r>
            <a:br>
              <a:rPr lang="fr-FR" dirty="0" smtClean="0">
                <a:solidFill>
                  <a:srgbClr val="002060"/>
                </a:solidFill>
              </a:rPr>
            </a:br>
            <a:r>
              <a:rPr lang="fr-FR" dirty="0" smtClean="0">
                <a:solidFill>
                  <a:srgbClr val="002060"/>
                </a:solidFill>
              </a:rPr>
              <a:t>1) Les collectivités et les personnes (suite</a:t>
            </a:r>
            <a:r>
              <a:rPr lang="fr-FR" dirty="0" smtClean="0">
                <a:solidFill>
                  <a:srgbClr val="002060"/>
                </a:solidFill>
              </a:rPr>
              <a:t>)</a:t>
            </a:r>
          </a:p>
          <a:p>
            <a:pPr lvl="1" algn="just">
              <a:buNone/>
            </a:pPr>
            <a:r>
              <a:rPr lang="fr-FR" dirty="0" smtClean="0"/>
              <a:t>- </a:t>
            </a:r>
            <a:r>
              <a:rPr lang="fr-FR" dirty="0" smtClean="0"/>
              <a:t>Les personnes morales :</a:t>
            </a:r>
          </a:p>
          <a:p>
            <a:pPr lvl="1" algn="just">
              <a:buNone/>
            </a:pPr>
            <a:r>
              <a:rPr lang="fr-FR" dirty="0" smtClean="0"/>
              <a:t> - Personnes morales nationales titulaires des libertés d’association et d’expression, de la liberté syndicale (compagnies, syndicats et autres associations)</a:t>
            </a:r>
          </a:p>
          <a:p>
            <a:pPr lvl="1" algn="just">
              <a:buNone/>
            </a:pPr>
            <a:r>
              <a:rPr lang="fr-FR" dirty="0" smtClean="0"/>
              <a:t> - Sociétés transnationales (Codes des conduite (OIT, OCDE), Accords de libre-échange et traités de protections des investissements)</a:t>
            </a:r>
          </a:p>
          <a:p>
            <a:pPr lvl="1" algn="just">
              <a:buNone/>
            </a:pPr>
            <a:r>
              <a:rPr lang="fr-FR" dirty="0" smtClean="0"/>
              <a:t> - Organisations non-gouvernementales (Comité internationale de la Croix-Rouge, Amnistie internationale, Greenpeace, etc.)</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9600" cy="457200"/>
          </a:xfrm>
        </p:spPr>
        <p:txBody>
          <a:bodyPr>
            <a:normAutofit/>
          </a:bodyPr>
          <a:lstStyle/>
          <a:p>
            <a:pPr algn="ctr"/>
            <a:r>
              <a:rPr lang="fr-CA" sz="2400" dirty="0" smtClean="0"/>
              <a:t>I-  Les </a:t>
            </a:r>
            <a:r>
              <a:rPr lang="fr-CA" sz="2400" dirty="0" smtClean="0"/>
              <a:t>sujets </a:t>
            </a:r>
            <a:r>
              <a:rPr lang="fr-CA" sz="2400" dirty="0" smtClean="0"/>
              <a:t>et acteurs du droit international (suite)</a:t>
            </a:r>
            <a:endParaRPr lang="fr-FR" sz="2400" dirty="0" smtClean="0">
              <a:solidFill>
                <a:schemeClr val="tx1"/>
              </a:solidFill>
            </a:endParaRPr>
          </a:p>
        </p:txBody>
      </p:sp>
      <p:sp>
        <p:nvSpPr>
          <p:cNvPr id="3" name="Espace réservé du contenu 2"/>
          <p:cNvSpPr>
            <a:spLocks noGrp="1"/>
          </p:cNvSpPr>
          <p:nvPr>
            <p:ph sz="quarter" idx="1"/>
          </p:nvPr>
        </p:nvSpPr>
        <p:spPr>
          <a:xfrm>
            <a:off x="457200" y="1219200"/>
            <a:ext cx="8229600" cy="5029200"/>
          </a:xfrm>
        </p:spPr>
        <p:txBody>
          <a:bodyPr>
            <a:noAutofit/>
          </a:bodyPr>
          <a:lstStyle/>
          <a:p>
            <a:pPr algn="just">
              <a:buNone/>
            </a:pPr>
            <a:r>
              <a:rPr lang="fr-FR" sz="1600" dirty="0" smtClean="0"/>
              <a:t> B- Les acteurs du droi</a:t>
            </a:r>
            <a:r>
              <a:rPr lang="fr-FR" sz="1600" dirty="0" smtClean="0"/>
              <a:t>t international</a:t>
            </a:r>
          </a:p>
          <a:p>
            <a:pPr algn="just">
              <a:buNone/>
            </a:pPr>
            <a:r>
              <a:rPr lang="fr-FR" sz="1600" b="1" dirty="0" smtClean="0"/>
              <a:t>2</a:t>
            </a:r>
            <a:r>
              <a:rPr lang="fr-FR" sz="1600" b="1" dirty="0" smtClean="0"/>
              <a:t>)   La Communauté internationale et l’Humanité</a:t>
            </a:r>
          </a:p>
          <a:p>
            <a:pPr algn="just">
              <a:buNone/>
            </a:pPr>
            <a:r>
              <a:rPr lang="fr-FR" sz="1600" b="1" dirty="0" smtClean="0"/>
              <a:t>- La Communauté internationale</a:t>
            </a:r>
          </a:p>
          <a:p>
            <a:pPr algn="just">
              <a:buNone/>
            </a:pPr>
            <a:r>
              <a:rPr lang="fr-FR" sz="1600" dirty="0" smtClean="0"/>
              <a:t>	- Références dans plusieurs résolutions de l’ONU et d’autres organisations internationales, et une référence importante dans la </a:t>
            </a:r>
            <a:r>
              <a:rPr lang="fr-FR" sz="1600" i="1" dirty="0" smtClean="0"/>
              <a:t>Convention de Vienne sur le droit des traités</a:t>
            </a:r>
          </a:p>
          <a:p>
            <a:pPr algn="ctr">
              <a:buNone/>
            </a:pPr>
            <a:r>
              <a:rPr lang="fr-FR" sz="1200" dirty="0" smtClean="0"/>
              <a:t>Article 53</a:t>
            </a:r>
          </a:p>
          <a:p>
            <a:pPr algn="just">
              <a:buFontTx/>
              <a:buChar char="-"/>
            </a:pPr>
            <a:r>
              <a:rPr lang="fr-FR" sz="1200" dirty="0" smtClean="0"/>
              <a:t>Est nul tout traité qui, au moment de sa conclusion, est en conflit avec une norme impérative du droit international général. Aux fins de la présente Convention, une norme impérative du droit international général est une norme acceptée et reconnue par la </a:t>
            </a:r>
            <a:r>
              <a:rPr lang="fr-FR" sz="1200" b="1" i="1" dirty="0" smtClean="0"/>
              <a:t>communauté internationale des Etats dans son ensemble </a:t>
            </a:r>
            <a:r>
              <a:rPr lang="fr-FR" sz="1200" dirty="0" smtClean="0"/>
              <a:t>en tant que norme à laquelle aucune dérogation n’est permise et qui ne peut être modifiée que par une nouvelle norme du droit international général ayant le même caractère</a:t>
            </a:r>
            <a:r>
              <a:rPr lang="fr-FR" sz="1600" dirty="0" smtClean="0"/>
              <a:t>.</a:t>
            </a:r>
          </a:p>
          <a:p>
            <a:pPr algn="just">
              <a:buNone/>
            </a:pPr>
            <a:r>
              <a:rPr lang="fr-FR" sz="1600" b="1" dirty="0" smtClean="0"/>
              <a:t>- L’Humanité :</a:t>
            </a:r>
          </a:p>
          <a:p>
            <a:pPr algn="just">
              <a:buNone/>
            </a:pPr>
            <a:r>
              <a:rPr lang="fr-FR" sz="1400" dirty="0" smtClean="0"/>
              <a:t>	- Références dans plusieurs conventions et résolutions :</a:t>
            </a:r>
          </a:p>
          <a:p>
            <a:pPr algn="just">
              <a:buNone/>
            </a:pPr>
            <a:r>
              <a:rPr lang="fr-FR" sz="1400" i="1" dirty="0" smtClean="0"/>
              <a:t>	</a:t>
            </a:r>
            <a:r>
              <a:rPr lang="fr-FR" sz="1600" dirty="0" smtClean="0"/>
              <a:t>- Lois ou principes de l’Humanité (Conventions de Genève et ses protocoles);</a:t>
            </a:r>
            <a:br>
              <a:rPr lang="fr-FR" sz="1600" dirty="0" smtClean="0"/>
            </a:br>
            <a:r>
              <a:rPr lang="fr-FR" sz="1600" dirty="0" smtClean="0"/>
              <a:t>- Crimes contre l’Humanité (</a:t>
            </a:r>
            <a:r>
              <a:rPr lang="fr-FR" sz="1600" i="1" dirty="0" smtClean="0"/>
              <a:t>Statut du Tribunal de Nuremberg</a:t>
            </a:r>
            <a:r>
              <a:rPr lang="fr-FR" sz="1600" dirty="0" smtClean="0"/>
              <a:t>, </a:t>
            </a:r>
            <a:r>
              <a:rPr lang="fr-FR" sz="1600" i="1" dirty="0" smtClean="0"/>
              <a:t>Statut de la CPI</a:t>
            </a:r>
            <a:r>
              <a:rPr lang="fr-FR" sz="1600" dirty="0" smtClean="0"/>
              <a:t>);</a:t>
            </a:r>
            <a:br>
              <a:rPr lang="fr-FR" sz="1600" dirty="0" smtClean="0"/>
            </a:br>
            <a:r>
              <a:rPr lang="fr-FR" sz="1600" dirty="0" smtClean="0"/>
              <a:t>- Patrimoine commun de l’Humanité (</a:t>
            </a:r>
            <a:r>
              <a:rPr lang="fr-FR" sz="1600" i="1" dirty="0" smtClean="0"/>
              <a:t>Convention sur le droit de la mer, Convention sur la lune et les corps célestes</a:t>
            </a:r>
            <a:r>
              <a:rPr lang="fr-FR" sz="1600" dirty="0" smtClean="0"/>
              <a:t>, </a:t>
            </a:r>
            <a:r>
              <a:rPr lang="fr-FR" sz="1600" i="1" dirty="0" smtClean="0"/>
              <a:t>Déclaration sur le génome humanité</a:t>
            </a:r>
            <a:r>
              <a:rPr lang="fr-FR" sz="1600" dirty="0" smtClean="0"/>
              <a:t>);</a:t>
            </a:r>
            <a:br>
              <a:rPr lang="fr-FR" sz="1600" dirty="0" smtClean="0"/>
            </a:br>
            <a:r>
              <a:rPr lang="fr-FR" sz="1600" dirty="0" smtClean="0"/>
              <a:t>- Envoyés de l’Humanité (</a:t>
            </a:r>
            <a:r>
              <a:rPr lang="fr-FR" sz="1600" i="1" u="sng" dirty="0" smtClean="0"/>
              <a:t>Traité sur l’espace extra-atmosphérique</a:t>
            </a:r>
            <a:r>
              <a:rPr lang="fr-FR" sz="1600" dirty="0" smtClean="0"/>
              <a:t>) </a:t>
            </a:r>
            <a:endParaRPr lang="fr-FR" sz="1600" i="1" dirty="0" smtClean="0"/>
          </a:p>
          <a:p>
            <a:pPr algn="just">
              <a:buFontTx/>
              <a:buChar char="-"/>
            </a:pPr>
            <a:endParaRPr lang="fr-FR" sz="1600"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18</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solidFill>
                  <a:srgbClr val="002060"/>
                </a:solidFill>
              </a:rPr>
              <a:t>II- Les sources et les moyens du droit international</a:t>
            </a:r>
            <a:br>
              <a:rPr lang="fr-FR" dirty="0" smtClean="0">
                <a:solidFill>
                  <a:srgbClr val="002060"/>
                </a:solidFill>
              </a:rPr>
            </a:br>
            <a:endParaRPr lang="fr-FR" dirty="0">
              <a:solidFill>
                <a:srgbClr val="002060"/>
              </a:solidFill>
            </a:endParaRPr>
          </a:p>
        </p:txBody>
      </p:sp>
      <p:sp>
        <p:nvSpPr>
          <p:cNvPr id="3" name="Espace réservé du contenu 2"/>
          <p:cNvSpPr>
            <a:spLocks noGrp="1"/>
          </p:cNvSpPr>
          <p:nvPr>
            <p:ph sz="quarter" idx="1"/>
          </p:nvPr>
        </p:nvSpPr>
        <p:spPr/>
        <p:txBody>
          <a:bodyPr>
            <a:normAutofit/>
          </a:bodyPr>
          <a:lstStyle/>
          <a:p>
            <a:pPr algn="just">
              <a:buNone/>
            </a:pPr>
            <a:endParaRPr lang="fr-FR" dirty="0" smtClean="0"/>
          </a:p>
          <a:p>
            <a:pPr lvl="1" algn="just">
              <a:buNone/>
            </a:pPr>
            <a:r>
              <a:rPr lang="fr-FR" dirty="0" smtClean="0"/>
              <a:t>- Sources du droit international : Ensemble des procédés prévus au sein de l’ordre juridique international aux fins de la création et de la modification des normes appartenant à cet ordre;</a:t>
            </a:r>
          </a:p>
          <a:p>
            <a:pPr lvl="1" algn="just">
              <a:buNone/>
            </a:pPr>
            <a:r>
              <a:rPr lang="fr-FR" dirty="0" smtClean="0"/>
              <a:t>- Moyens du droit international : ensemble de procédés de détermination ou d’interprétation des normes du droit international</a:t>
            </a:r>
          </a:p>
          <a:p>
            <a:pPr lvl="1" algn="just">
              <a:buNone/>
            </a:pPr>
            <a:r>
              <a:rPr lang="fr-FR" dirty="0" smtClean="0"/>
              <a:t>- En droit international, hétérogénéité des sources comme dans les ordres juridiques internes (Constitution, loi organique, loi-cadre, loi, règlement, décret, décision, directives), mais absence générale de hiérarchie entre les diverses sources.   </a:t>
            </a:r>
          </a:p>
          <a:p>
            <a:pPr lvl="1"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19</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810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685800"/>
          </a:xfrm>
        </p:spPr>
        <p:txBody>
          <a:bodyPr>
            <a:normAutofit/>
          </a:bodyPr>
          <a:lstStyle/>
          <a:p>
            <a:pPr algn="ctr"/>
            <a:r>
              <a:rPr lang="fr-FR" sz="2400" dirty="0" smtClean="0">
                <a:solidFill>
                  <a:srgbClr val="002060"/>
                </a:solidFill>
              </a:rPr>
              <a:t>PLAN GÉNÉRAL</a:t>
            </a:r>
            <a:endParaRPr lang="fr-FR" sz="2400" dirty="0">
              <a:solidFill>
                <a:srgbClr val="002060"/>
              </a:solidFill>
            </a:endParaRPr>
          </a:p>
        </p:txBody>
      </p:sp>
      <p:sp>
        <p:nvSpPr>
          <p:cNvPr id="3" name="Espace réservé du contenu 2"/>
          <p:cNvSpPr>
            <a:spLocks noGrp="1"/>
          </p:cNvSpPr>
          <p:nvPr>
            <p:ph sz="quarter" idx="1"/>
          </p:nvPr>
        </p:nvSpPr>
        <p:spPr>
          <a:xfrm>
            <a:off x="457200" y="990600"/>
            <a:ext cx="8229600" cy="5257800"/>
          </a:xfrm>
        </p:spPr>
        <p:txBody>
          <a:bodyPr>
            <a:normAutofit fontScale="25000" lnSpcReduction="20000"/>
          </a:bodyPr>
          <a:lstStyle/>
          <a:p>
            <a:pPr>
              <a:buNone/>
            </a:pPr>
            <a:r>
              <a:rPr lang="fr-CA" sz="5600" b="1" dirty="0" smtClean="0"/>
              <a:t>I-  LES SUJETS ET ACTEURS DU DROIT INTERNATIONAL</a:t>
            </a:r>
            <a:r>
              <a:rPr lang="fr-CA" sz="5600" dirty="0" smtClean="0"/>
              <a:t/>
            </a:r>
            <a:br>
              <a:rPr lang="fr-CA" sz="5600" dirty="0" smtClean="0"/>
            </a:br>
            <a:r>
              <a:rPr lang="fr-CA" sz="5600" dirty="0" smtClean="0"/>
              <a:t/>
            </a:r>
            <a:br>
              <a:rPr lang="fr-CA" sz="5600" dirty="0" smtClean="0"/>
            </a:br>
            <a:r>
              <a:rPr lang="fr-CA" sz="5600" i="1" dirty="0" smtClean="0"/>
              <a:t>      A- Les sujets du droit international</a:t>
            </a:r>
            <a:r>
              <a:rPr lang="fr-CA" sz="5600" dirty="0" smtClean="0"/>
              <a:t/>
            </a:r>
            <a:br>
              <a:rPr lang="fr-CA" sz="5600" dirty="0" smtClean="0"/>
            </a:br>
            <a:r>
              <a:rPr lang="fr-CA" sz="5600" dirty="0" smtClean="0"/>
              <a:t>          1) L’État</a:t>
            </a:r>
            <a:r>
              <a:rPr lang="fr-CA" sz="5600" i="1" dirty="0" smtClean="0"/>
              <a:t/>
            </a:r>
            <a:br>
              <a:rPr lang="fr-CA" sz="5600" i="1" dirty="0" smtClean="0"/>
            </a:br>
            <a:r>
              <a:rPr lang="fr-CA" sz="5600" dirty="0" smtClean="0"/>
              <a:t>          2) Les organisations internationales</a:t>
            </a:r>
            <a:br>
              <a:rPr lang="fr-CA" sz="5600" dirty="0" smtClean="0"/>
            </a:br>
            <a:r>
              <a:rPr lang="fr-CA" sz="5600" dirty="0" smtClean="0"/>
              <a:t/>
            </a:r>
            <a:br>
              <a:rPr lang="fr-CA" sz="5600" dirty="0" smtClean="0"/>
            </a:br>
            <a:r>
              <a:rPr lang="fr-CA" sz="5600" i="1" dirty="0" smtClean="0"/>
              <a:t>       B- Les acteurs du droit international</a:t>
            </a:r>
            <a:r>
              <a:rPr lang="fr-CA" sz="5600" dirty="0" smtClean="0"/>
              <a:t/>
            </a:r>
            <a:br>
              <a:rPr lang="fr-CA" sz="5600" dirty="0" smtClean="0"/>
            </a:br>
            <a:r>
              <a:rPr lang="fr-CA" sz="5600" dirty="0" smtClean="0"/>
              <a:t>           1) Les collectivités et les personnes</a:t>
            </a:r>
            <a:br>
              <a:rPr lang="fr-CA" sz="5600" dirty="0" smtClean="0"/>
            </a:br>
            <a:r>
              <a:rPr lang="fr-CA" sz="5600" dirty="0" smtClean="0"/>
              <a:t>           2) La communauté internationale et l’Humanité</a:t>
            </a:r>
            <a:br>
              <a:rPr lang="fr-CA" sz="5600" dirty="0" smtClean="0"/>
            </a:br>
            <a:endParaRPr lang="fr-CA" sz="5600" dirty="0" smtClean="0"/>
          </a:p>
          <a:p>
            <a:pPr>
              <a:buNone/>
            </a:pPr>
            <a:r>
              <a:rPr lang="fr-CA" sz="5600" b="1" dirty="0" smtClean="0"/>
              <a:t>II- LES SOURCES ET MOYENS DU DROIT INTERNATIONAL</a:t>
            </a:r>
            <a:r>
              <a:rPr lang="fr-CA" sz="5600" dirty="0" smtClean="0"/>
              <a:t/>
            </a:r>
            <a:br>
              <a:rPr lang="fr-CA" sz="5600" dirty="0" smtClean="0"/>
            </a:br>
            <a:r>
              <a:rPr lang="fr-CA" sz="5600" dirty="0" smtClean="0"/>
              <a:t/>
            </a:r>
            <a:br>
              <a:rPr lang="fr-CA" sz="5600" dirty="0" smtClean="0"/>
            </a:br>
            <a:r>
              <a:rPr lang="fr-CA" sz="5600" i="1" dirty="0" smtClean="0"/>
              <a:t>          A- Les sources du droit international</a:t>
            </a:r>
            <a:r>
              <a:rPr lang="fr-CA" sz="5600" dirty="0" smtClean="0"/>
              <a:t/>
            </a:r>
            <a:br>
              <a:rPr lang="fr-CA" sz="5600" dirty="0" smtClean="0"/>
            </a:br>
            <a:r>
              <a:rPr lang="fr-CA" sz="5600" dirty="0" smtClean="0"/>
              <a:t>                 1) Les traités et les décisions</a:t>
            </a:r>
            <a:br>
              <a:rPr lang="fr-CA" sz="5600" dirty="0" smtClean="0"/>
            </a:br>
            <a:r>
              <a:rPr lang="fr-CA" sz="5600" dirty="0" smtClean="0"/>
              <a:t>                 2) La coutume et les principes</a:t>
            </a:r>
          </a:p>
          <a:p>
            <a:r>
              <a:rPr lang="fr-CA" sz="5600" i="1" dirty="0" smtClean="0"/>
              <a:t>            B- Les moyens du droit international</a:t>
            </a:r>
            <a:r>
              <a:rPr lang="fr-CA" sz="5600" dirty="0" smtClean="0"/>
              <a:t/>
            </a:r>
            <a:br>
              <a:rPr lang="fr-CA" sz="5600" dirty="0" smtClean="0"/>
            </a:br>
            <a:r>
              <a:rPr lang="fr-CA" sz="5600" dirty="0" smtClean="0"/>
              <a:t>                 1) La jurisprudence</a:t>
            </a:r>
            <a:br>
              <a:rPr lang="fr-CA" sz="5600" dirty="0" smtClean="0"/>
            </a:br>
            <a:r>
              <a:rPr lang="fr-CA" sz="5600" dirty="0" smtClean="0"/>
              <a:t>                  2) La doctrine</a:t>
            </a:r>
          </a:p>
          <a:p>
            <a:pPr algn="ctr">
              <a:buNone/>
            </a:pPr>
            <a:r>
              <a:rPr lang="fr-CA" sz="4800" b="1" dirty="0" smtClean="0"/>
              <a:t/>
            </a:r>
            <a:br>
              <a:rPr lang="fr-CA" sz="4800" b="1" dirty="0" smtClean="0"/>
            </a:br>
            <a:r>
              <a:rPr lang="fr-CA" sz="4800" b="1" dirty="0" smtClean="0"/>
              <a:t>LECTURE</a:t>
            </a:r>
            <a:endParaRPr lang="fr-CA" sz="4800" dirty="0" smtClean="0"/>
          </a:p>
          <a:p>
            <a:pPr>
              <a:buNone/>
            </a:pPr>
            <a:r>
              <a:rPr lang="fr-CA" sz="4800" i="1" dirty="0" smtClean="0"/>
              <a:t>Lectures obligatoires</a:t>
            </a:r>
            <a:r>
              <a:rPr lang="fr-CA" sz="4800" dirty="0" smtClean="0"/>
              <a:t> :</a:t>
            </a:r>
            <a:r>
              <a:rPr lang="fr-CA" sz="4800" b="1" dirty="0" smtClean="0"/>
              <a:t> </a:t>
            </a:r>
            <a:endParaRPr lang="fr-CA" sz="4800" dirty="0" smtClean="0"/>
          </a:p>
          <a:p>
            <a:pPr>
              <a:buNone/>
            </a:pPr>
            <a:r>
              <a:rPr lang="fr-CA" sz="4800" b="1" dirty="0" smtClean="0"/>
              <a:t>       Document n</a:t>
            </a:r>
            <a:r>
              <a:rPr lang="fr-CA" sz="4800" b="1" baseline="30000" dirty="0" smtClean="0"/>
              <a:t>o</a:t>
            </a:r>
            <a:r>
              <a:rPr lang="fr-CA" sz="4800" b="1" dirty="0" smtClean="0"/>
              <a:t> 01 : </a:t>
            </a:r>
            <a:r>
              <a:rPr lang="fr-CA" sz="4800" b="1" i="1" u="sng" dirty="0" smtClean="0">
                <a:hlinkClick r:id="rId2"/>
              </a:rPr>
              <a:t>Charte des Nations Unies</a:t>
            </a:r>
            <a:r>
              <a:rPr lang="fr-CA" sz="4800" b="1" dirty="0" smtClean="0"/>
              <a:t> (1945), </a:t>
            </a:r>
            <a:r>
              <a:rPr lang="fr-CA" sz="4800" dirty="0" smtClean="0"/>
              <a:t>préambule et art, 1 à 6, 92 à 96 et 103</a:t>
            </a:r>
            <a:br>
              <a:rPr lang="fr-CA" sz="4800" dirty="0" smtClean="0"/>
            </a:br>
            <a:r>
              <a:rPr lang="fr-CA" sz="4800" b="1" dirty="0" smtClean="0"/>
              <a:t>Document n</a:t>
            </a:r>
            <a:r>
              <a:rPr lang="fr-CA" sz="4800" b="1" baseline="30000" dirty="0" smtClean="0"/>
              <a:t>o</a:t>
            </a:r>
            <a:r>
              <a:rPr lang="fr-CA" sz="4800" b="1" dirty="0" smtClean="0"/>
              <a:t> 02</a:t>
            </a:r>
            <a:r>
              <a:rPr lang="fr-CA" sz="4800" dirty="0" smtClean="0"/>
              <a:t> : </a:t>
            </a:r>
            <a:r>
              <a:rPr lang="fr-CA" sz="4800" b="1" u="sng" dirty="0" smtClean="0">
                <a:hlinkClick r:id="rId3"/>
              </a:rPr>
              <a:t>CIJ, </a:t>
            </a:r>
            <a:r>
              <a:rPr lang="fr-CA" sz="4800" b="1" i="1" u="sng" dirty="0" smtClean="0">
                <a:hlinkClick r:id="rId3"/>
              </a:rPr>
              <a:t>Réparations des dommages subis au service des Nations Unies</a:t>
            </a:r>
            <a:r>
              <a:rPr lang="fr-CA" sz="4800" dirty="0" smtClean="0"/>
              <a:t> (1949)</a:t>
            </a:r>
            <a:r>
              <a:rPr lang="fr-CA" sz="4800" b="1" dirty="0" smtClean="0"/>
              <a:t/>
            </a:r>
            <a:br>
              <a:rPr lang="fr-CA" sz="4800" b="1" dirty="0" smtClean="0"/>
            </a:br>
            <a:r>
              <a:rPr lang="fr-CA" sz="4800" b="1" dirty="0" smtClean="0"/>
              <a:t>Document n</a:t>
            </a:r>
            <a:r>
              <a:rPr lang="fr-CA" sz="4800" b="1" baseline="30000" dirty="0" smtClean="0"/>
              <a:t>o</a:t>
            </a:r>
            <a:r>
              <a:rPr lang="fr-CA" sz="4800" b="1" dirty="0" smtClean="0"/>
              <a:t> 03 : </a:t>
            </a:r>
            <a:r>
              <a:rPr lang="fr-CA" sz="4800" b="1" i="1" u="sng" dirty="0" smtClean="0">
                <a:hlinkClick r:id="rId4"/>
              </a:rPr>
              <a:t>Statut de la Cour internationale de Justice</a:t>
            </a:r>
            <a:r>
              <a:rPr lang="fr-CA" sz="4800" b="1" dirty="0" smtClean="0"/>
              <a:t> (1945)</a:t>
            </a:r>
            <a:r>
              <a:rPr lang="fr-CA" sz="4800" dirty="0" smtClean="0"/>
              <a:t>, art. 38</a:t>
            </a:r>
            <a:r>
              <a:rPr lang="fr-CA" sz="4800" b="1" dirty="0" smtClean="0"/>
              <a:t/>
            </a:r>
            <a:br>
              <a:rPr lang="fr-CA" sz="4800" b="1" dirty="0" smtClean="0"/>
            </a:br>
            <a:endParaRPr lang="fr-CA" sz="4800" dirty="0" smtClean="0"/>
          </a:p>
          <a:p>
            <a:pPr>
              <a:buNone/>
            </a:pPr>
            <a:r>
              <a:rPr lang="fr-CA" sz="4800" i="1" dirty="0" smtClean="0"/>
              <a:t>Lectures optionnelles </a:t>
            </a:r>
            <a:r>
              <a:rPr lang="fr-CA" sz="4800" dirty="0" smtClean="0"/>
              <a:t>:</a:t>
            </a:r>
            <a:r>
              <a:rPr lang="fr-CA" sz="4800" b="1" dirty="0" smtClean="0"/>
              <a:t> </a:t>
            </a:r>
            <a:endParaRPr lang="fr-CA" sz="4800" dirty="0" smtClean="0"/>
          </a:p>
          <a:p>
            <a:pPr>
              <a:buNone/>
            </a:pPr>
            <a:r>
              <a:rPr lang="fr-CA" sz="4800" b="1" dirty="0" smtClean="0"/>
              <a:t>       Document n</a:t>
            </a:r>
            <a:r>
              <a:rPr lang="fr-CA" sz="4800" b="1" baseline="30000" dirty="0" smtClean="0"/>
              <a:t>o</a:t>
            </a:r>
            <a:r>
              <a:rPr lang="fr-CA" sz="4800" b="1" dirty="0" smtClean="0"/>
              <a:t> 04 : </a:t>
            </a:r>
            <a:r>
              <a:rPr lang="fr-CA" sz="4800" b="1" u="sng" dirty="0" smtClean="0">
                <a:hlinkClick r:id="rId5"/>
              </a:rPr>
              <a:t>Liste des pays du monde</a:t>
            </a:r>
            <a:r>
              <a:rPr lang="fr-CA" sz="4800" dirty="0" smtClean="0"/>
              <a:t/>
            </a:r>
            <a:br>
              <a:rPr lang="fr-CA" sz="4800" dirty="0" smtClean="0"/>
            </a:br>
            <a:r>
              <a:rPr lang="fr-CA" sz="4800" b="1" dirty="0" smtClean="0"/>
              <a:t>Document n</a:t>
            </a:r>
            <a:r>
              <a:rPr lang="fr-CA" sz="4800" b="1" baseline="30000" dirty="0" smtClean="0"/>
              <a:t>o</a:t>
            </a:r>
            <a:r>
              <a:rPr lang="fr-CA" sz="4800" b="1" dirty="0" smtClean="0"/>
              <a:t> 05 : </a:t>
            </a:r>
            <a:r>
              <a:rPr lang="fr-CA" sz="4800" b="1" u="sng" dirty="0" smtClean="0">
                <a:hlinkClick r:id="rId6"/>
              </a:rPr>
              <a:t>Organigramme des Nations Unies</a:t>
            </a:r>
            <a:r>
              <a:rPr lang="fr-CA" sz="4800" b="1" dirty="0" smtClean="0"/>
              <a:t/>
            </a:r>
            <a:br>
              <a:rPr lang="fr-CA" sz="4800" b="1" dirty="0" smtClean="0"/>
            </a:br>
            <a:r>
              <a:rPr lang="fr-CA" sz="4800" b="1" dirty="0" smtClean="0"/>
              <a:t>Document n</a:t>
            </a:r>
            <a:r>
              <a:rPr lang="fr-CA" sz="4800" b="1" baseline="30000" dirty="0" smtClean="0"/>
              <a:t>o</a:t>
            </a:r>
            <a:r>
              <a:rPr lang="fr-CA" sz="4800" b="1" dirty="0" smtClean="0"/>
              <a:t> 06 : </a:t>
            </a:r>
            <a:r>
              <a:rPr lang="fr-CA" sz="4800" b="1" u="sng" dirty="0" smtClean="0">
                <a:hlinkClick r:id="rId7"/>
              </a:rPr>
              <a:t>Jouannet, « La communauté internationale vue par les juristes »</a:t>
            </a:r>
            <a:r>
              <a:rPr lang="fr-CA" sz="4800" b="1" dirty="0" smtClean="0"/>
              <a:t> (2005)</a:t>
            </a:r>
            <a:endParaRPr lang="fr-CA" sz="4800" dirty="0" smtClean="0"/>
          </a:p>
          <a:p>
            <a:pPr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 Droit international public général »,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573840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II- Les sources et les moyens du droit international (suite)</a:t>
            </a:r>
            <a:endParaRPr lang="fr-FR" sz="2400" dirty="0">
              <a:solidFill>
                <a:srgbClr val="002060"/>
              </a:solidFill>
            </a:endParaRPr>
          </a:p>
        </p:txBody>
      </p:sp>
      <p:sp>
        <p:nvSpPr>
          <p:cNvPr id="3" name="Espace réservé du contenu 2"/>
          <p:cNvSpPr>
            <a:spLocks noGrp="1"/>
          </p:cNvSpPr>
          <p:nvPr>
            <p:ph sz="quarter" idx="1"/>
          </p:nvPr>
        </p:nvSpPr>
        <p:spPr/>
        <p:txBody>
          <a:bodyPr>
            <a:normAutofit fontScale="77500" lnSpcReduction="20000"/>
          </a:bodyPr>
          <a:lstStyle/>
          <a:p>
            <a:pPr>
              <a:buNone/>
            </a:pPr>
            <a:r>
              <a:rPr lang="fr-FR" sz="3097" dirty="0" smtClean="0"/>
              <a:t>A- Les sources du droit international</a:t>
            </a:r>
          </a:p>
          <a:p>
            <a:pPr algn="ctr">
              <a:buNone/>
            </a:pPr>
            <a:r>
              <a:rPr lang="fr-FR" sz="2353" i="1" dirty="0" smtClean="0"/>
              <a:t/>
            </a:r>
            <a:br>
              <a:rPr lang="fr-FR" sz="2353" i="1" dirty="0" smtClean="0"/>
            </a:br>
            <a:r>
              <a:rPr lang="fr-FR" sz="2353" i="1" dirty="0" smtClean="0"/>
              <a:t>Statut de la Cour internationale de justice</a:t>
            </a:r>
            <a:r>
              <a:rPr lang="fr-FR" i="1" dirty="0" smtClean="0"/>
              <a:t/>
            </a:r>
            <a:br>
              <a:rPr lang="fr-FR" i="1" dirty="0" smtClean="0"/>
            </a:br>
            <a:r>
              <a:rPr lang="fr-FR" sz="2353" dirty="0" smtClean="0"/>
              <a:t>Article 38</a:t>
            </a:r>
            <a:br>
              <a:rPr lang="fr-FR" sz="2353" dirty="0" smtClean="0"/>
            </a:br>
            <a:r>
              <a:rPr lang="fr-FR" sz="2800" dirty="0" smtClean="0"/>
              <a:t> </a:t>
            </a:r>
            <a:endParaRPr lang="fr-FR" i="1" dirty="0" smtClean="0"/>
          </a:p>
          <a:p>
            <a:pPr lvl="1" algn="just">
              <a:buNone/>
            </a:pPr>
            <a:r>
              <a:rPr lang="fr-FR" dirty="0" smtClean="0"/>
              <a:t>1. La Cour, dont la mission est de régler conformément au droit international les différends qui lui sont soumis, applique :</a:t>
            </a:r>
          </a:p>
          <a:p>
            <a:pPr lvl="1" algn="just"/>
            <a:endParaRPr lang="fr-FR" dirty="0" smtClean="0"/>
          </a:p>
          <a:p>
            <a:pPr lvl="2" algn="just">
              <a:buNone/>
            </a:pPr>
            <a:r>
              <a:rPr lang="fr-FR" dirty="0" smtClean="0"/>
              <a:t>a. les conventions internationales, soit générales, soit spéciales, établissant des règles expressément reconnues par les États en litige; </a:t>
            </a:r>
          </a:p>
          <a:p>
            <a:pPr lvl="2" algn="just">
              <a:buNone/>
            </a:pPr>
            <a:r>
              <a:rPr lang="fr-FR" dirty="0" smtClean="0"/>
              <a:t>b. la coutume internationale comme preuve d'une pratique générale, acceptée comme étant le droit; </a:t>
            </a:r>
          </a:p>
          <a:p>
            <a:pPr lvl="2" algn="just">
              <a:buNone/>
            </a:pPr>
            <a:r>
              <a:rPr lang="fr-FR" dirty="0" smtClean="0"/>
              <a:t>c. les principes généraux de droit reconnus par les nations civilisées; </a:t>
            </a:r>
          </a:p>
          <a:p>
            <a:pPr lvl="2" algn="just">
              <a:buNone/>
            </a:pPr>
            <a:r>
              <a:rPr lang="fr-FR" dirty="0" smtClean="0"/>
              <a:t>d. sous réserve de la disposition de l'Article 59, les décisions judiciaires et la doctrine des publicistes les plus qualifiés des différentes nations, comme moyen auxiliaire de détermination des règles de droit.</a:t>
            </a:r>
            <a:br>
              <a:rPr lang="fr-FR" dirty="0" smtClean="0"/>
            </a:br>
            <a:endParaRPr lang="fr-FR" dirty="0" smtClean="0"/>
          </a:p>
          <a:p>
            <a:pPr lvl="1" algn="just">
              <a:buNone/>
            </a:pPr>
            <a:r>
              <a:rPr lang="fr-FR" dirty="0" smtClean="0"/>
              <a:t>2. La présente disposition ne porte pas atteinte à la faculté pour la Cour, si les parties sont d'accord, de statuer </a:t>
            </a:r>
            <a:r>
              <a:rPr lang="fr-FR" i="1" dirty="0" smtClean="0"/>
              <a:t>ex aequo et bono.</a:t>
            </a:r>
          </a:p>
          <a:p>
            <a:pPr lvl="1" algn="just">
              <a:buNone/>
            </a:pPr>
            <a:endParaRPr lang="fr-FR" dirty="0" smtClean="0"/>
          </a:p>
          <a:p>
            <a:pPr lvl="1" algn="just"/>
            <a:endParaRPr lang="fr-FR" dirty="0" smtClean="0"/>
          </a:p>
          <a:p>
            <a:pPr lvl="1"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20</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515148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solidFill>
                  <a:srgbClr val="002060"/>
                </a:solidFill>
              </a:rPr>
              <a:t>II- Les sources et moyens du droit international (suite)</a:t>
            </a:r>
            <a:endParaRPr lang="fr-FR" sz="2400" dirty="0">
              <a:solidFill>
                <a:srgbClr val="002060"/>
              </a:solidFill>
            </a:endParaRPr>
          </a:p>
        </p:txBody>
      </p:sp>
      <p:sp>
        <p:nvSpPr>
          <p:cNvPr id="3" name="Espace réservé du contenu 2"/>
          <p:cNvSpPr>
            <a:spLocks noGrp="1"/>
          </p:cNvSpPr>
          <p:nvPr>
            <p:ph sz="quarter" idx="1"/>
          </p:nvPr>
        </p:nvSpPr>
        <p:spPr/>
        <p:txBody>
          <a:bodyPr>
            <a:normAutofit lnSpcReduction="10000"/>
          </a:bodyPr>
          <a:lstStyle/>
          <a:p>
            <a:pPr algn="just">
              <a:buNone/>
            </a:pPr>
            <a:r>
              <a:rPr lang="fr-FR" b="1" dirty="0" smtClean="0"/>
              <a:t>A- Les sources du droit international</a:t>
            </a:r>
          </a:p>
          <a:p>
            <a:pPr algn="just">
              <a:buNone/>
            </a:pPr>
            <a:r>
              <a:rPr lang="fr-FR" b="1" dirty="0" smtClean="0"/>
              <a:t> - Pas de hiérarchie entre les sources</a:t>
            </a:r>
          </a:p>
          <a:p>
            <a:pPr algn="just">
              <a:buNone/>
            </a:pPr>
            <a:r>
              <a:rPr lang="fr-FR" dirty="0" smtClean="0"/>
              <a:t>    - Autonomie relative de chaque </a:t>
            </a:r>
            <a:r>
              <a:rPr lang="fr-FR" dirty="0" err="1" smtClean="0"/>
              <a:t>sourcep</a:t>
            </a:r>
            <a:endParaRPr lang="fr-FR" dirty="0" smtClean="0"/>
          </a:p>
          <a:p>
            <a:pPr algn="just">
              <a:buNone/>
            </a:pPr>
            <a:r>
              <a:rPr lang="fr-FR" dirty="0" smtClean="0"/>
              <a:t>    - Ordre successif de considération des sources</a:t>
            </a:r>
          </a:p>
          <a:p>
            <a:pPr algn="just">
              <a:buFontTx/>
              <a:buChar char="-"/>
            </a:pPr>
            <a:r>
              <a:rPr lang="fr-FR" b="1" dirty="0" smtClean="0"/>
              <a:t>Distinction entre sources et normes ou règles</a:t>
            </a:r>
            <a:endParaRPr lang="fr-FR" dirty="0" smtClean="0"/>
          </a:p>
          <a:p>
            <a:pPr algn="just">
              <a:buFontTx/>
              <a:buChar char="-"/>
            </a:pPr>
            <a:r>
              <a:rPr lang="fr-FR" dirty="0" smtClean="0"/>
              <a:t>- Sources : Procédés de création du droit international </a:t>
            </a:r>
          </a:p>
          <a:p>
            <a:pPr algn="just">
              <a:buNone/>
            </a:pPr>
            <a:r>
              <a:rPr lang="fr-FR" dirty="0" smtClean="0"/>
              <a:t>   - Normes : Contenu substantif du droit international</a:t>
            </a:r>
          </a:p>
          <a:p>
            <a:pPr algn="just">
              <a:buNone/>
            </a:pPr>
            <a:r>
              <a:rPr lang="fr-FR" dirty="0" smtClean="0"/>
              <a:t> - Hiérarchie limitée entre les normes du droit international (</a:t>
            </a:r>
            <a:r>
              <a:rPr lang="fr-FR" i="1" dirty="0" smtClean="0"/>
              <a:t>Charte des Nations Unies</a:t>
            </a:r>
            <a:r>
              <a:rPr lang="fr-FR" dirty="0" smtClean="0"/>
              <a:t>, article 103 et  normes impératives ou normes de </a:t>
            </a:r>
            <a:r>
              <a:rPr lang="fr-FR" i="1" dirty="0" smtClean="0"/>
              <a:t>jus cogens</a:t>
            </a:r>
            <a:r>
              <a:rPr lang="fr-FR" dirty="0" smtClean="0"/>
              <a:t>)</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21</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382978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II- Les sources et moyens du droit international (suite)</a:t>
            </a:r>
            <a:endParaRPr lang="fr-FR" sz="2400" dirty="0">
              <a:solidFill>
                <a:srgbClr val="002060"/>
              </a:solidFill>
            </a:endParaRPr>
          </a:p>
        </p:txBody>
      </p:sp>
      <p:sp>
        <p:nvSpPr>
          <p:cNvPr id="3" name="Espace réservé du contenu 2"/>
          <p:cNvSpPr>
            <a:spLocks noGrp="1"/>
          </p:cNvSpPr>
          <p:nvPr>
            <p:ph sz="quarter" idx="1"/>
          </p:nvPr>
        </p:nvSpPr>
        <p:spPr/>
        <p:txBody>
          <a:bodyPr>
            <a:normAutofit fontScale="92500"/>
          </a:bodyPr>
          <a:lstStyle/>
          <a:p>
            <a:pPr algn="just">
              <a:buNone/>
            </a:pPr>
            <a:r>
              <a:rPr lang="fr-FR" dirty="0" smtClean="0">
                <a:solidFill>
                  <a:srgbClr val="002060"/>
                </a:solidFill>
              </a:rPr>
              <a:t/>
            </a:r>
            <a:br>
              <a:rPr lang="fr-FR" dirty="0" smtClean="0">
                <a:solidFill>
                  <a:srgbClr val="002060"/>
                </a:solidFill>
              </a:rPr>
            </a:br>
            <a:r>
              <a:rPr lang="fr-FR" dirty="0" smtClean="0">
                <a:solidFill>
                  <a:srgbClr val="002060"/>
                </a:solidFill>
              </a:rPr>
              <a:t>A- Les traités et les décisions</a:t>
            </a:r>
            <a:br>
              <a:rPr lang="fr-FR" dirty="0" smtClean="0">
                <a:solidFill>
                  <a:srgbClr val="002060"/>
                </a:solidFill>
              </a:rPr>
            </a:br>
            <a:r>
              <a:rPr lang="fr-FR" dirty="0" smtClean="0">
                <a:solidFill>
                  <a:srgbClr val="002060"/>
                </a:solidFill>
              </a:rPr>
              <a:t> </a:t>
            </a:r>
          </a:p>
          <a:p>
            <a:pPr algn="just">
              <a:buNone/>
            </a:pPr>
            <a:r>
              <a:rPr lang="fr-FR" dirty="0" smtClean="0"/>
              <a:t>« Accord conclu entre deux ou plusieurs sujets du droit international, destiné à produire des effets de droit et régi par le droit international ».</a:t>
            </a:r>
            <a:br>
              <a:rPr lang="fr-FR" dirty="0" smtClean="0"/>
            </a:br>
            <a:endParaRPr lang="fr-FR" dirty="0" smtClean="0"/>
          </a:p>
          <a:p>
            <a:pPr lvl="1" algn="just"/>
            <a:r>
              <a:rPr lang="fr-FR" dirty="0" smtClean="0"/>
              <a:t>Conclusion d’un accord (acte consensuel)</a:t>
            </a:r>
          </a:p>
          <a:p>
            <a:pPr lvl="1" algn="just"/>
            <a:r>
              <a:rPr lang="fr-FR" dirty="0" smtClean="0"/>
              <a:t>Deux ou plusieurs sujets du droit international parties à l’accord</a:t>
            </a:r>
          </a:p>
          <a:p>
            <a:pPr lvl="1" algn="just"/>
            <a:r>
              <a:rPr lang="fr-FR" dirty="0" smtClean="0"/>
              <a:t>Création d’effets de droit : caractère obligatoire pour les États parties (</a:t>
            </a:r>
            <a:r>
              <a:rPr lang="fr-FR" i="1" dirty="0" smtClean="0"/>
              <a:t>pacta </a:t>
            </a:r>
            <a:r>
              <a:rPr lang="fr-FR" i="1" dirty="0" err="1" smtClean="0"/>
              <a:t>sunt</a:t>
            </a:r>
            <a:r>
              <a:rPr lang="fr-FR" i="1" dirty="0" smtClean="0"/>
              <a:t> </a:t>
            </a:r>
            <a:r>
              <a:rPr lang="fr-FR" i="1" dirty="0" err="1" smtClean="0"/>
              <a:t>servanda</a:t>
            </a:r>
            <a:r>
              <a:rPr lang="fr-FR" i="1" dirty="0" smtClean="0"/>
              <a:t>), mais </a:t>
            </a:r>
            <a:r>
              <a:rPr lang="fr-FR" dirty="0" smtClean="0"/>
              <a:t>effet relatif des traités)</a:t>
            </a:r>
          </a:p>
          <a:p>
            <a:pPr lvl="1" algn="just"/>
            <a:r>
              <a:rPr lang="fr-FR" dirty="0" smtClean="0"/>
              <a:t>Soumission au droit international : accord régi par le droit international et non pas pas le droit interne</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22</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596297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II- Les sources et moyens du droit international (suite)</a:t>
            </a:r>
            <a:endParaRPr lang="fr-FR" sz="2400" dirty="0">
              <a:solidFill>
                <a:srgbClr val="002060"/>
              </a:solidFill>
            </a:endParaRPr>
          </a:p>
        </p:txBody>
      </p:sp>
      <p:sp>
        <p:nvSpPr>
          <p:cNvPr id="3" name="Espace réservé du contenu 2"/>
          <p:cNvSpPr>
            <a:spLocks noGrp="1"/>
          </p:cNvSpPr>
          <p:nvPr>
            <p:ph sz="quarter" idx="1"/>
          </p:nvPr>
        </p:nvSpPr>
        <p:spPr/>
        <p:txBody>
          <a:bodyPr>
            <a:normAutofit fontScale="92500" lnSpcReduction="10000"/>
          </a:bodyPr>
          <a:lstStyle/>
          <a:p>
            <a:pPr algn="just">
              <a:buNone/>
            </a:pPr>
            <a:r>
              <a:rPr lang="fr-FR" dirty="0" smtClean="0"/>
              <a:t>A- Les </a:t>
            </a:r>
            <a:r>
              <a:rPr lang="fr-FR" dirty="0" smtClean="0"/>
              <a:t>sources </a:t>
            </a:r>
            <a:r>
              <a:rPr lang="fr-FR" dirty="0" smtClean="0"/>
              <a:t>du droit international (suite)</a:t>
            </a:r>
          </a:p>
          <a:p>
            <a:pPr algn="just">
              <a:buNone/>
            </a:pPr>
            <a:r>
              <a:rPr lang="fr-FR" dirty="0" smtClean="0"/>
              <a:t>1) Les traités et les décisions</a:t>
            </a:r>
          </a:p>
          <a:p>
            <a:pPr marL="274320" lvl="1" algn="just">
              <a:spcBef>
                <a:spcPts val="600"/>
              </a:spcBef>
              <a:buClr>
                <a:schemeClr val="accent1"/>
              </a:buClr>
              <a:buNone/>
            </a:pPr>
            <a:r>
              <a:rPr lang="fr-FR" dirty="0" smtClean="0"/>
              <a:t>- Codification et développement progressif du droit des traités par la </a:t>
            </a:r>
            <a:r>
              <a:rPr lang="fr-FR" i="1" dirty="0" smtClean="0"/>
              <a:t>Convention de Vienne sur le droit des traités</a:t>
            </a:r>
            <a:r>
              <a:rPr lang="fr-FR" dirty="0" smtClean="0"/>
              <a:t> de 1969 et la </a:t>
            </a:r>
            <a:r>
              <a:rPr lang="fr-FR" i="1" dirty="0" smtClean="0"/>
              <a:t>Convention de Vienne sur le droit des traités entre États et organisations et entre organisations internationales</a:t>
            </a:r>
            <a:r>
              <a:rPr lang="fr-FR" dirty="0" smtClean="0"/>
              <a:t> de 1983.</a:t>
            </a:r>
          </a:p>
          <a:p>
            <a:pPr algn="just">
              <a:buNone/>
            </a:pPr>
            <a:r>
              <a:rPr lang="fr-FR" dirty="0" smtClean="0"/>
              <a:t>- Terminologie et notions généraux</a:t>
            </a:r>
          </a:p>
          <a:p>
            <a:pPr lvl="1" algn="just">
              <a:buNone/>
            </a:pPr>
            <a:r>
              <a:rPr lang="fr-FR" dirty="0" smtClean="0"/>
              <a:t>- Dénominations diverses (traité, convention, accord, charte, pacte , protocole)</a:t>
            </a:r>
          </a:p>
          <a:p>
            <a:pPr lvl="1" algn="just">
              <a:buNone/>
            </a:pPr>
            <a:r>
              <a:rPr lang="fr-FR" dirty="0" smtClean="0"/>
              <a:t>- Bilatéraux, </a:t>
            </a:r>
            <a:r>
              <a:rPr lang="fr-FR" dirty="0" err="1" smtClean="0"/>
              <a:t>plurilatéreaux</a:t>
            </a:r>
            <a:r>
              <a:rPr lang="fr-FR" dirty="0" smtClean="0"/>
              <a:t>, multilatéraux;</a:t>
            </a:r>
          </a:p>
          <a:p>
            <a:pPr lvl="1" algn="just">
              <a:buNone/>
            </a:pPr>
            <a:r>
              <a:rPr lang="fr-FR" dirty="0" smtClean="0"/>
              <a:t>- Ouverts ou fermés; </a:t>
            </a:r>
          </a:p>
          <a:p>
            <a:pPr lvl="1" algn="just">
              <a:buNone/>
            </a:pPr>
            <a:r>
              <a:rPr lang="fr-FR" dirty="0" smtClean="0"/>
              <a:t>- En forme simplifiée (signature) ou en forme solennelle (signature et ratification)</a:t>
            </a:r>
          </a:p>
          <a:p>
            <a:pPr lvl="1" algn="just">
              <a:buNone/>
            </a:pPr>
            <a:r>
              <a:rPr lang="fr-FR" dirty="0" smtClean="0"/>
              <a:t>- Importance des régimes des réserves;</a:t>
            </a:r>
          </a:p>
          <a:p>
            <a:pPr lvl="1" algn="just"/>
            <a:endParaRPr lang="fr-FR" dirty="0" smtClean="0"/>
          </a:p>
          <a:p>
            <a:pPr lvl="1"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23</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32225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1066800"/>
          </a:xfrm>
        </p:spPr>
        <p:txBody>
          <a:bodyPr>
            <a:normAutofit fontScale="90000"/>
          </a:bodyPr>
          <a:lstStyle/>
          <a:p>
            <a:pPr algn="ctr"/>
            <a:r>
              <a:rPr lang="fr-FR" sz="2400" dirty="0" smtClean="0">
                <a:solidFill>
                  <a:srgbClr val="002060"/>
                </a:solidFill>
              </a:rPr>
              <a:t/>
            </a:r>
            <a:br>
              <a:rPr lang="fr-FR" sz="2400" dirty="0" smtClean="0">
                <a:solidFill>
                  <a:srgbClr val="002060"/>
                </a:solidFill>
              </a:rPr>
            </a:br>
            <a:r>
              <a:rPr lang="fr-FR" sz="2400" dirty="0" smtClean="0">
                <a:solidFill>
                  <a:srgbClr val="002060"/>
                </a:solidFill>
              </a:rPr>
              <a:t/>
            </a:r>
            <a:br>
              <a:rPr lang="fr-FR" sz="2400" dirty="0" smtClean="0">
                <a:solidFill>
                  <a:srgbClr val="002060"/>
                </a:solidFill>
              </a:rPr>
            </a:br>
            <a:r>
              <a:rPr lang="fr-FR" sz="2400" dirty="0" smtClean="0">
                <a:solidFill>
                  <a:srgbClr val="002060"/>
                </a:solidFill>
              </a:rPr>
              <a:t/>
            </a:r>
            <a:br>
              <a:rPr lang="fr-FR" sz="2400" dirty="0" smtClean="0">
                <a:solidFill>
                  <a:srgbClr val="002060"/>
                </a:solidFill>
              </a:rPr>
            </a:br>
            <a:r>
              <a:rPr lang="fr-FR" sz="2400" dirty="0" smtClean="0">
                <a:solidFill>
                  <a:srgbClr val="002060"/>
                </a:solidFill>
              </a:rPr>
              <a:t/>
            </a:r>
            <a:br>
              <a:rPr lang="fr-FR" sz="2400" dirty="0" smtClean="0">
                <a:solidFill>
                  <a:srgbClr val="002060"/>
                </a:solidFill>
              </a:rPr>
            </a:br>
            <a:r>
              <a:rPr lang="fr-FR" sz="2400" dirty="0" smtClean="0">
                <a:solidFill>
                  <a:srgbClr val="002060"/>
                </a:solidFill>
              </a:rPr>
              <a:t/>
            </a:r>
            <a:br>
              <a:rPr lang="fr-FR" sz="2400" dirty="0" smtClean="0">
                <a:solidFill>
                  <a:srgbClr val="002060"/>
                </a:solidFill>
              </a:rPr>
            </a:br>
            <a:r>
              <a:rPr lang="fr-FR" sz="2400" dirty="0" smtClean="0">
                <a:solidFill>
                  <a:srgbClr val="002060"/>
                </a:solidFill>
              </a:rPr>
              <a:t>II</a:t>
            </a:r>
            <a:r>
              <a:rPr lang="fr-FR" sz="2400" dirty="0" smtClean="0">
                <a:solidFill>
                  <a:srgbClr val="002060"/>
                </a:solidFill>
              </a:rPr>
              <a:t>- Les sources et moyens du droit international (suite</a:t>
            </a:r>
            <a:r>
              <a:rPr lang="fr-FR" sz="2400" dirty="0" smtClean="0">
                <a:solidFill>
                  <a:srgbClr val="002060"/>
                </a:solidFill>
              </a:rPr>
              <a:t>)</a:t>
            </a:r>
            <a:r>
              <a:rPr lang="fr-FR" sz="2400" dirty="0" smtClean="0"/>
              <a:t>A</a:t>
            </a:r>
            <a:r>
              <a:rPr lang="fr-FR" sz="2400" dirty="0" smtClean="0"/>
              <a:t>- Les sources du droit international (suite)</a:t>
            </a:r>
            <a:br>
              <a:rPr lang="fr-FR" sz="2400" dirty="0" smtClean="0"/>
            </a:br>
            <a:r>
              <a:rPr lang="fr-FR" sz="2400" dirty="0" smtClean="0"/>
              <a:t/>
            </a:r>
            <a:br>
              <a:rPr lang="fr-FR" sz="2400" dirty="0" smtClean="0"/>
            </a:br>
            <a:endParaRPr lang="fr-FR" sz="2400" dirty="0" smtClean="0">
              <a:solidFill>
                <a:schemeClr val="tx1"/>
              </a:solidFill>
            </a:endParaRPr>
          </a:p>
        </p:txBody>
      </p:sp>
      <p:sp>
        <p:nvSpPr>
          <p:cNvPr id="3" name="Espace réservé du contenu 2"/>
          <p:cNvSpPr>
            <a:spLocks noGrp="1"/>
          </p:cNvSpPr>
          <p:nvPr>
            <p:ph sz="quarter" idx="1"/>
          </p:nvPr>
        </p:nvSpPr>
        <p:spPr/>
        <p:txBody>
          <a:bodyPr>
            <a:normAutofit fontScale="77500" lnSpcReduction="20000"/>
          </a:bodyPr>
          <a:lstStyle/>
          <a:p>
            <a:pPr marL="457200" indent="-457200" algn="just">
              <a:buNone/>
            </a:pPr>
            <a:r>
              <a:rPr lang="fr-FR" sz="2581" dirty="0" smtClean="0"/>
              <a:t>1) Les </a:t>
            </a:r>
            <a:r>
              <a:rPr lang="fr-FR" sz="2581" dirty="0" smtClean="0"/>
              <a:t>traités et les </a:t>
            </a:r>
            <a:r>
              <a:rPr lang="fr-FR" sz="2581" dirty="0" smtClean="0"/>
              <a:t>décisions</a:t>
            </a:r>
          </a:p>
          <a:p>
            <a:pPr marL="457200" indent="-457200" algn="just">
              <a:buNone/>
            </a:pPr>
            <a:r>
              <a:rPr lang="fr-FR" sz="2353" b="1" dirty="0" smtClean="0"/>
              <a:t>- Décisions </a:t>
            </a:r>
            <a:r>
              <a:rPr lang="fr-FR" sz="2353" b="1" dirty="0" smtClean="0"/>
              <a:t>internationales :</a:t>
            </a:r>
          </a:p>
          <a:p>
            <a:pPr algn="just">
              <a:buNone/>
            </a:pPr>
            <a:r>
              <a:rPr lang="fr-FR" sz="2162" dirty="0" smtClean="0"/>
              <a:t>- Définition : « Actes juridiques imputables à une organisation internationale et pouvant créer des obligations juridiques dans les conditions prévues par le traité constitutif »;</a:t>
            </a:r>
          </a:p>
          <a:p>
            <a:pPr algn="just">
              <a:buNone/>
            </a:pPr>
            <a:r>
              <a:rPr lang="fr-FR" sz="2162" dirty="0" smtClean="0"/>
              <a:t>- Décisions s’adressent à l’organisation elle-même ou aux États en tant que membres de l’organisation et soumis au droit propre de l’organisation :</a:t>
            </a:r>
          </a:p>
          <a:p>
            <a:pPr algn="just">
              <a:buNone/>
            </a:pPr>
            <a:r>
              <a:rPr lang="fr-FR" sz="2162" dirty="0" smtClean="0"/>
              <a:t>- </a:t>
            </a:r>
            <a:r>
              <a:rPr lang="fr-FR" sz="2162" b="1" dirty="0" smtClean="0"/>
              <a:t>Dans </a:t>
            </a:r>
            <a:r>
              <a:rPr lang="fr-FR" sz="2162" b="1" dirty="0"/>
              <a:t>le système onusien </a:t>
            </a:r>
            <a:r>
              <a:rPr lang="fr-FR" sz="2162" dirty="0" smtClean="0"/>
              <a:t>:</a:t>
            </a:r>
          </a:p>
          <a:p>
            <a:pPr lvl="1" algn="just">
              <a:buNone/>
            </a:pPr>
            <a:r>
              <a:rPr lang="fr-FR" sz="2162" dirty="0" smtClean="0"/>
              <a:t>- Décisions sont adoptée par des résolutions (qui contiennent en général des recommandation qui ne  sont donc pas des décisions internationales;</a:t>
            </a:r>
          </a:p>
          <a:p>
            <a:pPr lvl="1" algn="just">
              <a:buFontTx/>
              <a:buChar char="-"/>
            </a:pPr>
            <a:r>
              <a:rPr lang="fr-FR" sz="2162" dirty="0" smtClean="0"/>
              <a:t>Exemples de décisions internationales : admission d’un nouveau membre (art. 4), adoption du budget et élection d’officiers ou de juges (art. 18), création d’organes subsidiaires (art. 22 et 29) et surtout décisions obligatoires du Conseil de sécurité (art. 25 et chapitre VII sur le maintien de la paix et de la sécurité internationale).</a:t>
            </a:r>
          </a:p>
          <a:p>
            <a:pPr algn="just">
              <a:buNone/>
            </a:pPr>
            <a:r>
              <a:rPr lang="fr-FR" sz="2162" b="1" dirty="0" smtClean="0"/>
              <a:t>- Dans le système européen</a:t>
            </a:r>
            <a:r>
              <a:rPr lang="fr-FR" sz="2162" dirty="0" smtClean="0"/>
              <a:t>:</a:t>
            </a:r>
          </a:p>
          <a:p>
            <a:pPr lvl="1" algn="just">
              <a:buFontTx/>
              <a:buChar char="-"/>
            </a:pPr>
            <a:r>
              <a:rPr lang="fr-FR" sz="2162" dirty="0" smtClean="0"/>
              <a:t>Décisions de l’Union européenne et de ses organes (Parlement européen et Conseil des ministres) prenant la forme de règlements, décisions ou directives). </a:t>
            </a:r>
          </a:p>
          <a:p>
            <a:pPr lvl="1" algn="just">
              <a:buFontTx/>
              <a:buChar char="-"/>
            </a:pPr>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24</a:t>
            </a:fld>
            <a:endParaRPr lang="fr-BE" dirty="0"/>
          </a:p>
        </p:txBody>
      </p:sp>
      <p:sp>
        <p:nvSpPr>
          <p:cNvPr id="7" name="Espace réservé du pied de page 6"/>
          <p:cNvSpPr>
            <a:spLocks noGrp="1"/>
          </p:cNvSpPr>
          <p:nvPr>
            <p:ph type="ftr" sz="quarter" idx="11"/>
          </p:nvPr>
        </p:nvSpPr>
        <p:spPr>
          <a:xfrm>
            <a:off x="457200" y="632460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618425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II- Les sources et moyens du droit international (suite)</a:t>
            </a:r>
            <a:endParaRPr lang="fr-FR" sz="2400" dirty="0" smtClean="0">
              <a:solidFill>
                <a:schemeClr val="tx1"/>
              </a:solidFill>
            </a:endParaRPr>
          </a:p>
        </p:txBody>
      </p:sp>
      <p:sp>
        <p:nvSpPr>
          <p:cNvPr id="3" name="Espace réservé du contenu 2"/>
          <p:cNvSpPr>
            <a:spLocks noGrp="1"/>
          </p:cNvSpPr>
          <p:nvPr>
            <p:ph sz="quarter" idx="1"/>
          </p:nvPr>
        </p:nvSpPr>
        <p:spPr/>
        <p:txBody>
          <a:bodyPr>
            <a:noAutofit/>
          </a:bodyPr>
          <a:lstStyle/>
          <a:p>
            <a:pPr algn="just">
              <a:buNone/>
            </a:pPr>
            <a:r>
              <a:rPr lang="fr-FR" sz="1800" dirty="0" smtClean="0"/>
              <a:t>A- Les </a:t>
            </a:r>
            <a:r>
              <a:rPr lang="fr-FR" sz="1800" dirty="0" smtClean="0"/>
              <a:t>sources </a:t>
            </a:r>
            <a:r>
              <a:rPr lang="fr-FR" sz="1800" dirty="0" smtClean="0"/>
              <a:t>du droit international (suite)</a:t>
            </a:r>
          </a:p>
          <a:p>
            <a:pPr algn="just">
              <a:buNone/>
            </a:pPr>
            <a:r>
              <a:rPr lang="fr-FR" sz="1800" dirty="0" smtClean="0"/>
              <a:t>2) </a:t>
            </a:r>
            <a:r>
              <a:rPr lang="fr-FR" sz="1800" b="1" dirty="0" smtClean="0"/>
              <a:t>La coutume et les principes</a:t>
            </a:r>
          </a:p>
          <a:p>
            <a:pPr algn="just">
              <a:buNone/>
            </a:pPr>
            <a:r>
              <a:rPr lang="fr-FR" sz="1800" dirty="0" smtClean="0"/>
              <a:t>	- Sources non écrites du droit international</a:t>
            </a:r>
          </a:p>
          <a:p>
            <a:pPr algn="just">
              <a:buNone/>
            </a:pPr>
            <a:r>
              <a:rPr lang="fr-FR" sz="1800" dirty="0" smtClean="0"/>
              <a:t>	</a:t>
            </a:r>
            <a:r>
              <a:rPr lang="fr-FR" sz="1800" dirty="0" smtClean="0"/>
              <a:t>-</a:t>
            </a:r>
            <a:r>
              <a:rPr lang="fr-FR" sz="1800" dirty="0" smtClean="0"/>
              <a:t> </a:t>
            </a:r>
            <a:r>
              <a:rPr lang="fr-FR" sz="1800" dirty="0" smtClean="0"/>
              <a:t> </a:t>
            </a:r>
            <a:r>
              <a:rPr lang="fr-FR" sz="1800" dirty="0" smtClean="0"/>
              <a:t>La </a:t>
            </a:r>
            <a:r>
              <a:rPr lang="fr-FR" sz="1800" dirty="0" smtClean="0"/>
              <a:t>coutume : </a:t>
            </a:r>
          </a:p>
          <a:p>
            <a:pPr algn="just">
              <a:buNone/>
            </a:pPr>
            <a:r>
              <a:rPr lang="fr-FR" sz="1800" dirty="0" smtClean="0"/>
              <a:t>	- Définition : « Pratique accepté comme étant le droit »;</a:t>
            </a:r>
            <a:br>
              <a:rPr lang="fr-FR" sz="1800" dirty="0" smtClean="0"/>
            </a:br>
            <a:r>
              <a:rPr lang="fr-FR" sz="1800" dirty="0" smtClean="0"/>
              <a:t>- </a:t>
            </a:r>
            <a:r>
              <a:rPr lang="fr-FR" sz="1800" dirty="0" smtClean="0"/>
              <a:t>Éléments </a:t>
            </a:r>
            <a:r>
              <a:rPr lang="fr-FR" sz="1800" dirty="0" smtClean="0"/>
              <a:t>constitutifs</a:t>
            </a:r>
            <a:r>
              <a:rPr lang="fr-FR" sz="1800" dirty="0" smtClean="0"/>
              <a:t> de la coutume :</a:t>
            </a:r>
          </a:p>
          <a:p>
            <a:pPr lvl="1" algn="just">
              <a:buNone/>
            </a:pPr>
            <a:r>
              <a:rPr lang="fr-FR" sz="1800" dirty="0" smtClean="0"/>
              <a:t>   - Élément </a:t>
            </a:r>
            <a:r>
              <a:rPr lang="fr-FR" sz="1800" dirty="0" smtClean="0"/>
              <a:t>matériel : pratique (générale, constante et uniforme);</a:t>
            </a:r>
            <a:endParaRPr lang="fr-FR" sz="1800" dirty="0" smtClean="0"/>
          </a:p>
          <a:p>
            <a:pPr lvl="1" algn="just">
              <a:buNone/>
            </a:pPr>
            <a:r>
              <a:rPr lang="fr-FR" sz="1800" dirty="0" smtClean="0"/>
              <a:t>   - </a:t>
            </a:r>
            <a:r>
              <a:rPr lang="fr-FR" sz="1800" dirty="0" smtClean="0"/>
              <a:t>Élément intentionnel : </a:t>
            </a:r>
            <a:r>
              <a:rPr lang="fr-FR" sz="1800" i="1" dirty="0" smtClean="0"/>
              <a:t>opinio juris </a:t>
            </a:r>
            <a:r>
              <a:rPr lang="fr-FR" sz="1800" dirty="0" smtClean="0"/>
              <a:t>(sentiment d’une obligation juridique)</a:t>
            </a:r>
          </a:p>
          <a:p>
            <a:pPr algn="just">
              <a:buNone/>
            </a:pPr>
            <a:r>
              <a:rPr lang="fr-FR" sz="1800" dirty="0" smtClean="0"/>
              <a:t>	- Distinction avec les usages, habitudes ou règles de courtoisie </a:t>
            </a:r>
            <a:r>
              <a:rPr lang="fr-FR" sz="1800" dirty="0" smtClean="0"/>
              <a:t>internationale :</a:t>
            </a:r>
          </a:p>
          <a:p>
            <a:pPr lvl="2" algn="just">
              <a:buNone/>
            </a:pPr>
            <a:r>
              <a:rPr lang="fr-FR" sz="1800" dirty="0" smtClean="0"/>
              <a:t>« Il existe nombre d’actes internationaux, dans le domaine du protocole, par exemple, qui sont accomplis presque invariablement, mais sont motivés par de simples considérations de courtoisie, d’opportunité ou de traditions et non par le sentiment d’une obligation juridique » (CIJ, </a:t>
            </a:r>
            <a:r>
              <a:rPr lang="fr-FR" sz="1800" i="1" dirty="0" smtClean="0"/>
              <a:t>Plateau continental de la mer du Nord</a:t>
            </a:r>
            <a:r>
              <a:rPr lang="fr-FR" sz="1800" dirty="0" smtClean="0"/>
              <a:t>, </a:t>
            </a:r>
            <a:r>
              <a:rPr lang="fr-FR" sz="1800" dirty="0" smtClean="0"/>
              <a:t>1969, p. 77</a:t>
            </a:r>
            <a:r>
              <a:rPr lang="fr-FR" dirty="0" smtClean="0"/>
              <a:t>)</a:t>
            </a:r>
            <a:endParaRPr lang="fr-FR" dirty="0" smtClean="0"/>
          </a:p>
          <a:p>
            <a:pPr lvl="1" algn="just">
              <a:buNone/>
            </a:pPr>
            <a:endParaRPr lang="fr-FR" sz="2400"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25</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529574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II- Les sources et moyens du droit international (suite)</a:t>
            </a:r>
            <a:endParaRPr lang="fr-FR" sz="2400" dirty="0" smtClean="0">
              <a:solidFill>
                <a:schemeClr val="tx1"/>
              </a:solidFill>
            </a:endParaRPr>
          </a:p>
        </p:txBody>
      </p:sp>
      <p:sp>
        <p:nvSpPr>
          <p:cNvPr id="3" name="Espace réservé du contenu 2"/>
          <p:cNvSpPr>
            <a:spLocks noGrp="1"/>
          </p:cNvSpPr>
          <p:nvPr>
            <p:ph sz="quarter" idx="1"/>
          </p:nvPr>
        </p:nvSpPr>
        <p:spPr/>
        <p:txBody>
          <a:bodyPr>
            <a:normAutofit/>
          </a:bodyPr>
          <a:lstStyle/>
          <a:p>
            <a:pPr algn="just">
              <a:buNone/>
            </a:pPr>
            <a:r>
              <a:rPr lang="fr-FR" dirty="0" smtClean="0"/>
              <a:t>A- Les </a:t>
            </a:r>
            <a:r>
              <a:rPr lang="fr-FR" dirty="0" smtClean="0"/>
              <a:t>sources </a:t>
            </a:r>
            <a:r>
              <a:rPr lang="fr-FR" dirty="0" smtClean="0"/>
              <a:t>du droit international (suite)</a:t>
            </a:r>
          </a:p>
          <a:p>
            <a:pPr algn="just">
              <a:buNone/>
            </a:pPr>
            <a:r>
              <a:rPr lang="fr-FR" dirty="0" smtClean="0"/>
              <a:t>2) La coutume et les principes (suite)</a:t>
            </a:r>
          </a:p>
          <a:p>
            <a:pPr algn="just">
              <a:buNone/>
            </a:pPr>
            <a:r>
              <a:rPr lang="fr-FR" dirty="0" smtClean="0"/>
              <a:t>-</a:t>
            </a:r>
            <a:r>
              <a:rPr lang="fr-FR" dirty="0" smtClean="0"/>
              <a:t> Définition </a:t>
            </a:r>
            <a:r>
              <a:rPr lang="fr-FR" dirty="0" smtClean="0"/>
              <a:t>: </a:t>
            </a:r>
            <a:r>
              <a:rPr lang="fr-FR" dirty="0" smtClean="0"/>
              <a:t>«</a:t>
            </a:r>
            <a:r>
              <a:rPr lang="fr-FR" dirty="0" smtClean="0"/>
              <a:t> Principes communs aux ordre juridiques internes (…) et transposables dans l’ordre juridique international </a:t>
            </a:r>
            <a:r>
              <a:rPr lang="fr-FR" dirty="0" smtClean="0"/>
              <a:t>» (Salmon)</a:t>
            </a:r>
          </a:p>
          <a:p>
            <a:pPr algn="just">
              <a:buNone/>
            </a:pPr>
            <a:r>
              <a:rPr lang="fr-FR" dirty="0" smtClean="0"/>
              <a:t>- Fonction : combler les lacunes du droit internationale</a:t>
            </a:r>
          </a:p>
          <a:p>
            <a:pPr algn="just"/>
            <a:r>
              <a:rPr lang="fr-FR" dirty="0" smtClean="0"/>
              <a:t>Principaux domaines :</a:t>
            </a:r>
          </a:p>
          <a:p>
            <a:pPr lvl="1" algn="just"/>
            <a:r>
              <a:rPr lang="fr-FR" dirty="0" smtClean="0"/>
              <a:t>Administration de la </a:t>
            </a:r>
            <a:r>
              <a:rPr lang="fr-FR" dirty="0" smtClean="0"/>
              <a:t>justice (déni de justice); </a:t>
            </a:r>
            <a:endParaRPr lang="fr-FR" dirty="0" smtClean="0"/>
          </a:p>
          <a:p>
            <a:pPr lvl="1" algn="just"/>
            <a:r>
              <a:rPr lang="fr-FR" dirty="0" smtClean="0"/>
              <a:t>Preuve et </a:t>
            </a:r>
            <a:r>
              <a:rPr lang="fr-FR" dirty="0" smtClean="0"/>
              <a:t>procédure (armes égales); </a:t>
            </a:r>
            <a:endParaRPr lang="fr-FR" dirty="0" smtClean="0"/>
          </a:p>
          <a:p>
            <a:pPr lvl="1" algn="just"/>
            <a:r>
              <a:rPr lang="fr-FR" dirty="0" smtClean="0"/>
              <a:t>Droit des </a:t>
            </a:r>
            <a:r>
              <a:rPr lang="fr-FR" dirty="0" smtClean="0"/>
              <a:t>contrats (bonne foi); </a:t>
            </a:r>
            <a:endParaRPr lang="fr-FR" dirty="0" smtClean="0"/>
          </a:p>
          <a:p>
            <a:pPr lvl="1" algn="just"/>
            <a:r>
              <a:rPr lang="fr-FR" dirty="0" smtClean="0"/>
              <a:t>Droit de la </a:t>
            </a:r>
            <a:r>
              <a:rPr lang="fr-FR" dirty="0" smtClean="0"/>
              <a:t>responsabilité (réparation) </a:t>
            </a:r>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26</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25550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II- Les sources et moyens du droit international (suite)</a:t>
            </a:r>
            <a:br>
              <a:rPr lang="fr-FR" sz="2400" dirty="0" smtClean="0">
                <a:solidFill>
                  <a:srgbClr val="002060"/>
                </a:solidFill>
              </a:rPr>
            </a:br>
            <a:r>
              <a:rPr lang="fr-FR" sz="2400" dirty="0" smtClean="0">
                <a:solidFill>
                  <a:schemeClr val="tx1"/>
                </a:solidFill>
              </a:rPr>
              <a:t>B- Les moyens du droit international</a:t>
            </a:r>
          </a:p>
        </p:txBody>
      </p:sp>
      <p:sp>
        <p:nvSpPr>
          <p:cNvPr id="3" name="Espace réservé du contenu 2"/>
          <p:cNvSpPr>
            <a:spLocks noGrp="1"/>
          </p:cNvSpPr>
          <p:nvPr>
            <p:ph sz="quarter" idx="1"/>
          </p:nvPr>
        </p:nvSpPr>
        <p:spPr>
          <a:xfrm>
            <a:off x="457200" y="1219200"/>
            <a:ext cx="8229600" cy="5029200"/>
          </a:xfrm>
        </p:spPr>
        <p:txBody>
          <a:bodyPr>
            <a:normAutofit fontScale="25000" lnSpcReduction="20000"/>
          </a:bodyPr>
          <a:lstStyle/>
          <a:p>
            <a:pPr marL="1371600" indent="-1371600" algn="just">
              <a:buNone/>
            </a:pPr>
            <a:r>
              <a:rPr lang="fr-FR" sz="8000" b="1" dirty="0" smtClean="0"/>
              <a:t>1) La jurisprudence</a:t>
            </a:r>
            <a:endParaRPr lang="fr-FR" dirty="0" smtClean="0"/>
          </a:p>
          <a:p>
            <a:pPr algn="just">
              <a:buNone/>
            </a:pPr>
            <a:r>
              <a:rPr lang="fr-FR" sz="6400" dirty="0" smtClean="0"/>
              <a:t>- Définition: </a:t>
            </a:r>
            <a:r>
              <a:rPr lang="fr-FR" sz="6400" dirty="0" smtClean="0"/>
              <a:t>« Ensemble des décisions rendues par une juridiction déterminée […] </a:t>
            </a:r>
            <a:r>
              <a:rPr lang="fr-FR" sz="6400" dirty="0" smtClean="0"/>
              <a:t>» (Jean Salmon)</a:t>
            </a:r>
          </a:p>
          <a:p>
            <a:pPr algn="just">
              <a:buNone/>
            </a:pPr>
            <a:r>
              <a:rPr lang="fr-FR" sz="6400" dirty="0" smtClean="0"/>
              <a:t>- Arr</a:t>
            </a:r>
            <a:r>
              <a:rPr lang="fr-FR" sz="6400" dirty="0" smtClean="0"/>
              <a:t>êts et avis consultatifs :</a:t>
            </a:r>
          </a:p>
          <a:p>
            <a:pPr algn="just">
              <a:buNone/>
            </a:pPr>
            <a:r>
              <a:rPr lang="fr-FR" sz="6400" dirty="0" smtClean="0"/>
              <a:t>- </a:t>
            </a:r>
            <a:r>
              <a:rPr lang="fr-FR" sz="6400" dirty="0" smtClean="0"/>
              <a:t>Caractère facultatif de la justice </a:t>
            </a:r>
            <a:r>
              <a:rPr lang="fr-FR" sz="6400" dirty="0" smtClean="0"/>
              <a:t>internationale (déclaration d’acceptation, clauses compromissoires);</a:t>
            </a:r>
            <a:r>
              <a:rPr lang="fr-FR" sz="6400" dirty="0" smtClean="0"/>
              <a:t> </a:t>
            </a:r>
            <a:endParaRPr lang="fr-FR" sz="6400" dirty="0" smtClean="0"/>
          </a:p>
          <a:p>
            <a:pPr algn="just">
              <a:buNone/>
            </a:pPr>
            <a:r>
              <a:rPr lang="fr-FR" sz="6400" dirty="0" smtClean="0"/>
              <a:t>- Multiplication des juridictions internationales :</a:t>
            </a:r>
          </a:p>
          <a:p>
            <a:pPr algn="just">
              <a:buNone/>
            </a:pPr>
            <a:r>
              <a:rPr lang="fr-FR" sz="6400" dirty="0" smtClean="0"/>
              <a:t>	  - Cour internationale de Justice (CIJ) (anciennement Cour permanente de Justice internationale (CPJI); Cour permanente d’arbitrage (CPA);</a:t>
            </a:r>
          </a:p>
          <a:p>
            <a:pPr algn="just">
              <a:buNone/>
            </a:pPr>
            <a:r>
              <a:rPr lang="fr-FR" sz="6400" dirty="0" smtClean="0"/>
              <a:t>	  - Juridictions pénales internationales : CPI, TPIY, TPIR, Tribunaux mixtes (Sierre Leone, Cambodge, Liban);</a:t>
            </a:r>
            <a:br>
              <a:rPr lang="fr-FR" sz="6400" dirty="0" smtClean="0"/>
            </a:br>
            <a:r>
              <a:rPr lang="fr-FR" sz="6400" dirty="0" smtClean="0"/>
              <a:t>    - Tribunal international du droit de la la mer;</a:t>
            </a:r>
          </a:p>
          <a:p>
            <a:pPr algn="just">
              <a:buNone/>
            </a:pPr>
            <a:r>
              <a:rPr lang="fr-FR" sz="6400" dirty="0" smtClean="0"/>
              <a:t>      - Organe de règlement des différends (OMC), CIRDI, Groupes spéciaux arbitraux (ALÉNA, accords bilatéraux d’investissements);  </a:t>
            </a:r>
          </a:p>
          <a:p>
            <a:pPr algn="just">
              <a:buNone/>
            </a:pPr>
            <a:r>
              <a:rPr lang="fr-FR" sz="6400" dirty="0" smtClean="0"/>
              <a:t>	   - </a:t>
            </a:r>
            <a:r>
              <a:rPr lang="fr-FR" sz="6400" dirty="0" smtClean="0"/>
              <a:t>Cour européenne, interaméricaine, africaine des droits de l’homme;</a:t>
            </a:r>
          </a:p>
          <a:p>
            <a:pPr algn="just">
              <a:buNone/>
            </a:pPr>
            <a:r>
              <a:rPr lang="fr-FR" sz="6400" dirty="0" smtClean="0"/>
              <a:t>	   - Comité des droits de l’Homme, Comité contre la torture et autres;</a:t>
            </a:r>
          </a:p>
          <a:p>
            <a:pPr algn="just">
              <a:buNone/>
            </a:pPr>
            <a:r>
              <a:rPr lang="fr-FR" sz="6400" dirty="0" smtClean="0"/>
              <a:t>- </a:t>
            </a:r>
            <a:r>
              <a:rPr lang="fr-FR" sz="6400" dirty="0" smtClean="0"/>
              <a:t>États </a:t>
            </a:r>
            <a:r>
              <a:rPr lang="fr-FR" sz="6400" dirty="0" smtClean="0"/>
              <a:t>et autres </a:t>
            </a:r>
            <a:r>
              <a:rPr lang="fr-FR" sz="6400" dirty="0" smtClean="0"/>
              <a:t>sujets (personnes physiques et morales, investisseurs)</a:t>
            </a:r>
          </a:p>
          <a:p>
            <a:pPr algn="just">
              <a:buNone/>
            </a:pPr>
            <a:r>
              <a:rPr lang="fr-FR" sz="6400" dirty="0" smtClean="0"/>
              <a:t>- Modes de saisine : requ</a:t>
            </a:r>
            <a:r>
              <a:rPr lang="fr-FR" sz="6400" dirty="0" smtClean="0"/>
              <a:t>ête unilatérale, compromis</a:t>
            </a:r>
            <a:endParaRPr lang="fr-FR" sz="6400" dirty="0" smtClean="0"/>
          </a:p>
          <a:p>
            <a:pPr algn="just">
              <a:buNone/>
            </a:pPr>
            <a:r>
              <a:rPr lang="fr-FR" sz="6400" dirty="0" smtClean="0"/>
              <a:t>- Effet </a:t>
            </a:r>
            <a:r>
              <a:rPr lang="fr-FR" sz="6400" dirty="0" smtClean="0"/>
              <a:t>obligatoire limité aux parties</a:t>
            </a:r>
            <a:r>
              <a:rPr lang="fr-FR" sz="6400" dirty="0" smtClean="0"/>
              <a:t> et autorité </a:t>
            </a:r>
            <a:r>
              <a:rPr lang="fr-FR" sz="6400" dirty="0" smtClean="0"/>
              <a:t>relative de la chose </a:t>
            </a:r>
            <a:r>
              <a:rPr lang="fr-FR" sz="6400" dirty="0" smtClean="0"/>
              <a:t>jugée</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27</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316498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II- Les sources et moyens du droit international (suite)</a:t>
            </a:r>
            <a:br>
              <a:rPr lang="fr-FR" sz="2400" dirty="0" smtClean="0">
                <a:solidFill>
                  <a:srgbClr val="002060"/>
                </a:solidFill>
              </a:rPr>
            </a:br>
            <a:r>
              <a:rPr lang="fr-FR" sz="2400" dirty="0" smtClean="0">
                <a:solidFill>
                  <a:schemeClr val="tx1"/>
                </a:solidFill>
              </a:rPr>
              <a:t>B- Les moyens du droit international (suite)</a:t>
            </a:r>
          </a:p>
        </p:txBody>
      </p:sp>
      <p:sp>
        <p:nvSpPr>
          <p:cNvPr id="3" name="Espace réservé du contenu 2"/>
          <p:cNvSpPr>
            <a:spLocks noGrp="1"/>
          </p:cNvSpPr>
          <p:nvPr>
            <p:ph sz="quarter" idx="1"/>
          </p:nvPr>
        </p:nvSpPr>
        <p:spPr/>
        <p:txBody>
          <a:bodyPr>
            <a:normAutofit fontScale="25000" lnSpcReduction="20000"/>
          </a:bodyPr>
          <a:lstStyle/>
          <a:p>
            <a:pPr algn="just">
              <a:buNone/>
            </a:pPr>
            <a:r>
              <a:rPr lang="fr-FR" sz="8000" b="1" dirty="0" smtClean="0"/>
              <a:t>2) La doctrine</a:t>
            </a:r>
          </a:p>
          <a:p>
            <a:pPr algn="just">
              <a:buNone/>
            </a:pPr>
            <a:endParaRPr lang="fr-FR" dirty="0" smtClean="0"/>
          </a:p>
          <a:p>
            <a:pPr algn="just">
              <a:buNone/>
            </a:pPr>
            <a:r>
              <a:rPr lang="fr-FR" sz="4308" dirty="0" smtClean="0"/>
              <a:t>- </a:t>
            </a:r>
            <a:r>
              <a:rPr lang="fr-FR" sz="5600" dirty="0" smtClean="0"/>
              <a:t>Définition : </a:t>
            </a:r>
            <a:r>
              <a:rPr lang="fr-FR" sz="5600" dirty="0" smtClean="0"/>
              <a:t>« Enseignement des auteurs de droit international </a:t>
            </a:r>
            <a:r>
              <a:rPr lang="fr-FR" sz="5600" dirty="0" smtClean="0"/>
              <a:t>» (Jean Salmon)</a:t>
            </a:r>
          </a:p>
          <a:p>
            <a:pPr algn="just">
              <a:buFontTx/>
              <a:buChar char="-"/>
            </a:pPr>
            <a:r>
              <a:rPr lang="fr-FR" sz="5600" dirty="0" smtClean="0"/>
              <a:t>Distinction en doctrine individuelle (Publicistes qualifiés) et institutionnelle (Commission du droit international, Institut de droit international, American Society of Internationale, Conseil canadien de droit international, Société québécois</a:t>
            </a:r>
          </a:p>
          <a:p>
            <a:pPr algn="just">
              <a:buNone/>
            </a:pPr>
            <a:r>
              <a:rPr lang="fr-FR" sz="5600" dirty="0" smtClean="0"/>
              <a:t>- </a:t>
            </a:r>
            <a:r>
              <a:rPr lang="fr-FR" sz="5600" dirty="0" smtClean="0"/>
              <a:t>M</a:t>
            </a:r>
            <a:r>
              <a:rPr lang="fr-FR" sz="5600" dirty="0" smtClean="0"/>
              <a:t>ode </a:t>
            </a:r>
            <a:r>
              <a:rPr lang="fr-FR" sz="5600" dirty="0" smtClean="0"/>
              <a:t>de diffusion ou de publication</a:t>
            </a:r>
            <a:r>
              <a:rPr lang="fr-FR" sz="5600" dirty="0" smtClean="0"/>
              <a:t> </a:t>
            </a:r>
            <a:r>
              <a:rPr lang="fr-FR" sz="5600" dirty="0" smtClean="0"/>
              <a:t>de la doctrine : monographies, ouvrages collectifs, périodiques de droit international, rapports, opinions individuelles ou dissidentes) </a:t>
            </a:r>
            <a:endParaRPr lang="fr-FR" sz="5600" dirty="0" smtClean="0"/>
          </a:p>
          <a:p>
            <a:pPr algn="just">
              <a:buNone/>
            </a:pPr>
            <a:r>
              <a:rPr lang="fr-FR" sz="5600" dirty="0" smtClean="0"/>
              <a:t>- </a:t>
            </a:r>
            <a:r>
              <a:rPr lang="fr-FR" sz="5600" dirty="0" smtClean="0"/>
              <a:t>D</a:t>
            </a:r>
            <a:r>
              <a:rPr lang="fr-FR" sz="5600" dirty="0" smtClean="0"/>
              <a:t>istinction de de la  notion de doctrine utilisée pour présenter pour décrire des énoncés formulés par des chefs d’État, de gouvernement ou des ministres sur </a:t>
            </a:r>
            <a:r>
              <a:rPr lang="fr-FR" sz="5600" dirty="0" smtClean="0"/>
              <a:t>des points controversés de droit international et devant servir de ligne de conduite à leur gouvernement » (Doctrines Monroe, Estrada, Wilson, Bush, etc.)</a:t>
            </a:r>
            <a:endParaRPr lang="fr-FR" sz="5600" dirty="0" smtClean="0"/>
          </a:p>
          <a:p>
            <a:pPr algn="just">
              <a:buFontTx/>
              <a:buChar char="-"/>
            </a:pPr>
            <a:r>
              <a:rPr lang="fr-FR" sz="5600" dirty="0" smtClean="0"/>
              <a:t>Fonctions générales de la doctrine :</a:t>
            </a:r>
          </a:p>
          <a:p>
            <a:pPr lvl="1" algn="just">
              <a:buNone/>
            </a:pPr>
            <a:r>
              <a:rPr lang="fr-FR" sz="5600" dirty="0" smtClean="0"/>
              <a:t>- Déterminer le droit en constatant l’existence de règles coutumière ou de de principes</a:t>
            </a:r>
            <a:endParaRPr lang="fr-FR" sz="5600" dirty="0" smtClean="0"/>
          </a:p>
          <a:p>
            <a:pPr lvl="1" algn="just">
              <a:buNone/>
            </a:pPr>
            <a:r>
              <a:rPr lang="fr-FR" sz="5600" dirty="0" smtClean="0"/>
              <a:t>- Interpréter </a:t>
            </a:r>
            <a:r>
              <a:rPr lang="fr-FR" sz="5600" dirty="0" smtClean="0"/>
              <a:t>le </a:t>
            </a:r>
            <a:r>
              <a:rPr lang="fr-FR" sz="5600" dirty="0" smtClean="0"/>
              <a:t>droit, et particulièrement les traités et les décisions</a:t>
            </a:r>
          </a:p>
          <a:p>
            <a:pPr lvl="1" algn="just">
              <a:buNone/>
            </a:pPr>
            <a:r>
              <a:rPr lang="fr-FR" sz="5600" dirty="0" smtClean="0"/>
              <a:t>- Critiquer </a:t>
            </a:r>
            <a:r>
              <a:rPr lang="fr-FR" sz="5600" dirty="0" smtClean="0"/>
              <a:t>le droit</a:t>
            </a:r>
            <a:endParaRPr lang="fr-FR" sz="5600" dirty="0" smtClean="0"/>
          </a:p>
          <a:p>
            <a:pPr lvl="1" algn="just">
              <a:buNone/>
            </a:pPr>
            <a:r>
              <a:rPr lang="fr-FR" sz="5600" dirty="0" smtClean="0"/>
              <a:t>- Influencer </a:t>
            </a:r>
            <a:r>
              <a:rPr lang="fr-FR" sz="5600" dirty="0" smtClean="0"/>
              <a:t>le développement du droit</a:t>
            </a:r>
            <a:endParaRPr lang="fr-FR" sz="5600" dirty="0" smtClean="0"/>
          </a:p>
          <a:p>
            <a:pPr algn="just">
              <a:buFontTx/>
              <a:buChar char="-"/>
            </a:pPr>
            <a:r>
              <a:rPr lang="fr-FR" sz="5600" dirty="0" smtClean="0"/>
              <a:t>Valeur </a:t>
            </a:r>
            <a:r>
              <a:rPr lang="fr-FR" sz="5600" dirty="0" smtClean="0"/>
              <a:t>juridique</a:t>
            </a:r>
            <a:endParaRPr lang="fr-FR" sz="5600" dirty="0" smtClean="0"/>
          </a:p>
          <a:p>
            <a:pPr lvl="1" algn="just">
              <a:buNone/>
            </a:pPr>
            <a:r>
              <a:rPr lang="fr-FR" sz="5600" dirty="0" smtClean="0"/>
              <a:t>- </a:t>
            </a:r>
            <a:r>
              <a:rPr lang="fr-FR" sz="5600" dirty="0" smtClean="0"/>
              <a:t>Moyen </a:t>
            </a:r>
            <a:r>
              <a:rPr lang="fr-FR" sz="5600" dirty="0" smtClean="0"/>
              <a:t>auxiliaire de détermination</a:t>
            </a:r>
            <a:r>
              <a:rPr lang="fr-FR" sz="5600" dirty="0" smtClean="0"/>
              <a:t> (en non pas de création) des </a:t>
            </a:r>
            <a:r>
              <a:rPr lang="fr-FR" sz="5600" dirty="0" smtClean="0"/>
              <a:t>règles de </a:t>
            </a:r>
            <a:r>
              <a:rPr lang="fr-FR" sz="5600" dirty="0" smtClean="0"/>
              <a:t>droit;</a:t>
            </a:r>
          </a:p>
          <a:p>
            <a:pPr lvl="1" algn="just">
              <a:buNone/>
            </a:pPr>
            <a:r>
              <a:rPr lang="fr-FR" sz="5600" dirty="0" smtClean="0"/>
              <a:t>- Peu </a:t>
            </a:r>
            <a:r>
              <a:rPr lang="fr-FR" sz="5600" dirty="0" smtClean="0"/>
              <a:t>citée devant </a:t>
            </a:r>
            <a:r>
              <a:rPr lang="fr-FR" sz="5600" dirty="0" smtClean="0"/>
              <a:t>les juridictions internationales.</a:t>
            </a:r>
            <a:endParaRPr lang="fr-FR" sz="5600"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28</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88344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81000"/>
            <a:ext cx="8229600" cy="685800"/>
          </a:xfrm>
        </p:spPr>
        <p:txBody>
          <a:bodyPr>
            <a:normAutofit fontScale="90000"/>
          </a:bodyPr>
          <a:lstStyle/>
          <a:p>
            <a:pPr algn="ctr"/>
            <a:r>
              <a:rPr lang="fr-CA" sz="2400" b="1" dirty="0" smtClean="0"/>
              <a:t>COURS N</a:t>
            </a:r>
            <a:r>
              <a:rPr lang="fr-CA" sz="2400" b="1" baseline="30000" dirty="0" smtClean="0"/>
              <a:t>o </a:t>
            </a:r>
            <a:r>
              <a:rPr lang="fr-CA" sz="2400" b="1" dirty="0" smtClean="0"/>
              <a:t>3 </a:t>
            </a:r>
            <a:r>
              <a:rPr lang="fr-CA" sz="2400" dirty="0" smtClean="0"/>
              <a:t>(</a:t>
            </a:r>
            <a:r>
              <a:rPr lang="fr-CA" sz="2400" dirty="0" smtClean="0"/>
              <a:t>21 janvier 2016)</a:t>
            </a:r>
            <a:br>
              <a:rPr lang="fr-CA" sz="2400" dirty="0" smtClean="0"/>
            </a:br>
            <a:r>
              <a:rPr lang="fr-CA" sz="2400" b="1" dirty="0" smtClean="0"/>
              <a:t> L’ÉTAT</a:t>
            </a:r>
            <a:r>
              <a:rPr lang="fr-CA" sz="2400" b="1" dirty="0" smtClean="0"/>
              <a:t>,  SA NAISSANCE ET SA RECONNAISSANCE</a:t>
            </a:r>
            <a:endParaRPr lang="fr-CA" sz="2400" dirty="0" smtClean="0"/>
          </a:p>
        </p:txBody>
      </p:sp>
      <p:sp>
        <p:nvSpPr>
          <p:cNvPr id="3" name="Espace réservé du contenu 2"/>
          <p:cNvSpPr>
            <a:spLocks noGrp="1"/>
          </p:cNvSpPr>
          <p:nvPr>
            <p:ph sz="quarter" idx="1"/>
          </p:nvPr>
        </p:nvSpPr>
        <p:spPr>
          <a:xfrm>
            <a:off x="457200" y="1219200"/>
            <a:ext cx="8229600" cy="5029200"/>
          </a:xfrm>
        </p:spPr>
        <p:txBody>
          <a:bodyPr>
            <a:normAutofit fontScale="25000" lnSpcReduction="20000"/>
          </a:bodyPr>
          <a:lstStyle/>
          <a:p>
            <a:r>
              <a:rPr lang="fr-CA" b="1" dirty="0" smtClean="0"/>
              <a:t> </a:t>
            </a:r>
            <a:endParaRPr lang="fr-CA" dirty="0" smtClean="0"/>
          </a:p>
          <a:p>
            <a:pPr algn="ctr">
              <a:buNone/>
            </a:pPr>
            <a:r>
              <a:rPr lang="fr-CA" sz="4800" b="1" dirty="0" smtClean="0"/>
              <a:t>PLAN</a:t>
            </a:r>
            <a:endParaRPr lang="fr-CA" sz="4800" dirty="0" smtClean="0"/>
          </a:p>
          <a:p>
            <a:pPr>
              <a:buNone/>
            </a:pPr>
            <a:r>
              <a:rPr lang="fr-CA" sz="4800" b="1" dirty="0" smtClean="0"/>
              <a:t> I</a:t>
            </a:r>
            <a:r>
              <a:rPr lang="fr-CA" sz="4800" b="1" dirty="0" smtClean="0"/>
              <a:t>- L’ÉTAT ET SA </a:t>
            </a:r>
            <a:r>
              <a:rPr lang="fr-CA" sz="4800" b="1" dirty="0" smtClean="0"/>
              <a:t>NAISSANCE</a:t>
            </a:r>
            <a:r>
              <a:rPr lang="fr-CA" sz="4800" dirty="0" smtClean="0"/>
              <a:t> </a:t>
            </a:r>
          </a:p>
          <a:p>
            <a:pPr>
              <a:buNone/>
            </a:pPr>
            <a:r>
              <a:rPr lang="fr-CA" sz="4800" i="1" dirty="0" smtClean="0"/>
              <a:t>     A</a:t>
            </a:r>
            <a:r>
              <a:rPr lang="fr-CA" sz="4800" i="1" dirty="0" smtClean="0"/>
              <a:t>-  La naissance de l’État par le droit</a:t>
            </a:r>
            <a:r>
              <a:rPr lang="fr-CA" sz="4800" dirty="0" smtClean="0"/>
              <a:t/>
            </a:r>
            <a:br>
              <a:rPr lang="fr-CA" sz="4800" dirty="0" smtClean="0"/>
            </a:br>
            <a:r>
              <a:rPr lang="fr-CA" sz="4800" dirty="0" smtClean="0"/>
              <a:t>           1)   Le droit à l’indépendance des pays et peuples coloniaux</a:t>
            </a:r>
            <a:br>
              <a:rPr lang="fr-CA" sz="4800" dirty="0" smtClean="0"/>
            </a:br>
            <a:r>
              <a:rPr lang="fr-CA" sz="4800" dirty="0" smtClean="0"/>
              <a:t>           2)   Le droit à la sécession des peuples non </a:t>
            </a:r>
            <a:r>
              <a:rPr lang="fr-CA" sz="4800" dirty="0" smtClean="0"/>
              <a:t>coloniaux </a:t>
            </a:r>
          </a:p>
          <a:p>
            <a:pPr>
              <a:buNone/>
            </a:pPr>
            <a:r>
              <a:rPr lang="fr-CA" sz="4800" i="1" dirty="0" smtClean="0"/>
              <a:t>     B</a:t>
            </a:r>
            <a:r>
              <a:rPr lang="fr-CA" sz="4800" i="1" dirty="0" smtClean="0"/>
              <a:t>-  La naissance de l’État</a:t>
            </a:r>
            <a:r>
              <a:rPr lang="fr-CA" sz="4800" i="1" dirty="0" smtClean="0"/>
              <a:t> </a:t>
            </a:r>
            <a:r>
              <a:rPr lang="fr-CA" sz="4800" i="1" dirty="0" smtClean="0"/>
              <a:t> </a:t>
            </a:r>
            <a:r>
              <a:rPr lang="fr-CA" sz="4800" i="1" dirty="0" smtClean="0"/>
              <a:t>par </a:t>
            </a:r>
            <a:r>
              <a:rPr lang="fr-CA" sz="4800" i="1" dirty="0" smtClean="0"/>
              <a:t>le fait</a:t>
            </a:r>
            <a:br>
              <a:rPr lang="fr-CA" sz="4800" i="1" dirty="0" smtClean="0"/>
            </a:br>
            <a:r>
              <a:rPr lang="fr-CA" sz="4800" i="1" dirty="0" smtClean="0"/>
              <a:t>           </a:t>
            </a:r>
            <a:r>
              <a:rPr lang="fr-CA" sz="4800" dirty="0" smtClean="0"/>
              <a:t>1)   La naissance de l’État par consentement</a:t>
            </a:r>
            <a:br>
              <a:rPr lang="fr-CA" sz="4800" dirty="0" smtClean="0"/>
            </a:br>
            <a:r>
              <a:rPr lang="fr-CA" sz="4800" dirty="0" smtClean="0"/>
              <a:t>           2)   La naissance de l’État par </a:t>
            </a:r>
            <a:r>
              <a:rPr lang="fr-CA" sz="4800" dirty="0" smtClean="0"/>
              <a:t>l’effectivité</a:t>
            </a:r>
            <a:r>
              <a:rPr lang="fr-CA" sz="4800" b="1" dirty="0" smtClean="0"/>
              <a:t> </a:t>
            </a:r>
            <a:endParaRPr lang="fr-CA" sz="4800" dirty="0" smtClean="0"/>
          </a:p>
          <a:p>
            <a:r>
              <a:rPr lang="fr-CA" sz="4800" b="1" dirty="0" smtClean="0"/>
              <a:t>II- L’ÉTAT ET SA </a:t>
            </a:r>
            <a:r>
              <a:rPr lang="fr-CA" sz="4800" b="1" dirty="0" smtClean="0"/>
              <a:t>RECONNAISSANCE</a:t>
            </a:r>
            <a:r>
              <a:rPr lang="fr-CA" sz="4800" dirty="0" smtClean="0"/>
              <a:t> </a:t>
            </a:r>
          </a:p>
          <a:p>
            <a:pPr>
              <a:buNone/>
            </a:pPr>
            <a:r>
              <a:rPr lang="fr-CA" sz="4800" i="1" dirty="0" smtClean="0"/>
              <a:t> 	A</a:t>
            </a:r>
            <a:r>
              <a:rPr lang="fr-CA" sz="4800" i="1" dirty="0" smtClean="0"/>
              <a:t>-  La reconnaissance d’État</a:t>
            </a:r>
            <a:r>
              <a:rPr lang="fr-CA" sz="4800" dirty="0" smtClean="0"/>
              <a:t> </a:t>
            </a:r>
            <a:r>
              <a:rPr lang="fr-CA" sz="4800" i="1" dirty="0" smtClean="0"/>
              <a:t>et sa </a:t>
            </a:r>
            <a:r>
              <a:rPr lang="fr-CA" sz="4800" i="1" dirty="0" smtClean="0"/>
              <a:t>nature</a:t>
            </a:r>
            <a:br>
              <a:rPr lang="fr-CA" sz="4800" i="1" dirty="0" smtClean="0"/>
            </a:br>
            <a:r>
              <a:rPr lang="fr-CA" sz="4800" i="1" dirty="0" smtClean="0"/>
              <a:t>     </a:t>
            </a:r>
            <a:r>
              <a:rPr lang="fr-CA" sz="4800" dirty="0" smtClean="0"/>
              <a:t>1</a:t>
            </a:r>
            <a:r>
              <a:rPr lang="fr-CA" sz="4800" dirty="0" smtClean="0"/>
              <a:t>)   La nature constitutive de la reconnaissance </a:t>
            </a:r>
            <a:r>
              <a:rPr lang="fr-CA" sz="4800" dirty="0" smtClean="0"/>
              <a:t>d’État</a:t>
            </a:r>
            <a:br>
              <a:rPr lang="fr-CA" sz="4800" dirty="0" smtClean="0"/>
            </a:br>
            <a:r>
              <a:rPr lang="fr-CA" sz="4800" dirty="0" smtClean="0"/>
              <a:t>     2</a:t>
            </a:r>
            <a:r>
              <a:rPr lang="fr-CA" sz="4800" dirty="0" smtClean="0"/>
              <a:t>)   La nature déclarative de la reconnaissance </a:t>
            </a:r>
            <a:r>
              <a:rPr lang="fr-CA" sz="4800" dirty="0" smtClean="0"/>
              <a:t>d’État </a:t>
            </a:r>
          </a:p>
          <a:p>
            <a:pPr>
              <a:buNone/>
            </a:pPr>
            <a:r>
              <a:rPr lang="fr-CA" sz="4800" dirty="0" smtClean="0"/>
              <a:t>	</a:t>
            </a:r>
            <a:r>
              <a:rPr lang="fr-CA" sz="4800" dirty="0" smtClean="0"/>
              <a:t> </a:t>
            </a:r>
            <a:r>
              <a:rPr lang="fr-CA" sz="4800" i="1" dirty="0" smtClean="0"/>
              <a:t>B- La reconnaissance d’État et ses </a:t>
            </a:r>
            <a:r>
              <a:rPr lang="fr-CA" sz="4800" i="1" dirty="0" smtClean="0"/>
              <a:t>effets</a:t>
            </a:r>
            <a:br>
              <a:rPr lang="fr-CA" sz="4800" i="1" dirty="0" smtClean="0"/>
            </a:br>
            <a:r>
              <a:rPr lang="fr-CA" sz="4800" i="1" dirty="0" smtClean="0"/>
              <a:t>     </a:t>
            </a:r>
            <a:r>
              <a:rPr lang="fr-CA" sz="4800" dirty="0" smtClean="0"/>
              <a:t>1</a:t>
            </a:r>
            <a:r>
              <a:rPr lang="fr-CA" sz="4800" dirty="0" smtClean="0"/>
              <a:t>)   Les effets juridiques de la reconnaissance </a:t>
            </a:r>
            <a:r>
              <a:rPr lang="fr-CA" sz="4800" dirty="0" smtClean="0"/>
              <a:t>d’État</a:t>
            </a:r>
            <a:br>
              <a:rPr lang="fr-CA" sz="4800" dirty="0" smtClean="0"/>
            </a:br>
            <a:r>
              <a:rPr lang="fr-CA" sz="4800" dirty="0" smtClean="0"/>
              <a:t>     2</a:t>
            </a:r>
            <a:r>
              <a:rPr lang="fr-CA" sz="4800" dirty="0" smtClean="0"/>
              <a:t>)   Les effets politiques de la reconnaissance </a:t>
            </a:r>
            <a:r>
              <a:rPr lang="fr-CA" sz="4800" dirty="0" smtClean="0"/>
              <a:t>d’État</a:t>
            </a:r>
            <a:r>
              <a:rPr lang="fr-CA" sz="4800" b="1" dirty="0" smtClean="0"/>
              <a:t> </a:t>
            </a:r>
            <a:br>
              <a:rPr lang="fr-CA" sz="4800" b="1" dirty="0" smtClean="0"/>
            </a:br>
            <a:endParaRPr lang="fr-CA" sz="4800" dirty="0" smtClean="0"/>
          </a:p>
          <a:p>
            <a:pPr algn="ctr">
              <a:buNone/>
            </a:pPr>
            <a:r>
              <a:rPr lang="fr-CA" sz="4800" b="1" dirty="0" smtClean="0"/>
              <a:t>LECTURES</a:t>
            </a:r>
            <a:r>
              <a:rPr lang="fr-CA" sz="4800" i="1" dirty="0" smtClean="0"/>
              <a:t> </a:t>
            </a:r>
            <a:endParaRPr lang="fr-CA" sz="4800" dirty="0" smtClean="0"/>
          </a:p>
          <a:p>
            <a:pPr>
              <a:buNone/>
            </a:pPr>
            <a:r>
              <a:rPr lang="fr-CA" sz="4800" i="1" dirty="0" smtClean="0"/>
              <a:t>Lectures obligatoires </a:t>
            </a:r>
            <a:r>
              <a:rPr lang="fr-CA" sz="4800" i="1" dirty="0" smtClean="0"/>
              <a:t>: </a:t>
            </a:r>
            <a:endParaRPr lang="fr-CA" sz="4800" dirty="0" smtClean="0"/>
          </a:p>
          <a:p>
            <a:pPr>
              <a:buNone/>
            </a:pPr>
            <a:r>
              <a:rPr lang="fr-CA" sz="4800" b="1" dirty="0" smtClean="0"/>
              <a:t>       Document </a:t>
            </a:r>
            <a:r>
              <a:rPr lang="fr-CA" sz="4800" b="1" dirty="0" smtClean="0"/>
              <a:t>n</a:t>
            </a:r>
            <a:r>
              <a:rPr lang="fr-CA" sz="4800" b="1" baseline="30000" dirty="0" smtClean="0"/>
              <a:t>o</a:t>
            </a:r>
            <a:r>
              <a:rPr lang="fr-CA" sz="4800" b="1" dirty="0" smtClean="0"/>
              <a:t> 07 : </a:t>
            </a:r>
            <a:r>
              <a:rPr lang="fr-CA" sz="4800" b="1" u="sng" dirty="0" smtClean="0">
                <a:hlinkClick r:id="rId2"/>
              </a:rPr>
              <a:t>Traités et déclarations relatifs aux droit à l'autodétermination des peuples</a:t>
            </a:r>
            <a:r>
              <a:rPr lang="fr-CA" sz="4800" b="1" dirty="0" smtClean="0"/>
              <a:t/>
            </a:r>
            <a:br>
              <a:rPr lang="fr-CA" sz="4800" b="1" dirty="0" smtClean="0"/>
            </a:br>
            <a:r>
              <a:rPr lang="fr-CA" sz="4800" b="1" dirty="0" smtClean="0"/>
              <a:t>Document n</a:t>
            </a:r>
            <a:r>
              <a:rPr lang="fr-CA" sz="4800" b="1" baseline="30000" dirty="0" smtClean="0"/>
              <a:t>o</a:t>
            </a:r>
            <a:r>
              <a:rPr lang="fr-CA" sz="4800" b="1" dirty="0" smtClean="0"/>
              <a:t> 08 : </a:t>
            </a:r>
            <a:r>
              <a:rPr lang="fr-CA" sz="4800" b="1" i="1" dirty="0" smtClean="0">
                <a:hlinkClick r:id="rId3"/>
              </a:rPr>
              <a:t>Convention sur les droits et devoirs des États</a:t>
            </a:r>
            <a:r>
              <a:rPr lang="fr-CA" sz="4800" b="1" u="sng" dirty="0" smtClean="0">
                <a:hlinkClick r:id="rId3"/>
              </a:rPr>
              <a:t> (Convention de Montevideo)</a:t>
            </a:r>
            <a:r>
              <a:rPr lang="fr-CA" sz="4800" b="1" dirty="0" smtClean="0"/>
              <a:t> (1933</a:t>
            </a:r>
            <a:r>
              <a:rPr lang="fr-CA" sz="4800" b="1" dirty="0" smtClean="0"/>
              <a:t>)</a:t>
            </a:r>
            <a:r>
              <a:rPr lang="fr-CA" sz="4800" i="1" dirty="0" smtClean="0"/>
              <a:t> </a:t>
            </a:r>
            <a:endParaRPr lang="fr-CA" sz="4800" dirty="0" smtClean="0"/>
          </a:p>
          <a:p>
            <a:pPr>
              <a:buNone/>
            </a:pPr>
            <a:r>
              <a:rPr lang="fr-CA" sz="4800" i="1" dirty="0" smtClean="0"/>
              <a:t>Lectures optionnelles </a:t>
            </a:r>
            <a:r>
              <a:rPr lang="fr-CA" sz="4800" i="1" dirty="0" smtClean="0"/>
              <a:t>:</a:t>
            </a:r>
            <a:r>
              <a:rPr lang="fr-CA" sz="4800" b="1" dirty="0" smtClean="0"/>
              <a:t> </a:t>
            </a:r>
            <a:endParaRPr lang="fr-CA" sz="4800" dirty="0" smtClean="0"/>
          </a:p>
          <a:p>
            <a:pPr>
              <a:buNone/>
            </a:pPr>
            <a:r>
              <a:rPr lang="fr-CA" sz="4800" b="1" dirty="0" smtClean="0"/>
              <a:t>       Document</a:t>
            </a:r>
            <a:r>
              <a:rPr lang="fr-CA" sz="4800" dirty="0" smtClean="0"/>
              <a:t> </a:t>
            </a:r>
            <a:r>
              <a:rPr lang="fr-CA" sz="4800" b="1" dirty="0" smtClean="0"/>
              <a:t>n</a:t>
            </a:r>
            <a:r>
              <a:rPr lang="fr-CA" sz="4800" b="1" baseline="30000" dirty="0" smtClean="0"/>
              <a:t>o</a:t>
            </a:r>
            <a:r>
              <a:rPr lang="fr-CA" sz="4800" b="1" dirty="0" smtClean="0"/>
              <a:t> 09</a:t>
            </a:r>
            <a:r>
              <a:rPr lang="fr-CA" sz="4800" dirty="0" smtClean="0"/>
              <a:t> : </a:t>
            </a:r>
            <a:r>
              <a:rPr lang="fr-CA" sz="4800" b="1" u="sng" dirty="0" smtClean="0">
                <a:hlinkClick r:id="rId4"/>
              </a:rPr>
              <a:t>Cour suprême du Canada- </a:t>
            </a:r>
            <a:r>
              <a:rPr lang="fr-CA" sz="4800" b="1" i="1" dirty="0" smtClean="0">
                <a:hlinkClick r:id="rId4"/>
              </a:rPr>
              <a:t>Renvoi relatif à la sécession du Québec</a:t>
            </a:r>
            <a:r>
              <a:rPr lang="fr-CA" sz="4800" dirty="0" smtClean="0"/>
              <a:t> </a:t>
            </a:r>
            <a:r>
              <a:rPr lang="fr-CA" sz="4800" b="1" dirty="0" smtClean="0"/>
              <a:t>(1998)</a:t>
            </a:r>
            <a:br>
              <a:rPr lang="fr-CA" sz="4800" b="1" dirty="0" smtClean="0"/>
            </a:br>
            <a:r>
              <a:rPr lang="fr-CA" sz="4800" b="1" dirty="0" smtClean="0"/>
              <a:t>Document n</a:t>
            </a:r>
            <a:r>
              <a:rPr lang="fr-CA" sz="4800" b="1" baseline="30000" dirty="0" smtClean="0"/>
              <a:t>o</a:t>
            </a:r>
            <a:r>
              <a:rPr lang="fr-CA" sz="4800" b="1" dirty="0" smtClean="0"/>
              <a:t> 10 : </a:t>
            </a:r>
            <a:r>
              <a:rPr lang="fr-CA" sz="4800" b="1" u="sng" dirty="0" smtClean="0">
                <a:hlinkClick r:id="rId5"/>
              </a:rPr>
              <a:t>Cour internationale de Justice- </a:t>
            </a:r>
            <a:r>
              <a:rPr lang="fr-CA" sz="4800" b="1" i="1" dirty="0" smtClean="0">
                <a:hlinkClick r:id="rId5"/>
              </a:rPr>
              <a:t>Avis consultatif sur le Kosovo</a:t>
            </a:r>
            <a:r>
              <a:rPr lang="fr-CA" sz="4800" b="1" dirty="0" smtClean="0"/>
              <a:t> (2010)  </a:t>
            </a:r>
            <a:br>
              <a:rPr lang="fr-CA" sz="4800" b="1" dirty="0" smtClean="0"/>
            </a:br>
            <a:r>
              <a:rPr lang="fr-CA" sz="4800" b="1" dirty="0" smtClean="0"/>
              <a:t>Document n</a:t>
            </a:r>
            <a:r>
              <a:rPr lang="fr-CA" sz="4800" b="1" baseline="30000" dirty="0" smtClean="0"/>
              <a:t>o</a:t>
            </a:r>
            <a:r>
              <a:rPr lang="fr-CA" sz="4800" b="1" dirty="0" smtClean="0"/>
              <a:t> 11 : </a:t>
            </a:r>
            <a:r>
              <a:rPr lang="fr-CA" sz="4800" b="1" u="sng" dirty="0" smtClean="0">
                <a:hlinkClick r:id="rId6"/>
              </a:rPr>
              <a:t>Bart M.J, Szweczyk, « The Lawfulness of Kosovo's Declaration of Independance »</a:t>
            </a:r>
            <a:r>
              <a:rPr lang="fr-CA" sz="4800" b="1" dirty="0" smtClean="0"/>
              <a:t> (2010)</a:t>
            </a:r>
            <a:br>
              <a:rPr lang="fr-CA" sz="4800" b="1" dirty="0" smtClean="0"/>
            </a:br>
            <a:r>
              <a:rPr lang="fr-CA" sz="4800" b="1" dirty="0" smtClean="0"/>
              <a:t>Document n</a:t>
            </a:r>
            <a:r>
              <a:rPr lang="fr-CA" sz="4800" b="1" baseline="30000" dirty="0" smtClean="0"/>
              <a:t>o</a:t>
            </a:r>
            <a:r>
              <a:rPr lang="fr-CA" sz="4800" b="1" dirty="0" smtClean="0"/>
              <a:t> 12 : </a:t>
            </a:r>
            <a:r>
              <a:rPr lang="fr-CA" sz="4800" b="1" u="sng" dirty="0" smtClean="0">
                <a:hlinkClick r:id="rId7"/>
              </a:rPr>
              <a:t>Commentaires sur l'avis de la CIJ sur le Kosovo et le Québec</a:t>
            </a:r>
            <a:r>
              <a:rPr lang="fr-CA" sz="4800" b="1" dirty="0" smtClean="0"/>
              <a:t> (2010)</a:t>
            </a:r>
            <a:endParaRPr lang="fr-CA" sz="4800" dirty="0" smtClean="0"/>
          </a:p>
          <a:p>
            <a:r>
              <a:rPr lang="fr-CA" b="1" dirty="0" smtClean="0"/>
              <a:t> </a:t>
            </a:r>
            <a:endParaRPr lang="fr-CA" dirty="0" smtClean="0"/>
          </a:p>
          <a:p>
            <a:pPr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29</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 Droit international public général »,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57384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609600"/>
          </a:xfrm>
        </p:spPr>
        <p:txBody>
          <a:bodyPr>
            <a:normAutofit/>
          </a:bodyPr>
          <a:lstStyle/>
          <a:p>
            <a:pPr algn="ctr"/>
            <a:r>
              <a:rPr lang="fr-FR" sz="2400" dirty="0" smtClean="0">
                <a:solidFill>
                  <a:srgbClr val="002060"/>
                </a:solidFill>
              </a:rPr>
              <a:t>I</a:t>
            </a:r>
            <a:r>
              <a:rPr lang="fr-FR" sz="2400" dirty="0" smtClean="0">
                <a:solidFill>
                  <a:srgbClr val="002060"/>
                </a:solidFill>
              </a:rPr>
              <a:t>- </a:t>
            </a:r>
            <a:r>
              <a:rPr lang="fr-FR" sz="2400" dirty="0" smtClean="0">
                <a:solidFill>
                  <a:srgbClr val="002060"/>
                </a:solidFill>
              </a:rPr>
              <a:t>Les sujets et acteurs du droit international</a:t>
            </a:r>
            <a:endParaRPr lang="fr-FR" sz="2400" dirty="0">
              <a:solidFill>
                <a:srgbClr val="002060"/>
              </a:solidFill>
            </a:endParaRPr>
          </a:p>
        </p:txBody>
      </p:sp>
      <p:sp>
        <p:nvSpPr>
          <p:cNvPr id="3" name="Espace réservé du contenu 2"/>
          <p:cNvSpPr>
            <a:spLocks noGrp="1"/>
          </p:cNvSpPr>
          <p:nvPr>
            <p:ph sz="quarter" idx="1"/>
          </p:nvPr>
        </p:nvSpPr>
        <p:spPr>
          <a:xfrm>
            <a:off x="457200" y="990600"/>
            <a:ext cx="8229600" cy="5166360"/>
          </a:xfrm>
        </p:spPr>
        <p:txBody>
          <a:bodyPr>
            <a:normAutofit/>
          </a:bodyPr>
          <a:lstStyle/>
          <a:p>
            <a:pPr algn="ctr">
              <a:buNone/>
            </a:pPr>
            <a:r>
              <a:rPr lang="fr-FR" dirty="0" smtClean="0"/>
              <a:t> INTRODUCTION</a:t>
            </a:r>
          </a:p>
          <a:p>
            <a:pPr lvl="1" algn="just">
              <a:buNone/>
            </a:pPr>
            <a:endParaRPr lang="fr-FR" sz="1514" dirty="0" smtClean="0"/>
          </a:p>
          <a:p>
            <a:pPr lvl="1" algn="just">
              <a:buNone/>
            </a:pPr>
            <a:r>
              <a:rPr lang="fr-FR" sz="1514" dirty="0" smtClean="0"/>
              <a:t>- Distinction entre sujets et acteurs du droit international :</a:t>
            </a:r>
          </a:p>
          <a:p>
            <a:pPr lvl="2" algn="just"/>
            <a:r>
              <a:rPr lang="fr-FR" sz="1514" b="1" dirty="0" smtClean="0"/>
              <a:t>Sujet de droit international</a:t>
            </a:r>
            <a:r>
              <a:rPr lang="fr-FR" sz="1514" dirty="0" smtClean="0"/>
              <a:t> : une entité ou une personne dotée par les normes de l’ordre juridique international d’un ensemble de droits dont elle a la capacité de réclamer le respect et d’obligations qu’elle est tenue d’assumer;</a:t>
            </a:r>
          </a:p>
          <a:p>
            <a:pPr lvl="2" algn="just"/>
            <a:r>
              <a:rPr lang="fr-FR" sz="1514" b="1" dirty="0" smtClean="0"/>
              <a:t>Acteur du droit international</a:t>
            </a:r>
            <a:r>
              <a:rPr lang="fr-FR" sz="1514" dirty="0" smtClean="0"/>
              <a:t> : une entité dotée ou une personne agissant dans dans l’ordre juridique international, mais qui n’est pas dotée par les normes de l’ordre juridique international d’un ensemble de droits dont elle a la capacité de réclamer le respect et d’obligations qu’elle est tenue d’assumer ;</a:t>
            </a:r>
          </a:p>
          <a:p>
            <a:pPr lvl="2" algn="just"/>
            <a:endParaRPr lang="fr-FR" sz="1514" dirty="0" smtClean="0"/>
          </a:p>
          <a:p>
            <a:pPr lvl="1" algn="just">
              <a:buNone/>
            </a:pPr>
            <a:r>
              <a:rPr lang="fr-FR" sz="1514" b="1" dirty="0" smtClean="0"/>
              <a:t>- Personnalité juridique internationale </a:t>
            </a:r>
            <a:r>
              <a:rPr lang="fr-FR" sz="1514" dirty="0" smtClean="0"/>
              <a:t>: « Aptitude à être titulaire de droits et tenu d’obligations selon le droit international » (Jean Salmon);</a:t>
            </a:r>
          </a:p>
          <a:p>
            <a:pPr lvl="1" algn="just">
              <a:buFontTx/>
              <a:buChar char="-"/>
            </a:pPr>
            <a:endParaRPr lang="fr-FR" sz="1514" dirty="0" smtClean="0"/>
          </a:p>
          <a:p>
            <a:pPr lvl="1" algn="just">
              <a:buNone/>
            </a:pPr>
            <a:r>
              <a:rPr lang="fr-FR" sz="1514" b="1" dirty="0" smtClean="0"/>
              <a:t>- Capacité juridique internationale : </a:t>
            </a:r>
            <a:endParaRPr lang="fr-FR" sz="1514" dirty="0" smtClean="0"/>
          </a:p>
          <a:p>
            <a:pPr lvl="2" algn="just"/>
            <a:r>
              <a:rPr lang="fr-FR" sz="1514" dirty="0" smtClean="0"/>
              <a:t>Capacité de jouissance (droits, obligations, devoirs, responsabilités, privilèges et immunités);  </a:t>
            </a:r>
          </a:p>
          <a:p>
            <a:pPr lvl="2" algn="just"/>
            <a:r>
              <a:rPr lang="fr-FR" sz="1514" dirty="0" smtClean="0"/>
              <a:t>Capacité d’exercice (direct) dans l’ordre juridique international</a:t>
            </a:r>
          </a:p>
          <a:p>
            <a:pPr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3</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06113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t>
            </a:r>
            <a:br>
              <a:rPr lang="fr-FR" dirty="0" smtClean="0"/>
            </a:br>
            <a:r>
              <a:rPr lang="fr-FR" dirty="0" smtClean="0"/>
              <a:t>A- </a:t>
            </a:r>
            <a:r>
              <a:rPr lang="fr-FR" dirty="0" smtClean="0">
                <a:solidFill>
                  <a:srgbClr val="002060"/>
                </a:solidFill>
              </a:rPr>
              <a:t>Les sujets</a:t>
            </a:r>
            <a:r>
              <a:rPr lang="fr-FR" dirty="0" smtClean="0">
                <a:solidFill>
                  <a:srgbClr val="002060"/>
                </a:solidFill>
              </a:rPr>
              <a:t> et acteurs du </a:t>
            </a:r>
            <a:r>
              <a:rPr lang="fr-FR" dirty="0" smtClean="0">
                <a:solidFill>
                  <a:srgbClr val="002060"/>
                </a:solidFill>
              </a:rPr>
              <a:t>droit international (suite)</a:t>
            </a:r>
            <a:endParaRPr lang="fr-FR" dirty="0">
              <a:solidFill>
                <a:srgbClr val="002060"/>
              </a:solidFill>
            </a:endParaRPr>
          </a:p>
        </p:txBody>
      </p:sp>
      <p:sp>
        <p:nvSpPr>
          <p:cNvPr id="3" name="Espace réservé du contenu 2"/>
          <p:cNvSpPr>
            <a:spLocks noGrp="1"/>
          </p:cNvSpPr>
          <p:nvPr>
            <p:ph sz="quarter" idx="1"/>
          </p:nvPr>
        </p:nvSpPr>
        <p:spPr/>
        <p:txBody>
          <a:bodyPr>
            <a:normAutofit fontScale="77500" lnSpcReduction="20000"/>
          </a:bodyPr>
          <a:lstStyle/>
          <a:p>
            <a:pPr lvl="1" algn="just"/>
            <a:r>
              <a:rPr lang="fr-FR" dirty="0" smtClean="0"/>
              <a:t>CIJ, </a:t>
            </a:r>
            <a:r>
              <a:rPr lang="fr-FR" i="1" dirty="0" smtClean="0"/>
              <a:t>Réparation des dommages subis au service des Nations Unies</a:t>
            </a:r>
            <a:r>
              <a:rPr lang="fr-FR" dirty="0" smtClean="0"/>
              <a:t>, Avis consultatif, 11 avril 1949, p. 8 (</a:t>
            </a:r>
            <a:r>
              <a:rPr lang="fr-FR" dirty="0" smtClean="0">
                <a:hlinkClick r:id="rId2"/>
              </a:rPr>
              <a:t>texte</a:t>
            </a:r>
            <a:r>
              <a:rPr lang="fr-FR" dirty="0" smtClean="0"/>
              <a:t>)</a:t>
            </a:r>
            <a:br>
              <a:rPr lang="fr-FR" dirty="0" smtClean="0"/>
            </a:br>
            <a:endParaRPr lang="fr-FR" dirty="0" smtClean="0"/>
          </a:p>
          <a:p>
            <a:pPr lvl="2" algn="just">
              <a:buNone/>
            </a:pPr>
            <a:r>
              <a:rPr lang="fr-FR" dirty="0" smtClean="0"/>
              <a:t>« </a:t>
            </a:r>
            <a:r>
              <a:rPr lang="fr-FR" u="sng" dirty="0" smtClean="0"/>
              <a:t>Les sujets de droit, dans un système juridique, ne sont pas nécessairement identiques quant à leur nature ou à l'étendue de leurs droits</a:t>
            </a:r>
            <a:r>
              <a:rPr lang="fr-FR" dirty="0" smtClean="0"/>
              <a:t> ; et </a:t>
            </a:r>
            <a:r>
              <a:rPr lang="fr-FR" u="sng" dirty="0" smtClean="0"/>
              <a:t>leur nature dépend des besoins de la communauté</a:t>
            </a:r>
            <a:r>
              <a:rPr lang="fr-FR" dirty="0" smtClean="0"/>
              <a:t>. Le développement du droit international, au cours de son histoire, a été influencé par les exigences de la vie internationale, et l'accroissement progressif des activités collectives des États a déjà fait surgir des exemples d'action exercée sur le plan international par certaines entités qui ne sont pas des États. Ce développement aboutit, en juin 1945, à la création d'une organisation internationale dont les buts et les principes sont énoncés dans la Charte des Nations Unies. </a:t>
            </a:r>
            <a:r>
              <a:rPr lang="fr-FR" u="sng" dirty="0" smtClean="0"/>
              <a:t>Pour atteindre ces buts, il est indispensable que l'organisation ait la personnalité internationale</a:t>
            </a:r>
            <a:r>
              <a:rPr lang="fr-FR" dirty="0" smtClean="0"/>
              <a:t>. »</a:t>
            </a:r>
          </a:p>
          <a:p>
            <a:pPr lvl="2" algn="just"/>
            <a:endParaRPr lang="fr-FR" dirty="0" smtClean="0"/>
          </a:p>
          <a:p>
            <a:pPr lvl="2" algn="just"/>
            <a:r>
              <a:rPr lang="fr-FR" dirty="0" smtClean="0"/>
              <a:t>Un système juridique peut donc être doté d’une pluralité de sujets, dotés eux-mêmes d’une « mesure de personnalité juridique internationale différente ».</a:t>
            </a:r>
          </a:p>
          <a:p>
            <a:pPr lvl="2" algn="just"/>
            <a:endParaRPr lang="fr-FR" dirty="0" smtClean="0"/>
          </a:p>
          <a:p>
            <a:pPr lvl="2" algn="just"/>
            <a:r>
              <a:rPr lang="fr-FR" dirty="0" smtClean="0"/>
              <a:t>État : sujet originaire, le seul pendant longtemps. L’État est-il le seul sujet aujourd’hui ? Qu’en est-il des organisations internationales, des collectivités, des personnes, de la Communauté internationale et de l’Humanité ?</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4</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51356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2060"/>
                </a:solidFill>
              </a:rPr>
              <a:t>	I- Les sujets et acteurs du droit international</a:t>
            </a:r>
            <a:br>
              <a:rPr lang="fr-FR" dirty="0" smtClean="0">
                <a:solidFill>
                  <a:srgbClr val="002060"/>
                </a:solidFill>
              </a:rPr>
            </a:br>
            <a:endParaRPr lang="fr-FR" dirty="0">
              <a:solidFill>
                <a:srgbClr val="002060"/>
              </a:solidFill>
            </a:endParaRPr>
          </a:p>
        </p:txBody>
      </p:sp>
      <p:sp>
        <p:nvSpPr>
          <p:cNvPr id="3" name="Espace réservé du contenu 2"/>
          <p:cNvSpPr>
            <a:spLocks noGrp="1"/>
          </p:cNvSpPr>
          <p:nvPr>
            <p:ph sz="quarter" idx="1"/>
          </p:nvPr>
        </p:nvSpPr>
        <p:spPr/>
        <p:txBody>
          <a:bodyPr>
            <a:normAutofit lnSpcReduction="10000"/>
          </a:bodyPr>
          <a:lstStyle/>
          <a:p>
            <a:pPr marL="514350" indent="-514350" algn="just">
              <a:buNone/>
            </a:pPr>
            <a:r>
              <a:rPr lang="fr-FR" dirty="0" smtClean="0"/>
              <a:t>A- </a:t>
            </a:r>
            <a:r>
              <a:rPr lang="fr-FR" dirty="0" smtClean="0">
                <a:solidFill>
                  <a:srgbClr val="002060"/>
                </a:solidFill>
              </a:rPr>
              <a:t>Les sujets du droit international (suite)</a:t>
            </a:r>
            <a:br>
              <a:rPr lang="fr-FR" dirty="0" smtClean="0">
                <a:solidFill>
                  <a:srgbClr val="002060"/>
                </a:solidFill>
              </a:rPr>
            </a:br>
            <a:endParaRPr lang="fr-FR" dirty="0" smtClean="0">
              <a:solidFill>
                <a:srgbClr val="002060"/>
              </a:solidFill>
            </a:endParaRPr>
          </a:p>
          <a:p>
            <a:pPr marL="514350" indent="-514350" algn="just">
              <a:buNone/>
            </a:pPr>
            <a:r>
              <a:rPr lang="fr-FR" dirty="0" smtClean="0">
                <a:solidFill>
                  <a:srgbClr val="002060"/>
                </a:solidFill>
              </a:rPr>
              <a:t>1)</a:t>
            </a:r>
            <a:r>
              <a:rPr lang="fr-FR" dirty="0" smtClean="0"/>
              <a:t> L’État</a:t>
            </a:r>
          </a:p>
          <a:p>
            <a:pPr algn="just">
              <a:buNone/>
            </a:pPr>
            <a:r>
              <a:rPr lang="fr-FR" sz="2000" i="1" dirty="0" smtClean="0"/>
              <a:t>Convention sur les droits et devoirs des États</a:t>
            </a:r>
            <a:r>
              <a:rPr lang="fr-FR" sz="2000" dirty="0" smtClean="0"/>
              <a:t>, Montevideo, 26 décembre 1933 (</a:t>
            </a:r>
            <a:r>
              <a:rPr lang="fr-FR" sz="2000" dirty="0" smtClean="0">
                <a:hlinkClick r:id="rId2"/>
              </a:rPr>
              <a:t>texte</a:t>
            </a:r>
            <a:r>
              <a:rPr lang="fr-FR" sz="2000" dirty="0" smtClean="0"/>
              <a:t>)</a:t>
            </a:r>
          </a:p>
          <a:p>
            <a:pPr lvl="1" algn="ctr">
              <a:buNone/>
            </a:pPr>
            <a:r>
              <a:rPr lang="fr-FR" dirty="0" smtClean="0"/>
              <a:t>Article 1</a:t>
            </a:r>
          </a:p>
          <a:p>
            <a:pPr lvl="1" algn="just">
              <a:buNone/>
            </a:pPr>
            <a:r>
              <a:rPr lang="fr-FR" dirty="0" smtClean="0"/>
              <a:t>L’État comme personne de droit international doit réunir les conditions suivantes :</a:t>
            </a:r>
            <a:br>
              <a:rPr lang="fr-FR" dirty="0" smtClean="0"/>
            </a:br>
            <a:endParaRPr lang="fr-FR" dirty="0" smtClean="0"/>
          </a:p>
          <a:p>
            <a:pPr lvl="2" algn="just"/>
            <a:r>
              <a:rPr lang="fr-FR" dirty="0" smtClean="0"/>
              <a:t>I. Population permanente</a:t>
            </a:r>
          </a:p>
          <a:p>
            <a:pPr lvl="2" algn="just"/>
            <a:r>
              <a:rPr lang="fr-FR" dirty="0" smtClean="0"/>
              <a:t>II. Territoire </a:t>
            </a:r>
            <a:r>
              <a:rPr lang="fr-FR" dirty="0"/>
              <a:t>déterminé </a:t>
            </a:r>
            <a:endParaRPr lang="fr-FR" dirty="0" smtClean="0"/>
          </a:p>
          <a:p>
            <a:pPr lvl="2" algn="just"/>
            <a:r>
              <a:rPr lang="fr-FR" dirty="0" smtClean="0"/>
              <a:t>III. Gouvernement [</a:t>
            </a:r>
          </a:p>
          <a:p>
            <a:pPr lvl="2" algn="just"/>
            <a:r>
              <a:rPr lang="fr-FR" dirty="0" smtClean="0"/>
              <a:t>IV. Capacité d'entrer en relations avec les autres États</a:t>
            </a:r>
          </a:p>
          <a:p>
            <a:pPr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5</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32058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I- </a:t>
            </a:r>
            <a:r>
              <a:rPr lang="fr-FR" dirty="0" smtClean="0">
                <a:solidFill>
                  <a:srgbClr val="002060"/>
                </a:solidFill>
              </a:rPr>
              <a:t>Les sujets et acteurs du droit international (suite)</a:t>
            </a:r>
            <a:endParaRPr lang="fr-FR" dirty="0">
              <a:solidFill>
                <a:srgbClr val="002060"/>
              </a:solidFill>
            </a:endParaRPr>
          </a:p>
        </p:txBody>
      </p:sp>
      <p:sp>
        <p:nvSpPr>
          <p:cNvPr id="3" name="Espace réservé du contenu 2"/>
          <p:cNvSpPr>
            <a:spLocks noGrp="1"/>
          </p:cNvSpPr>
          <p:nvPr>
            <p:ph sz="quarter" idx="1"/>
          </p:nvPr>
        </p:nvSpPr>
        <p:spPr/>
        <p:txBody>
          <a:bodyPr>
            <a:normAutofit fontScale="77500" lnSpcReduction="20000"/>
          </a:bodyPr>
          <a:lstStyle/>
          <a:p>
            <a:pPr marL="514350" indent="-514350" algn="just">
              <a:buNone/>
            </a:pPr>
            <a:r>
              <a:rPr lang="fr-FR" dirty="0" smtClean="0"/>
              <a:t>A- </a:t>
            </a:r>
            <a:r>
              <a:rPr lang="fr-FR" dirty="0" smtClean="0">
                <a:solidFill>
                  <a:srgbClr val="002060"/>
                </a:solidFill>
              </a:rPr>
              <a:t>Les sujets du droit international (suite)</a:t>
            </a:r>
            <a:br>
              <a:rPr lang="fr-FR" dirty="0" smtClean="0">
                <a:solidFill>
                  <a:srgbClr val="002060"/>
                </a:solidFill>
              </a:rPr>
            </a:br>
            <a:endParaRPr lang="fr-FR" dirty="0" smtClean="0">
              <a:solidFill>
                <a:srgbClr val="002060"/>
              </a:solidFill>
            </a:endParaRPr>
          </a:p>
          <a:p>
            <a:pPr marL="514350" indent="-514350" algn="just">
              <a:buNone/>
            </a:pPr>
            <a:r>
              <a:rPr lang="fr-FR" dirty="0" smtClean="0">
                <a:solidFill>
                  <a:srgbClr val="002060"/>
                </a:solidFill>
              </a:rPr>
              <a:t>1)</a:t>
            </a:r>
            <a:r>
              <a:rPr lang="fr-FR" dirty="0" smtClean="0"/>
              <a:t> L’État (suite)</a:t>
            </a:r>
          </a:p>
          <a:p>
            <a:pPr algn="just">
              <a:buNone/>
            </a:pPr>
            <a:endParaRPr lang="fr-FR" dirty="0" smtClean="0"/>
          </a:p>
          <a:p>
            <a:pPr algn="just">
              <a:buNone/>
            </a:pPr>
            <a:r>
              <a:rPr lang="fr-FR" dirty="0" smtClean="0"/>
              <a:t>- Qu’est-ce que la souveraineté ?</a:t>
            </a:r>
            <a:br>
              <a:rPr lang="fr-FR" dirty="0" smtClean="0"/>
            </a:br>
            <a:endParaRPr lang="fr-FR" dirty="0" smtClean="0"/>
          </a:p>
          <a:p>
            <a:pPr lvl="1" algn="just">
              <a:buNone/>
            </a:pPr>
            <a:r>
              <a:rPr lang="fr-FR" dirty="0" smtClean="0"/>
              <a:t>- « La souveraineté, dans les relations entre États, signifie l’indépendance. L’indépendance, relativement à une partie du globe, est le droit d’y exercer à l’exclusion de tout autre Etat, les fonctions étatiques. Le développement de l’organisation nationale des Etats durant les derniers siècles et, comme corollaire, le développement du droit international, ont établi le principe de la compétence exclusive de l’Etat en ce qui concerne son propre territoire, de manière à en faire le point de départ du règlement de la plupart des questions qui touchent aux rapports internationaux » (Cour permanente d’arbitrage, </a:t>
            </a:r>
            <a:r>
              <a:rPr lang="fr-FR" i="1" dirty="0" smtClean="0">
                <a:hlinkClick r:id="rId2"/>
              </a:rPr>
              <a:t>Sentence de l’île de Palmes</a:t>
            </a:r>
            <a:r>
              <a:rPr lang="fr-FR" dirty="0" smtClean="0"/>
              <a:t>, p. 8)</a:t>
            </a:r>
          </a:p>
          <a:p>
            <a:pPr lvl="1" algn="just">
              <a:buNone/>
            </a:pPr>
            <a:r>
              <a:rPr lang="fr-FR" dirty="0" smtClean="0"/>
              <a:t>- Les limitations à la souveraineté ne se présument pas (CPJI, </a:t>
            </a:r>
            <a:r>
              <a:rPr lang="fr-FR" i="1" dirty="0" smtClean="0"/>
              <a:t>Affaire du Lotus</a:t>
            </a:r>
            <a:r>
              <a:rPr lang="fr-FR" dirty="0" smtClean="0"/>
              <a:t>, 1923)</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6</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12353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I- </a:t>
            </a:r>
            <a:r>
              <a:rPr lang="fr-FR" dirty="0" smtClean="0">
                <a:solidFill>
                  <a:srgbClr val="002060"/>
                </a:solidFill>
              </a:rPr>
              <a:t>Les sujets et acteurs du droit international (suite)</a:t>
            </a:r>
            <a:endParaRPr lang="fr-FR" dirty="0">
              <a:solidFill>
                <a:srgbClr val="002060"/>
              </a:solidFill>
            </a:endParaRPr>
          </a:p>
        </p:txBody>
      </p:sp>
      <p:sp>
        <p:nvSpPr>
          <p:cNvPr id="3" name="Espace réservé du contenu 2"/>
          <p:cNvSpPr>
            <a:spLocks noGrp="1"/>
          </p:cNvSpPr>
          <p:nvPr>
            <p:ph sz="quarter" idx="1"/>
          </p:nvPr>
        </p:nvSpPr>
        <p:spPr/>
        <p:txBody>
          <a:bodyPr>
            <a:normAutofit fontScale="77500" lnSpcReduction="20000"/>
          </a:bodyPr>
          <a:lstStyle/>
          <a:p>
            <a:pPr marL="514350" indent="-514350" algn="just">
              <a:buNone/>
            </a:pPr>
            <a:r>
              <a:rPr lang="fr-FR" dirty="0" smtClean="0"/>
              <a:t>A- </a:t>
            </a:r>
            <a:r>
              <a:rPr lang="fr-FR" dirty="0" smtClean="0">
                <a:solidFill>
                  <a:srgbClr val="002060"/>
                </a:solidFill>
              </a:rPr>
              <a:t>Les sujets du droit international (suite)</a:t>
            </a:r>
            <a:br>
              <a:rPr lang="fr-FR" dirty="0" smtClean="0">
                <a:solidFill>
                  <a:srgbClr val="002060"/>
                </a:solidFill>
              </a:rPr>
            </a:br>
            <a:endParaRPr lang="fr-FR" dirty="0" smtClean="0">
              <a:solidFill>
                <a:srgbClr val="002060"/>
              </a:solidFill>
            </a:endParaRPr>
          </a:p>
          <a:p>
            <a:pPr marL="514350" indent="-514350" algn="just">
              <a:buNone/>
            </a:pPr>
            <a:r>
              <a:rPr lang="fr-FR" dirty="0" smtClean="0">
                <a:solidFill>
                  <a:srgbClr val="002060"/>
                </a:solidFill>
              </a:rPr>
              <a:t>1)</a:t>
            </a:r>
            <a:r>
              <a:rPr lang="fr-FR" dirty="0" smtClean="0"/>
              <a:t> L’État</a:t>
            </a:r>
          </a:p>
          <a:p>
            <a:pPr algn="just">
              <a:buNone/>
            </a:pPr>
            <a:endParaRPr lang="fr-FR" dirty="0" smtClean="0">
              <a:solidFill>
                <a:srgbClr val="002060"/>
              </a:solidFill>
            </a:endParaRPr>
          </a:p>
          <a:p>
            <a:pPr algn="just">
              <a:buNone/>
            </a:pPr>
            <a:r>
              <a:rPr lang="fr-FR" dirty="0" smtClean="0">
                <a:solidFill>
                  <a:srgbClr val="002060"/>
                </a:solidFill>
              </a:rPr>
              <a:t>-- </a:t>
            </a:r>
            <a:r>
              <a:rPr lang="fr-FR" dirty="0" smtClean="0"/>
              <a:t>Souveraineté de l’État :</a:t>
            </a:r>
          </a:p>
          <a:p>
            <a:pPr lvl="1" algn="just"/>
            <a:r>
              <a:rPr lang="fr-FR" dirty="0" smtClean="0"/>
              <a:t>Attribut fondamental de l’État en droit international;</a:t>
            </a:r>
          </a:p>
          <a:p>
            <a:pPr lvl="1" algn="just"/>
            <a:r>
              <a:rPr lang="fr-FR" dirty="0" smtClean="0"/>
              <a:t>Distinction avec d’autres collectivités « étatiques » analogues, mais non souveraines » (ex : États fédérés (États, provinces, cantons, </a:t>
            </a:r>
            <a:r>
              <a:rPr lang="fr-FR" i="1" dirty="0" err="1" smtClean="0"/>
              <a:t>lander</a:t>
            </a:r>
            <a:r>
              <a:rPr lang="fr-FR" dirty="0" smtClean="0"/>
              <a:t>) Etats autonomes) (ex : communautés autonomes en Espagne)</a:t>
            </a:r>
          </a:p>
          <a:p>
            <a:pPr algn="just"/>
            <a:r>
              <a:rPr lang="fr-FR" dirty="0" smtClean="0"/>
              <a:t>Capacités et compétences de l’État :</a:t>
            </a:r>
          </a:p>
          <a:p>
            <a:pPr lvl="1" algn="just"/>
            <a:r>
              <a:rPr lang="fr-FR" dirty="0" smtClean="0"/>
              <a:t>De produire des actes juridiques internationaux (traités</a:t>
            </a:r>
          </a:p>
          <a:p>
            <a:pPr lvl="1" algn="just"/>
            <a:r>
              <a:rPr lang="fr-FR" dirty="0" smtClean="0"/>
              <a:t>De se voir imputer des faits illicites</a:t>
            </a:r>
          </a:p>
          <a:p>
            <a:pPr lvl="1" algn="just"/>
            <a:r>
              <a:rPr lang="fr-FR" dirty="0" smtClean="0"/>
              <a:t>D’avoir accès aux procédures contentieuses du système international</a:t>
            </a:r>
          </a:p>
          <a:p>
            <a:pPr lvl="1" algn="just"/>
            <a:r>
              <a:rPr lang="fr-FR" dirty="0" smtClean="0"/>
              <a:t>De devenir membre des organisations internationales</a:t>
            </a:r>
          </a:p>
          <a:p>
            <a:pPr lvl="1" algn="just"/>
            <a:r>
              <a:rPr lang="fr-FR" dirty="0" smtClean="0"/>
              <a:t>D’établir des relations diplomatiques et consulaires</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7</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98623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A- </a:t>
            </a:r>
            <a:r>
              <a:rPr lang="fr-FR" dirty="0" smtClean="0">
                <a:solidFill>
                  <a:srgbClr val="002060"/>
                </a:solidFill>
              </a:rPr>
              <a:t>Les sujets et acteurs du droit international (suite)</a:t>
            </a:r>
            <a:endParaRPr lang="fr-FR" dirty="0">
              <a:solidFill>
                <a:srgbClr val="002060"/>
              </a:solidFill>
            </a:endParaRPr>
          </a:p>
        </p:txBody>
      </p:sp>
      <p:sp>
        <p:nvSpPr>
          <p:cNvPr id="3" name="Espace réservé du contenu 2"/>
          <p:cNvSpPr>
            <a:spLocks noGrp="1"/>
          </p:cNvSpPr>
          <p:nvPr>
            <p:ph sz="quarter" idx="1"/>
          </p:nvPr>
        </p:nvSpPr>
        <p:spPr/>
        <p:txBody>
          <a:bodyPr>
            <a:normAutofit fontScale="77500" lnSpcReduction="20000"/>
          </a:bodyPr>
          <a:lstStyle/>
          <a:p>
            <a:pPr algn="just">
              <a:buNone/>
            </a:pPr>
            <a:r>
              <a:rPr lang="fr-FR" dirty="0" smtClean="0">
                <a:solidFill>
                  <a:srgbClr val="002060"/>
                </a:solidFill>
              </a:rPr>
              <a:t>1) L’État (suite)</a:t>
            </a:r>
          </a:p>
          <a:p>
            <a:pPr algn="just">
              <a:buNone/>
            </a:pPr>
            <a:endParaRPr lang="fr-FR" dirty="0" smtClean="0">
              <a:solidFill>
                <a:srgbClr val="002060"/>
              </a:solidFill>
            </a:endParaRPr>
          </a:p>
          <a:p>
            <a:pPr algn="just">
              <a:buFontTx/>
              <a:buChar char="-"/>
            </a:pPr>
            <a:r>
              <a:rPr lang="fr-FR" dirty="0" smtClean="0"/>
              <a:t>Attributs de la souveraineté : </a:t>
            </a:r>
          </a:p>
          <a:p>
            <a:pPr algn="just">
              <a:buFontTx/>
              <a:buChar char="-"/>
            </a:pPr>
            <a:endParaRPr lang="fr-FR" dirty="0" smtClean="0"/>
          </a:p>
          <a:p>
            <a:pPr lvl="1" algn="just"/>
            <a:r>
              <a:rPr lang="fr-FR" dirty="0" smtClean="0"/>
              <a:t>Les États sont juridiquement égaux (</a:t>
            </a:r>
            <a:r>
              <a:rPr lang="fr-FR" i="1" dirty="0" smtClean="0"/>
              <a:t>Charte des Nations Unies</a:t>
            </a:r>
            <a:r>
              <a:rPr lang="fr-FR" dirty="0" smtClean="0"/>
              <a:t>, art. 2 </a:t>
            </a:r>
            <a:r>
              <a:rPr lang="fr-CA" dirty="0" smtClean="0"/>
              <a:t>§ </a:t>
            </a:r>
            <a:r>
              <a:rPr lang="fr-FR" dirty="0" smtClean="0"/>
              <a:t>1) </a:t>
            </a:r>
          </a:p>
          <a:p>
            <a:pPr lvl="1" algn="just"/>
            <a:r>
              <a:rPr lang="fr-FR" dirty="0" smtClean="0"/>
              <a:t>Absence de subordination organique des États;</a:t>
            </a:r>
          </a:p>
          <a:p>
            <a:pPr lvl="1" algn="just"/>
            <a:r>
              <a:rPr lang="fr-FR" dirty="0" smtClean="0"/>
              <a:t>Chaque État jouit des droits inhérents à la pleine souveraineté (</a:t>
            </a:r>
            <a:r>
              <a:rPr lang="fr-FR" i="1" dirty="0" smtClean="0"/>
              <a:t>jus tractatum</a:t>
            </a:r>
            <a:r>
              <a:rPr lang="fr-FR" dirty="0" smtClean="0"/>
              <a:t>, </a:t>
            </a:r>
            <a:r>
              <a:rPr lang="fr-FR" i="1" dirty="0" smtClean="0"/>
              <a:t>jus </a:t>
            </a:r>
            <a:r>
              <a:rPr lang="fr-FR" i="1" dirty="0" err="1" smtClean="0"/>
              <a:t>legationis</a:t>
            </a:r>
            <a:r>
              <a:rPr lang="fr-FR" dirty="0" smtClean="0"/>
              <a:t>, </a:t>
            </a:r>
            <a:r>
              <a:rPr lang="fr-FR" i="1" dirty="0" smtClean="0"/>
              <a:t>jus standi </a:t>
            </a:r>
            <a:r>
              <a:rPr lang="fr-FR" dirty="0" smtClean="0"/>
              <a:t>et </a:t>
            </a:r>
            <a:r>
              <a:rPr lang="fr-FR" i="1" dirty="0" smtClean="0"/>
              <a:t>jus belli</a:t>
            </a:r>
            <a:r>
              <a:rPr lang="fr-FR" dirty="0" smtClean="0"/>
              <a:t>);</a:t>
            </a:r>
          </a:p>
          <a:p>
            <a:pPr lvl="1" algn="just"/>
            <a:r>
              <a:rPr lang="fr-FR" dirty="0" smtClean="0"/>
              <a:t>Chaque État a le devoir de respecter la personnalité juridique des autres États et sujets de droit international; </a:t>
            </a:r>
          </a:p>
          <a:p>
            <a:pPr lvl="1" algn="just"/>
            <a:r>
              <a:rPr lang="fr-FR" dirty="0" smtClean="0"/>
              <a:t>L’intégrité territoriale et l’indépendance politique de l’État sont inviolables;</a:t>
            </a:r>
          </a:p>
          <a:p>
            <a:pPr lvl="1" algn="just"/>
            <a:r>
              <a:rPr lang="fr-FR" dirty="0" smtClean="0"/>
              <a:t>Chaque État a le droit de choisir et de développer librement son système politique, social, économique et culturel (autonomie constitutionnelle);</a:t>
            </a:r>
          </a:p>
          <a:p>
            <a:pPr lvl="1" algn="just"/>
            <a:r>
              <a:rPr lang="fr-FR" dirty="0" smtClean="0"/>
              <a:t>Chaque État a le devoir de s’acquitter pleinement et de bonne foi de ses obligations internationales et de vivre en paix avec les autres États;</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8</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Droit international public général DRT-2100</a:t>
            </a:r>
            <a:r>
              <a:rPr lang="fr-FR" sz="1100" dirty="0" smtClean="0"/>
              <a:t> 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6810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 </a:t>
            </a:r>
            <a:r>
              <a:rPr lang="fr-FR" dirty="0" smtClean="0">
                <a:solidFill>
                  <a:srgbClr val="002060"/>
                </a:solidFill>
              </a:rPr>
              <a:t>Les sujets et acteurs du droit international (suite)</a:t>
            </a:r>
            <a:endParaRPr lang="fr-FR" dirty="0">
              <a:solidFill>
                <a:srgbClr val="002060"/>
              </a:solidFill>
            </a:endParaRPr>
          </a:p>
        </p:txBody>
      </p:sp>
      <p:sp>
        <p:nvSpPr>
          <p:cNvPr id="3" name="Espace réservé du contenu 2"/>
          <p:cNvSpPr>
            <a:spLocks noGrp="1"/>
          </p:cNvSpPr>
          <p:nvPr>
            <p:ph sz="quarter" idx="1"/>
          </p:nvPr>
        </p:nvSpPr>
        <p:spPr/>
        <p:txBody>
          <a:bodyPr>
            <a:normAutofit fontScale="92500" lnSpcReduction="10000"/>
          </a:bodyPr>
          <a:lstStyle/>
          <a:p>
            <a:pPr algn="just">
              <a:buNone/>
            </a:pPr>
            <a:r>
              <a:rPr lang="fr-FR" dirty="0" smtClean="0"/>
              <a:t>A- </a:t>
            </a:r>
            <a:r>
              <a:rPr lang="fr-FR" dirty="0" smtClean="0">
                <a:solidFill>
                  <a:srgbClr val="002060"/>
                </a:solidFill>
              </a:rPr>
              <a:t>Les sujets du droit international (suite)</a:t>
            </a:r>
            <a:br>
              <a:rPr lang="fr-FR" dirty="0" smtClean="0">
                <a:solidFill>
                  <a:srgbClr val="002060"/>
                </a:solidFill>
              </a:rPr>
            </a:br>
            <a:endParaRPr lang="fr-FR" dirty="0" smtClean="0">
              <a:solidFill>
                <a:srgbClr val="002060"/>
              </a:solidFill>
            </a:endParaRPr>
          </a:p>
          <a:p>
            <a:pPr marL="514350" indent="-514350" algn="just">
              <a:buAutoNum type="arabicParenR"/>
            </a:pPr>
            <a:r>
              <a:rPr lang="fr-FR" dirty="0" smtClean="0">
                <a:solidFill>
                  <a:srgbClr val="002060"/>
                </a:solidFill>
              </a:rPr>
              <a:t>L’État (suite)</a:t>
            </a:r>
          </a:p>
          <a:p>
            <a:pPr marL="514350" indent="-514350" algn="just">
              <a:buAutoNum type="arabicParenR"/>
            </a:pPr>
            <a:endParaRPr lang="fr-FR" dirty="0" smtClean="0">
              <a:solidFill>
                <a:srgbClr val="002060"/>
              </a:solidFill>
            </a:endParaRPr>
          </a:p>
          <a:p>
            <a:pPr algn="just">
              <a:buNone/>
            </a:pPr>
            <a:r>
              <a:rPr lang="fr-FR" dirty="0" smtClean="0"/>
              <a:t>- Autres principes généraux encadrant limitant l’exercice des compétences internes et externes des États</a:t>
            </a:r>
          </a:p>
          <a:p>
            <a:pPr lvl="1" algn="just">
              <a:buNone/>
            </a:pPr>
            <a:r>
              <a:rPr lang="fr-FR" dirty="0" smtClean="0"/>
              <a:t>- Obligation de règlement pacifique des différends (</a:t>
            </a:r>
            <a:r>
              <a:rPr lang="fr-FR" i="1" dirty="0" smtClean="0"/>
              <a:t>Charte, </a:t>
            </a:r>
            <a:r>
              <a:rPr lang="fr-FR" dirty="0" smtClean="0"/>
              <a:t>art. 2 </a:t>
            </a:r>
            <a:r>
              <a:rPr lang="fr-CA" dirty="0" smtClean="0"/>
              <a:t>§ </a:t>
            </a:r>
            <a:r>
              <a:rPr lang="fr-FR" dirty="0" smtClean="0"/>
              <a:t>3 et chapitres VI et VII)</a:t>
            </a:r>
          </a:p>
          <a:p>
            <a:pPr lvl="1" algn="just">
              <a:buNone/>
            </a:pPr>
            <a:r>
              <a:rPr lang="fr-FR" dirty="0" smtClean="0"/>
              <a:t>- Interdiction du recours à la force (</a:t>
            </a:r>
            <a:r>
              <a:rPr lang="fr-FR" i="1" dirty="0" smtClean="0"/>
              <a:t>Charte</a:t>
            </a:r>
            <a:r>
              <a:rPr lang="fr-FR" dirty="0" smtClean="0"/>
              <a:t>, art. 2 </a:t>
            </a:r>
            <a:r>
              <a:rPr lang="fr-CA" dirty="0" smtClean="0"/>
              <a:t>§ </a:t>
            </a:r>
            <a:r>
              <a:rPr lang="fr-FR" dirty="0" smtClean="0"/>
              <a:t>4)</a:t>
            </a:r>
          </a:p>
          <a:p>
            <a:pPr lvl="1" algn="just">
              <a:buNone/>
            </a:pPr>
            <a:r>
              <a:rPr lang="fr-FR" dirty="0" smtClean="0"/>
              <a:t>- Non-ingérence dans les affaires internes des autres États (</a:t>
            </a:r>
            <a:r>
              <a:rPr lang="fr-FR" i="1" dirty="0" smtClean="0"/>
              <a:t>Charte</a:t>
            </a:r>
            <a:r>
              <a:rPr lang="fr-FR" dirty="0" smtClean="0"/>
              <a:t>, art. 2 </a:t>
            </a:r>
            <a:r>
              <a:rPr lang="fr-CA" dirty="0" smtClean="0"/>
              <a:t>§ </a:t>
            </a:r>
            <a:r>
              <a:rPr lang="fr-FR" dirty="0" smtClean="0"/>
              <a:t>7)</a:t>
            </a:r>
          </a:p>
          <a:p>
            <a:pPr lvl="1" algn="just">
              <a:buNone/>
            </a:pPr>
            <a:r>
              <a:rPr lang="fr-FR" dirty="0" smtClean="0"/>
              <a:t>- Privilèges et immunités des États étrangers sur le territoire de l’État d’accueil</a:t>
            </a:r>
          </a:p>
          <a:p>
            <a:pPr lvl="1"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9</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FR" sz="1100" dirty="0" smtClean="0"/>
              <a:t>Université de Montréal </a:t>
            </a:r>
            <a:r>
              <a:rPr lang="fr-CA" sz="1100" dirty="0" smtClean="0"/>
              <a:t> Droit international public général DRT-2100 </a:t>
            </a:r>
            <a:r>
              <a:rPr lang="fr-FR" sz="1100" dirty="0" smtClean="0"/>
              <a:t>Cours n° 2</a:t>
            </a:r>
            <a:endParaRPr lang="fr-BE" sz="11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942578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3811</TotalTime>
  <Words>5320</Words>
  <Application>Microsoft Office PowerPoint</Application>
  <PresentationFormat>Présentation à l'écran (4:3)</PresentationFormat>
  <Paragraphs>347</Paragraphs>
  <Slides>29</Slides>
  <Notes>0</Notes>
  <HiddenSlides>0</HiddenSlides>
  <MMClips>0</MMClips>
  <ScaleCrop>false</ScaleCrop>
  <HeadingPairs>
    <vt:vector size="4" baseType="variant">
      <vt:variant>
        <vt:lpstr>Modèle de conception</vt:lpstr>
      </vt:variant>
      <vt:variant>
        <vt:i4>1</vt:i4>
      </vt:variant>
      <vt:variant>
        <vt:lpstr>Titres des diapositives</vt:lpstr>
      </vt:variant>
      <vt:variant>
        <vt:i4>29</vt:i4>
      </vt:variant>
    </vt:vector>
  </HeadingPairs>
  <TitlesOfParts>
    <vt:vector size="30" baseType="lpstr">
      <vt:lpstr>Origine</vt:lpstr>
      <vt:lpstr> Cours n°2 (14 janvier 2016)  Les sujets, acteurs, sources et moyens du droit international public</vt:lpstr>
      <vt:lpstr>PLAN GÉNÉRAL</vt:lpstr>
      <vt:lpstr>I- Les sujets et acteurs du droit international</vt:lpstr>
      <vt:lpstr>. A- Les sujets et acteurs du droit international (suite)</vt:lpstr>
      <vt:lpstr> I- Les sujets et acteurs du droit international </vt:lpstr>
      <vt:lpstr>I- Les sujets et acteurs du droit international (suite)</vt:lpstr>
      <vt:lpstr>I- Les sujets et acteurs du droit international (suite)</vt:lpstr>
      <vt:lpstr>A- Les sujets et acteurs du droit international (suite)</vt:lpstr>
      <vt:lpstr>I- Les sujets et acteurs du droit international (suite)</vt:lpstr>
      <vt:lpstr>I- Les sujets et acteurs du droit international (suite)</vt:lpstr>
      <vt:lpstr>A- Les sujets et acteurs du droit international (suite)</vt:lpstr>
      <vt:lpstr>I- Les sujets et acteurs du droit international (suite) A- Les sujets du droit international (suite) 2) Les organisations internationales (suite)</vt:lpstr>
      <vt:lpstr>I- Les sujets et acteurs du droit international (suite) </vt:lpstr>
      <vt:lpstr>I- Les sujets et acteurs du droit international (suite)  </vt:lpstr>
      <vt:lpstr>  I- Les sujets et acteurs du droit international (suite)  </vt:lpstr>
      <vt:lpstr>I- Les sujets acteurs du droit international (suite)  </vt:lpstr>
      <vt:lpstr>I- Les sujets et les acteurs du droit international public</vt:lpstr>
      <vt:lpstr>I-  Les sujets et acteurs du droit international (suite)</vt:lpstr>
      <vt:lpstr>II- Les sources et les moyens du droit international </vt:lpstr>
      <vt:lpstr>II- Les sources et les moyens du droit international (suite)</vt:lpstr>
      <vt:lpstr>II- Les sources et moyens du droit international (suite)</vt:lpstr>
      <vt:lpstr>II- Les sources et moyens du droit international (suite)</vt:lpstr>
      <vt:lpstr>II- Les sources et moyens du droit international (suite)</vt:lpstr>
      <vt:lpstr>     II- Les sources et moyens du droit international (suite)A- Les sources du droit international (suite)  </vt:lpstr>
      <vt:lpstr>II- Les sources et moyens du droit international (suite)</vt:lpstr>
      <vt:lpstr>II- Les sources et moyens du droit international (suite)</vt:lpstr>
      <vt:lpstr>II- Les sources et moyens du droit international (suite) B- Les moyens du droit international</vt:lpstr>
      <vt:lpstr>II- Les sources et moyens du droit international (suite) B- Les moyens du droit international (suite)</vt:lpstr>
      <vt:lpstr>COURS No 3 (21 janvier 2016)  L’ÉTAT,  SA NAISSANCE ET SA RECONNAISSANCE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Droit international et intervention</dc:title>
  <dc:creator>François X</dc:creator>
  <cp:lastModifiedBy>Daniel Turp</cp:lastModifiedBy>
  <cp:revision>615</cp:revision>
  <dcterms:created xsi:type="dcterms:W3CDTF">2016-01-20T21:25:54Z</dcterms:created>
  <dcterms:modified xsi:type="dcterms:W3CDTF">2016-01-20T22:32:41Z</dcterms:modified>
</cp:coreProperties>
</file>