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notesMasterIdLst>
    <p:notesMasterId r:id="rId31"/>
  </p:notesMasterIdLst>
  <p:sldIdLst>
    <p:sldId id="285" r:id="rId2"/>
    <p:sldId id="286" r:id="rId3"/>
    <p:sldId id="257" r:id="rId4"/>
    <p:sldId id="258" r:id="rId5"/>
    <p:sldId id="259" r:id="rId6"/>
    <p:sldId id="262" r:id="rId7"/>
    <p:sldId id="260" r:id="rId8"/>
    <p:sldId id="261" r:id="rId9"/>
    <p:sldId id="263" r:id="rId10"/>
    <p:sldId id="273" r:id="rId11"/>
    <p:sldId id="256" r:id="rId12"/>
    <p:sldId id="264" r:id="rId13"/>
    <p:sldId id="265" r:id="rId14"/>
    <p:sldId id="266" r:id="rId15"/>
    <p:sldId id="267" r:id="rId16"/>
    <p:sldId id="268" r:id="rId17"/>
    <p:sldId id="269" r:id="rId18"/>
    <p:sldId id="270" r:id="rId19"/>
    <p:sldId id="271" r:id="rId20"/>
    <p:sldId id="272" r:id="rId21"/>
    <p:sldId id="276" r:id="rId22"/>
    <p:sldId id="277" r:id="rId23"/>
    <p:sldId id="275" r:id="rId24"/>
    <p:sldId id="278" r:id="rId25"/>
    <p:sldId id="279" r:id="rId26"/>
    <p:sldId id="280" r:id="rId27"/>
    <p:sldId id="281" r:id="rId28"/>
    <p:sldId id="282" r:id="rId29"/>
    <p:sldId id="274"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85226" autoAdjust="0"/>
  </p:normalViewPr>
  <p:slideViewPr>
    <p:cSldViewPr snapToGrid="0" snapToObjects="1">
      <p:cViewPr varScale="1">
        <p:scale>
          <a:sx n="75" d="100"/>
          <a:sy n="75" d="100"/>
        </p:scale>
        <p:origin x="-1304"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180FD30-0038-C14F-A667-6D9399D4448C}" type="datetimeFigureOut">
              <a:rPr lang="en-US" smtClean="0"/>
              <a:pPr/>
              <a:t>26/02/16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164E797-FAAD-1A46-B070-A2A7831DDFA1}"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884403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1200" b="0" u="sng"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64E797-FAAD-1A46-B070-A2A7831DDFA1}" type="slidenum">
              <a:rPr lang="en-US" smtClean="0"/>
              <a:pPr/>
              <a:t>5</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60467933"/>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16</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38166006"/>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17</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04942690"/>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19</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81601248"/>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20</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05597890"/>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21</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79509413"/>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23</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15550325"/>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24</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43771556"/>
      </p:ext>
    </p:extLst>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25</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77612077"/>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26</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44779053"/>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1200" b="0" u="sng"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64E797-FAAD-1A46-B070-A2A7831DDFA1}" type="slidenum">
              <a:rPr lang="en-US" smtClean="0"/>
              <a:pPr/>
              <a:t>6</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64441325"/>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7</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98208255"/>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9</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11885525"/>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11</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238329"/>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12</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30204661"/>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13</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54435278"/>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14</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41453881"/>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4E797-FAAD-1A46-B070-A2A7831DDFA1}" type="slidenum">
              <a:rPr lang="en-US" smtClean="0"/>
              <a:pPr/>
              <a:t>15</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44431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26/02/16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26/02/16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26/02/16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26/02/16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26/02/16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26/02/16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26/02/16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26/02/16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26/02/16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26/02/16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26/02/16</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26/02/16</a:t>
            </a:fld>
            <a:endParaRPr lang="en-US"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www.youtube.com/watch?v=KA-BBZXnaZ8&amp;ebc=ANyPxKp-UTMDcCHdtfpD_4-gtxFPbi2tRlo3sAdEZtqxJ51wAlaqy5bCbFlmLYjtNLGBhiMBhUNnPuuMBELKqOLeMvL1R7ykdQ"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7.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f5Ny9DXdT6w" TargetMode="External"/><Relationship Id="rId3" Type="http://schemas.openxmlformats.org/officeDocument/2006/relationships/hyperlink" Target="https://www.youtube.com/watch?v=muwsYnjm47U"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798688" y="733266"/>
            <a:ext cx="7148916" cy="5386089"/>
          </a:xfrm>
          <a:prstGeom prst="rect">
            <a:avLst/>
          </a:prstGeom>
          <a:noFill/>
        </p:spPr>
        <p:txBody>
          <a:bodyPr wrap="square" rtlCol="0">
            <a:spAutoFit/>
          </a:bodyPr>
          <a:lstStyle/>
          <a:p>
            <a:pPr algn="ctr"/>
            <a:r>
              <a:rPr lang="en-US" sz="3200" dirty="0" smtClean="0">
                <a:solidFill>
                  <a:schemeClr val="bg2">
                    <a:lumMod val="75000"/>
                  </a:schemeClr>
                </a:solidFill>
              </a:rPr>
              <a:t>La </a:t>
            </a:r>
            <a:r>
              <a:rPr lang="en-US" sz="3200" dirty="0" smtClean="0">
                <a:solidFill>
                  <a:schemeClr val="bg2">
                    <a:lumMod val="75000"/>
                  </a:schemeClr>
                </a:solidFill>
              </a:rPr>
              <a:t>Cour</a:t>
            </a:r>
            <a:r>
              <a:rPr lang="en-US" sz="3200" dirty="0" smtClean="0">
                <a:solidFill>
                  <a:schemeClr val="bg2">
                    <a:lumMod val="75000"/>
                  </a:schemeClr>
                </a:solidFill>
              </a:rPr>
              <a:t> </a:t>
            </a:r>
            <a:r>
              <a:rPr lang="en-US" sz="3200" dirty="0" smtClean="0">
                <a:solidFill>
                  <a:schemeClr val="bg2">
                    <a:lumMod val="75000"/>
                  </a:schemeClr>
                </a:solidFill>
              </a:rPr>
              <a:t>Pénale</a:t>
            </a:r>
            <a:r>
              <a:rPr lang="en-US" sz="3200" dirty="0" smtClean="0">
                <a:solidFill>
                  <a:schemeClr val="bg2">
                    <a:lumMod val="75000"/>
                  </a:schemeClr>
                </a:solidFill>
              </a:rPr>
              <a:t> </a:t>
            </a:r>
            <a:r>
              <a:rPr lang="en-US" sz="3200" dirty="0" smtClean="0">
                <a:solidFill>
                  <a:schemeClr val="bg2">
                    <a:lumMod val="75000"/>
                  </a:schemeClr>
                </a:solidFill>
              </a:rPr>
              <a:t>Internationale</a:t>
            </a:r>
            <a:r>
              <a:rPr lang="en-US" sz="3200" dirty="0" smtClean="0">
                <a:solidFill>
                  <a:schemeClr val="bg2">
                    <a:lumMod val="75000"/>
                  </a:schemeClr>
                </a:solidFill>
              </a:rPr>
              <a:t> (CPI</a:t>
            </a:r>
            <a:r>
              <a:rPr lang="en-US" sz="3200" dirty="0" smtClean="0">
                <a:solidFill>
                  <a:schemeClr val="bg2">
                    <a:lumMod val="75000"/>
                  </a:schemeClr>
                </a:solidFill>
              </a:rPr>
              <a:t>)</a:t>
            </a:r>
          </a:p>
          <a:p>
            <a:pPr algn="ctr"/>
            <a:endParaRPr lang="en-US" sz="3600" dirty="0" smtClean="0">
              <a:solidFill>
                <a:schemeClr val="bg2">
                  <a:lumMod val="75000"/>
                </a:schemeClr>
              </a:solidFill>
            </a:endParaRPr>
          </a:p>
          <a:p>
            <a:pPr algn="ctr"/>
            <a:endParaRPr lang="en-US" sz="3600" dirty="0" smtClean="0">
              <a:solidFill>
                <a:schemeClr val="bg2">
                  <a:lumMod val="75000"/>
                </a:schemeClr>
              </a:solidFill>
            </a:endParaRPr>
          </a:p>
          <a:p>
            <a:pPr algn="ctr"/>
            <a:endParaRPr lang="en-US" sz="3600" dirty="0">
              <a:solidFill>
                <a:schemeClr val="bg2">
                  <a:lumMod val="75000"/>
                </a:schemeClr>
              </a:solidFill>
            </a:endParaRPr>
          </a:p>
          <a:p>
            <a:pPr algn="ctr"/>
            <a:endParaRPr lang="en-US" sz="3600" dirty="0" smtClean="0">
              <a:solidFill>
                <a:schemeClr val="bg2">
                  <a:lumMod val="75000"/>
                </a:schemeClr>
              </a:solidFill>
            </a:endParaRPr>
          </a:p>
          <a:p>
            <a:pPr algn="ctr"/>
            <a:endParaRPr lang="en-US" sz="3600" dirty="0">
              <a:solidFill>
                <a:schemeClr val="bg2">
                  <a:lumMod val="75000"/>
                </a:schemeClr>
              </a:solidFill>
            </a:endParaRPr>
          </a:p>
          <a:p>
            <a:pPr algn="ctr"/>
            <a:endParaRPr lang="en-US" sz="3600" dirty="0" smtClean="0">
              <a:solidFill>
                <a:schemeClr val="bg2">
                  <a:lumMod val="75000"/>
                </a:schemeClr>
              </a:solidFill>
            </a:endParaRPr>
          </a:p>
          <a:p>
            <a:pPr algn="ctr"/>
            <a:r>
              <a:rPr lang="en-US" sz="2400" dirty="0" smtClean="0">
                <a:solidFill>
                  <a:schemeClr val="bg2">
                    <a:lumMod val="75000"/>
                  </a:schemeClr>
                </a:solidFill>
              </a:rPr>
              <a:t>Par :</a:t>
            </a:r>
          </a:p>
          <a:p>
            <a:pPr algn="ctr"/>
            <a:r>
              <a:rPr lang="en-US" sz="2400" dirty="0" smtClean="0">
                <a:solidFill>
                  <a:schemeClr val="bg2">
                    <a:lumMod val="75000"/>
                  </a:schemeClr>
                </a:solidFill>
              </a:rPr>
              <a:t>Sasha </a:t>
            </a:r>
            <a:r>
              <a:rPr lang="en-US" sz="2400" dirty="0" err="1" smtClean="0">
                <a:solidFill>
                  <a:schemeClr val="bg2">
                    <a:lumMod val="75000"/>
                  </a:schemeClr>
                </a:solidFill>
              </a:rPr>
              <a:t>Agnetti</a:t>
            </a:r>
            <a:endParaRPr lang="en-US" sz="2400" dirty="0" smtClean="0">
              <a:solidFill>
                <a:schemeClr val="bg2">
                  <a:lumMod val="75000"/>
                </a:schemeClr>
              </a:solidFill>
            </a:endParaRPr>
          </a:p>
          <a:p>
            <a:pPr algn="ctr"/>
            <a:r>
              <a:rPr lang="en-US" sz="2400" dirty="0" smtClean="0">
                <a:solidFill>
                  <a:schemeClr val="bg2">
                    <a:lumMod val="75000"/>
                  </a:schemeClr>
                </a:solidFill>
              </a:rPr>
              <a:t>et</a:t>
            </a:r>
            <a:endParaRPr lang="en-US" sz="2400" dirty="0" smtClean="0">
              <a:solidFill>
                <a:schemeClr val="bg2">
                  <a:lumMod val="75000"/>
                </a:schemeClr>
              </a:solidFill>
            </a:endParaRPr>
          </a:p>
          <a:p>
            <a:pPr algn="ctr"/>
            <a:r>
              <a:rPr lang="en-US" sz="2400" dirty="0" smtClean="0">
                <a:solidFill>
                  <a:schemeClr val="bg2">
                    <a:lumMod val="75000"/>
                  </a:schemeClr>
                </a:solidFill>
              </a:rPr>
              <a:t>Vanessa </a:t>
            </a:r>
            <a:r>
              <a:rPr lang="en-US" sz="2400" dirty="0" smtClean="0">
                <a:solidFill>
                  <a:schemeClr val="bg2">
                    <a:lumMod val="75000"/>
                  </a:schemeClr>
                </a:solidFill>
              </a:rPr>
              <a:t>Capano</a:t>
            </a:r>
            <a:endParaRPr lang="en-US" sz="2400" dirty="0">
              <a:solidFill>
                <a:schemeClr val="bg2">
                  <a:lumMod val="75000"/>
                </a:schemeClr>
              </a:solidFill>
            </a:endParaRPr>
          </a:p>
          <a:p>
            <a:pPr algn="ctr"/>
            <a:endParaRPr lang="en-US" sz="3200" dirty="0">
              <a:solidFill>
                <a:schemeClr val="bg2">
                  <a:lumMod val="75000"/>
                </a:schemeClr>
              </a:solidFill>
            </a:endParaRPr>
          </a:p>
        </p:txBody>
      </p:sp>
      <p:pic>
        <p:nvPicPr>
          <p:cNvPr id="3" name="Picture 2" descr="cpi.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675937" y="1728412"/>
            <a:ext cx="5315860" cy="2736653"/>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52159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solidFill>
                  <a:srgbClr val="A6A6A6"/>
                </a:solidFill>
              </a:rPr>
              <a:t>Sujets</a:t>
            </a:r>
            <a:r>
              <a:rPr lang="en-US" sz="4000" dirty="0" smtClean="0">
                <a:solidFill>
                  <a:srgbClr val="A6A6A6"/>
                </a:solidFill>
              </a:rPr>
              <a:t> de la </a:t>
            </a:r>
            <a:r>
              <a:rPr lang="en-US" sz="4000" dirty="0" smtClean="0">
                <a:solidFill>
                  <a:srgbClr val="A6A6A6"/>
                </a:solidFill>
              </a:rPr>
              <a:t>responsabilité</a:t>
            </a:r>
            <a:r>
              <a:rPr lang="en-US" sz="4000" dirty="0" smtClean="0">
                <a:solidFill>
                  <a:srgbClr val="A6A6A6"/>
                </a:solidFill>
              </a:rPr>
              <a:t> </a:t>
            </a:r>
            <a:r>
              <a:rPr lang="en-US" sz="4000" dirty="0" smtClean="0">
                <a:solidFill>
                  <a:srgbClr val="A6A6A6"/>
                </a:solidFill>
              </a:rPr>
              <a:t>pénale</a:t>
            </a:r>
            <a:r>
              <a:rPr lang="en-US" sz="4000" dirty="0" smtClean="0">
                <a:solidFill>
                  <a:srgbClr val="A6A6A6"/>
                </a:solidFill>
              </a:rPr>
              <a:t> </a:t>
            </a:r>
            <a:r>
              <a:rPr lang="en-US" sz="4000" dirty="0" smtClean="0">
                <a:solidFill>
                  <a:srgbClr val="A6A6A6"/>
                </a:solidFill>
              </a:rPr>
              <a:t>internationale</a:t>
            </a:r>
            <a:endParaRPr lang="en-US" sz="4000" dirty="0">
              <a:solidFill>
                <a:srgbClr val="A6A6A6"/>
              </a:solidFill>
            </a:endParaRPr>
          </a:p>
        </p:txBody>
      </p:sp>
      <p:sp>
        <p:nvSpPr>
          <p:cNvPr id="3" name="Content Placeholder 2"/>
          <p:cNvSpPr>
            <a:spLocks noGrp="1"/>
          </p:cNvSpPr>
          <p:nvPr>
            <p:ph idx="1"/>
          </p:nvPr>
        </p:nvSpPr>
        <p:spPr/>
        <p:txBody>
          <a:bodyPr>
            <a:normAutofit fontScale="77500" lnSpcReduction="20000"/>
          </a:bodyPr>
          <a:lstStyle/>
          <a:p>
            <a:pPr algn="just"/>
            <a:endParaRPr lang="fr-FR" dirty="0" smtClean="0"/>
          </a:p>
          <a:p>
            <a:pPr algn="just"/>
            <a:r>
              <a:rPr lang="fr-FR" dirty="0" smtClean="0"/>
              <a:t>Les </a:t>
            </a:r>
            <a:r>
              <a:rPr lang="fr-FR" dirty="0"/>
              <a:t>personnes privées</a:t>
            </a:r>
          </a:p>
          <a:p>
            <a:pPr algn="just"/>
            <a:r>
              <a:rPr lang="fr-FR" dirty="0"/>
              <a:t>Les individus « ce sont des homes et non des entités abstraites qui commettent des crimes dont la </a:t>
            </a:r>
            <a:r>
              <a:rPr lang="fr-FR" dirty="0"/>
              <a:t>repression</a:t>
            </a:r>
            <a:r>
              <a:rPr lang="fr-FR" dirty="0"/>
              <a:t> s’impose comme sanction du droit international » TM Nuremberg</a:t>
            </a:r>
          </a:p>
          <a:p>
            <a:pPr algn="just"/>
            <a:r>
              <a:rPr lang="fr-FR" dirty="0"/>
              <a:t>Les organisations, au procès de Nuremberg, les gestapo, le SD et les SS furent considérés comme étant des groupes criminels, mais</a:t>
            </a:r>
            <a:r>
              <a:rPr lang="fr-FR" dirty="0" smtClean="0"/>
              <a:t> les paragraphes </a:t>
            </a:r>
            <a:r>
              <a:rPr lang="fr-FR" dirty="0"/>
              <a:t>25 (1) et</a:t>
            </a:r>
            <a:r>
              <a:rPr lang="fr-FR" dirty="0" smtClean="0"/>
              <a:t> (</a:t>
            </a:r>
            <a:r>
              <a:rPr lang="fr-FR" dirty="0"/>
              <a:t>2</a:t>
            </a:r>
            <a:r>
              <a:rPr lang="fr-FR" dirty="0" smtClean="0"/>
              <a:t>) du </a:t>
            </a:r>
            <a:r>
              <a:rPr lang="fr-FR" i="1" dirty="0"/>
              <a:t>S</a:t>
            </a:r>
            <a:r>
              <a:rPr lang="fr-FR" i="1" dirty="0" smtClean="0"/>
              <a:t>tatut </a:t>
            </a:r>
            <a:r>
              <a:rPr lang="fr-FR" i="1" dirty="0"/>
              <a:t>de Rome</a:t>
            </a:r>
            <a:r>
              <a:rPr lang="fr-FR" i="1" dirty="0" smtClean="0"/>
              <a:t> rendent </a:t>
            </a:r>
            <a:r>
              <a:rPr lang="fr-FR" dirty="0" smtClean="0"/>
              <a:t>possible la poursuite </a:t>
            </a:r>
            <a:r>
              <a:rPr lang="fr-FR" dirty="0"/>
              <a:t>ces organisations en droit interne </a:t>
            </a:r>
          </a:p>
          <a:p>
            <a:pPr algn="just"/>
            <a:r>
              <a:rPr lang="fr-FR" dirty="0"/>
              <a:t>Les personnes publiques </a:t>
            </a:r>
          </a:p>
          <a:p>
            <a:pPr algn="just"/>
            <a:endParaRPr lang="en-US" dirty="0"/>
          </a:p>
          <a:p>
            <a:pPr algn="just"/>
            <a:r>
              <a:rPr lang="fr-FR" b="1" u="sng" dirty="0"/>
              <a:t> L’émergence d’une responsabilité internationale de l’individu : </a:t>
            </a:r>
            <a:r>
              <a:rPr lang="fr-FR" u="sng" dirty="0"/>
              <a:t>L’individu était traditionnellement exclu des sujets de droit international mais il a été progressivement reconnu comme un sujet à part entière avec la consécration  par le DI de droits individuels à son profit mais aussi de devoirs individuels qui aboutissent à une responsabilité pénale individuelle.</a:t>
            </a:r>
          </a:p>
          <a:p>
            <a:pPr algn="just"/>
            <a:endParaRPr lang="en-US" u="sng" dirty="0"/>
          </a:p>
          <a:p>
            <a:pPr algn="just"/>
            <a:r>
              <a:rPr lang="fr-FR" u="sng" dirty="0"/>
              <a:t>Chapitre III Statut de Rome; </a:t>
            </a:r>
            <a:r>
              <a:rPr lang="fr-FR" b="1" u="sng" dirty="0"/>
              <a:t>Article 25:</a:t>
            </a:r>
            <a:r>
              <a:rPr lang="fr-FR" u="sng" dirty="0"/>
              <a:t> RESPONSABILITÉ PÉNALE INDIVIDUELLE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250436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7561" y="515763"/>
            <a:ext cx="7644402" cy="1066800"/>
          </a:xfrm>
        </p:spPr>
        <p:txBody>
          <a:bodyPr>
            <a:noAutofit/>
          </a:bodyPr>
          <a:lstStyle/>
          <a:p>
            <a:pPr algn="ctr"/>
            <a:r>
              <a:rPr lang="en-US" sz="3600" dirty="0" smtClean="0"/>
              <a:t>Jusqu’à</a:t>
            </a:r>
            <a:r>
              <a:rPr lang="en-US" sz="3600" dirty="0" smtClean="0"/>
              <a:t> la </a:t>
            </a:r>
            <a:r>
              <a:rPr lang="en-US" sz="3600" dirty="0" smtClean="0"/>
              <a:t>deuxième</a:t>
            </a:r>
            <a:r>
              <a:rPr lang="en-US" sz="3600" dirty="0" smtClean="0"/>
              <a:t> guerre </a:t>
            </a:r>
            <a:r>
              <a:rPr lang="en-US" sz="3600" dirty="0" smtClean="0"/>
              <a:t>mondiale</a:t>
            </a:r>
            <a:r>
              <a:rPr lang="is-IS" sz="3600" dirty="0" smtClean="0"/>
              <a:t>…</a:t>
            </a:r>
            <a:endParaRPr lang="en-US" sz="3600" dirty="0"/>
          </a:p>
        </p:txBody>
      </p:sp>
      <p:sp>
        <p:nvSpPr>
          <p:cNvPr id="6" name="TextBox 5"/>
          <p:cNvSpPr txBox="1"/>
          <p:nvPr/>
        </p:nvSpPr>
        <p:spPr>
          <a:xfrm>
            <a:off x="764440" y="1763045"/>
            <a:ext cx="7237523" cy="3170099"/>
          </a:xfrm>
          <a:prstGeom prst="rect">
            <a:avLst/>
          </a:prstGeom>
          <a:noFill/>
        </p:spPr>
        <p:txBody>
          <a:bodyPr wrap="square" rtlCol="0">
            <a:spAutoFit/>
          </a:bodyPr>
          <a:lstStyle/>
          <a:p>
            <a:r>
              <a:rPr lang="en-US" sz="2800" i="1" dirty="0" smtClean="0">
                <a:solidFill>
                  <a:schemeClr val="tx2"/>
                </a:solidFill>
              </a:rPr>
              <a:t>Protocole</a:t>
            </a:r>
            <a:r>
              <a:rPr lang="en-US" sz="2800" i="1" dirty="0" smtClean="0">
                <a:solidFill>
                  <a:schemeClr val="tx2"/>
                </a:solidFill>
              </a:rPr>
              <a:t> de </a:t>
            </a:r>
            <a:r>
              <a:rPr lang="en-US" sz="2800" i="1" dirty="0" smtClean="0">
                <a:solidFill>
                  <a:schemeClr val="tx2"/>
                </a:solidFill>
              </a:rPr>
              <a:t>Bruxelles</a:t>
            </a:r>
            <a:r>
              <a:rPr lang="en-US" sz="2800" i="1" dirty="0" smtClean="0">
                <a:solidFill>
                  <a:schemeClr val="tx2"/>
                </a:solidFill>
              </a:rPr>
              <a:t> </a:t>
            </a:r>
            <a:r>
              <a:rPr lang="en-US" sz="2800" dirty="0" smtClean="0">
                <a:solidFill>
                  <a:schemeClr val="tx2"/>
                </a:solidFill>
              </a:rPr>
              <a:t>(1874) et </a:t>
            </a:r>
            <a:r>
              <a:rPr lang="en-US" sz="2800" i="1" dirty="0" smtClean="0">
                <a:solidFill>
                  <a:schemeClr val="tx2"/>
                </a:solidFill>
              </a:rPr>
              <a:t>Convention de La </a:t>
            </a:r>
            <a:r>
              <a:rPr lang="en-US" sz="2800" i="1" dirty="0" smtClean="0">
                <a:solidFill>
                  <a:schemeClr val="tx2"/>
                </a:solidFill>
              </a:rPr>
              <a:t>Haye</a:t>
            </a:r>
            <a:r>
              <a:rPr lang="en-US" sz="2800" i="1" dirty="0" smtClean="0">
                <a:solidFill>
                  <a:schemeClr val="tx2"/>
                </a:solidFill>
              </a:rPr>
              <a:t> </a:t>
            </a:r>
            <a:r>
              <a:rPr lang="en-US" sz="2800" dirty="0" smtClean="0">
                <a:solidFill>
                  <a:schemeClr val="tx2"/>
                </a:solidFill>
              </a:rPr>
              <a:t>(1907)</a:t>
            </a:r>
          </a:p>
          <a:p>
            <a:endParaRPr lang="en-US" dirty="0" smtClean="0">
              <a:solidFill>
                <a:schemeClr val="tx2"/>
              </a:solidFill>
            </a:endParaRPr>
          </a:p>
          <a:p>
            <a:pPr marL="285750" indent="-285750">
              <a:buFont typeface="Wingdings" charset="2"/>
              <a:buChar char="Ø"/>
            </a:pPr>
            <a:r>
              <a:rPr lang="en-US" dirty="0" smtClean="0"/>
              <a:t>Conduite</a:t>
            </a:r>
            <a:r>
              <a:rPr lang="en-US" dirty="0" smtClean="0"/>
              <a:t> des forces </a:t>
            </a:r>
            <a:r>
              <a:rPr lang="en-US" dirty="0" smtClean="0"/>
              <a:t>armées</a:t>
            </a:r>
            <a:r>
              <a:rPr lang="en-US" dirty="0" smtClean="0"/>
              <a:t> en temps de guerre;</a:t>
            </a:r>
          </a:p>
          <a:p>
            <a:pPr marL="285750" indent="-285750">
              <a:buFont typeface="Wingdings" charset="2"/>
              <a:buChar char="Ø"/>
            </a:pPr>
            <a:endParaRPr lang="en-US" dirty="0" smtClean="0"/>
          </a:p>
          <a:p>
            <a:pPr marL="285750" indent="-285750">
              <a:buFont typeface="Wingdings" charset="2"/>
              <a:buChar char="Ø"/>
            </a:pPr>
            <a:r>
              <a:rPr lang="fr-FR" dirty="0" smtClean="0"/>
              <a:t>É</a:t>
            </a:r>
            <a:r>
              <a:rPr lang="en-US" dirty="0" smtClean="0"/>
              <a:t>noncer</a:t>
            </a:r>
            <a:r>
              <a:rPr lang="en-US" dirty="0" smtClean="0"/>
              <a:t> la </a:t>
            </a:r>
            <a:r>
              <a:rPr lang="en-US" dirty="0" smtClean="0"/>
              <a:t>responsabilité</a:t>
            </a:r>
            <a:r>
              <a:rPr lang="en-US" dirty="0" smtClean="0"/>
              <a:t> et les obligations des </a:t>
            </a:r>
            <a:r>
              <a:rPr lang="en-US" dirty="0" smtClean="0"/>
              <a:t>États</a:t>
            </a:r>
            <a:r>
              <a:rPr lang="en-US" dirty="0" smtClean="0"/>
              <a:t> en </a:t>
            </a:r>
            <a:r>
              <a:rPr lang="en-US" dirty="0" smtClean="0"/>
              <a:t>cas</a:t>
            </a:r>
            <a:r>
              <a:rPr lang="en-US" dirty="0" smtClean="0"/>
              <a:t> de violations du </a:t>
            </a:r>
            <a:r>
              <a:rPr lang="en-US" dirty="0" smtClean="0"/>
              <a:t>droit</a:t>
            </a:r>
            <a:r>
              <a:rPr lang="en-US" dirty="0" smtClean="0"/>
              <a:t> international;</a:t>
            </a:r>
          </a:p>
          <a:p>
            <a:pPr marL="285750" indent="-285750">
              <a:buFont typeface="Wingdings" charset="2"/>
              <a:buChar char="Ø"/>
            </a:pPr>
            <a:endParaRPr lang="en-US" dirty="0" smtClean="0"/>
          </a:p>
          <a:p>
            <a:pPr marL="285750" indent="-285750">
              <a:buFont typeface="Wingdings" charset="2"/>
              <a:buChar char="Ø"/>
            </a:pPr>
            <a:r>
              <a:rPr lang="en-US" dirty="0"/>
              <a:t> </a:t>
            </a:r>
            <a:r>
              <a:rPr lang="en-US" dirty="0" smtClean="0"/>
              <a:t>Volonté</a:t>
            </a:r>
            <a:r>
              <a:rPr lang="en-US" dirty="0" smtClean="0"/>
              <a:t> </a:t>
            </a:r>
            <a:r>
              <a:rPr lang="en-US" dirty="0" smtClean="0"/>
              <a:t>d’appliquer</a:t>
            </a:r>
            <a:r>
              <a:rPr lang="en-US" dirty="0" smtClean="0"/>
              <a:t> des </a:t>
            </a:r>
            <a:r>
              <a:rPr lang="en-US" dirty="0" smtClean="0"/>
              <a:t>normes</a:t>
            </a:r>
            <a:r>
              <a:rPr lang="en-US" dirty="0" smtClean="0"/>
              <a:t> </a:t>
            </a:r>
            <a:r>
              <a:rPr lang="en-US" dirty="0" smtClean="0"/>
              <a:t>internationales</a:t>
            </a:r>
            <a:r>
              <a:rPr lang="en-US" dirty="0" smtClean="0"/>
              <a:t>.</a:t>
            </a:r>
          </a:p>
          <a:p>
            <a:pPr marL="285750" indent="-285750">
              <a:buFont typeface="Wingdings" charset="2"/>
              <a:buChar char="Ø"/>
            </a:pPr>
            <a:endParaRPr lang="en-US" dirty="0">
              <a:solidFill>
                <a:schemeClr val="tx2"/>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61052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lumMod val="65000"/>
                  </a:schemeClr>
                </a:solidFill>
              </a:rPr>
              <a:t>Post-WW2 : Nuremberg &amp; Tokyo</a:t>
            </a:r>
            <a:endParaRPr lang="en-US" dirty="0">
              <a:solidFill>
                <a:schemeClr val="bg1">
                  <a:lumMod val="65000"/>
                </a:schemeClr>
              </a:solidFill>
            </a:endParaRPr>
          </a:p>
        </p:txBody>
      </p:sp>
      <p:sp>
        <p:nvSpPr>
          <p:cNvPr id="3" name="Content Placeholder 2"/>
          <p:cNvSpPr>
            <a:spLocks noGrp="1"/>
          </p:cNvSpPr>
          <p:nvPr>
            <p:ph idx="1"/>
          </p:nvPr>
        </p:nvSpPr>
        <p:spPr>
          <a:xfrm>
            <a:off x="457200" y="1723476"/>
            <a:ext cx="7620000" cy="4677324"/>
          </a:xfrm>
        </p:spPr>
        <p:txBody>
          <a:bodyPr/>
          <a:lstStyle/>
          <a:p>
            <a:pPr algn="just">
              <a:buFont typeface="Wingdings" charset="2"/>
              <a:buChar char="Ø"/>
            </a:pPr>
            <a:r>
              <a:rPr lang="en-US" dirty="0" smtClean="0"/>
              <a:t>Nécessité</a:t>
            </a:r>
            <a:r>
              <a:rPr lang="en-US" dirty="0" smtClean="0"/>
              <a:t> de </a:t>
            </a:r>
            <a:r>
              <a:rPr lang="en-US" dirty="0" smtClean="0"/>
              <a:t>punir</a:t>
            </a:r>
            <a:r>
              <a:rPr lang="en-US" dirty="0" smtClean="0"/>
              <a:t> les </a:t>
            </a:r>
            <a:r>
              <a:rPr lang="en-US" dirty="0" smtClean="0"/>
              <a:t>atrocités</a:t>
            </a:r>
            <a:r>
              <a:rPr lang="en-US" dirty="0" smtClean="0"/>
              <a:t> </a:t>
            </a:r>
            <a:r>
              <a:rPr lang="en-US" dirty="0" smtClean="0"/>
              <a:t>commises</a:t>
            </a:r>
            <a:r>
              <a:rPr lang="en-US" dirty="0" smtClean="0"/>
              <a:t> par </a:t>
            </a:r>
            <a:r>
              <a:rPr lang="en-US" dirty="0" smtClean="0"/>
              <a:t>ces</a:t>
            </a:r>
            <a:r>
              <a:rPr lang="en-US" dirty="0" smtClean="0"/>
              <a:t> </a:t>
            </a:r>
            <a:r>
              <a:rPr lang="en-US" dirty="0" smtClean="0"/>
              <a:t>gouvernements</a:t>
            </a:r>
            <a:r>
              <a:rPr lang="en-US" dirty="0" smtClean="0"/>
              <a:t>;</a:t>
            </a:r>
          </a:p>
          <a:p>
            <a:pPr algn="just">
              <a:buFont typeface="Wingdings" charset="2"/>
              <a:buChar char="Ø"/>
            </a:pPr>
            <a:endParaRPr lang="en-US" dirty="0" smtClean="0"/>
          </a:p>
          <a:p>
            <a:pPr algn="just">
              <a:buFont typeface="Wingdings" charset="2"/>
              <a:buChar char="Ø"/>
            </a:pPr>
            <a:r>
              <a:rPr lang="en-US" dirty="0" smtClean="0"/>
              <a:t>Tribunal </a:t>
            </a:r>
            <a:r>
              <a:rPr lang="en-US" dirty="0" smtClean="0"/>
              <a:t>militaire</a:t>
            </a:r>
            <a:r>
              <a:rPr lang="en-US" dirty="0" smtClean="0"/>
              <a:t> international de Nuremberg;</a:t>
            </a:r>
          </a:p>
          <a:p>
            <a:pPr algn="just">
              <a:buFont typeface="Wingdings" charset="2"/>
              <a:buChar char="Ø"/>
            </a:pPr>
            <a:endParaRPr lang="en-US" dirty="0" smtClean="0"/>
          </a:p>
          <a:p>
            <a:pPr algn="just">
              <a:buFont typeface="Wingdings" charset="2"/>
              <a:buChar char="Ø"/>
            </a:pPr>
            <a:r>
              <a:rPr lang="en-US" dirty="0" smtClean="0"/>
              <a:t>Tribunal </a:t>
            </a:r>
            <a:r>
              <a:rPr lang="en-US" dirty="0" smtClean="0"/>
              <a:t>militaire</a:t>
            </a:r>
            <a:r>
              <a:rPr lang="en-US" dirty="0" smtClean="0"/>
              <a:t> international de </a:t>
            </a:r>
            <a:r>
              <a:rPr lang="en-US" dirty="0" smtClean="0"/>
              <a:t>l’Extrême</a:t>
            </a:r>
            <a:r>
              <a:rPr lang="en-US" dirty="0" smtClean="0"/>
              <a:t>-Orient </a:t>
            </a:r>
            <a:r>
              <a:rPr lang="en-US" dirty="0" smtClean="0"/>
              <a:t>à</a:t>
            </a:r>
            <a:r>
              <a:rPr lang="en-US" dirty="0" smtClean="0"/>
              <a:t> Tokyo;</a:t>
            </a:r>
          </a:p>
          <a:p>
            <a:pPr algn="just">
              <a:buFont typeface="Wingdings" charset="2"/>
              <a:buChar char="Ø"/>
            </a:pPr>
            <a:endParaRPr lang="en-US" dirty="0" smtClean="0"/>
          </a:p>
          <a:p>
            <a:pPr algn="just">
              <a:buFont typeface="Wingdings" charset="2"/>
              <a:buChar char="Ø"/>
            </a:pPr>
            <a:r>
              <a:rPr lang="en-US" dirty="0" smtClean="0"/>
              <a:t>Progression du </a:t>
            </a:r>
            <a:r>
              <a:rPr lang="en-US" dirty="0" smtClean="0"/>
              <a:t>droit</a:t>
            </a:r>
            <a:r>
              <a:rPr lang="en-US" dirty="0" smtClean="0"/>
              <a:t> international;</a:t>
            </a:r>
          </a:p>
          <a:p>
            <a:pPr algn="just">
              <a:buFont typeface="Wingdings" charset="2"/>
              <a:buChar char="Ø"/>
            </a:pPr>
            <a:endParaRPr lang="en-US" dirty="0" smtClean="0"/>
          </a:p>
          <a:p>
            <a:pPr algn="just">
              <a:buFont typeface="Wingdings" charset="2"/>
              <a:buChar char="Ø"/>
            </a:pPr>
            <a:r>
              <a:rPr lang="en-US" dirty="0" smtClean="0"/>
              <a:t>Au moment de </a:t>
            </a:r>
            <a:r>
              <a:rPr lang="en-US" dirty="0" smtClean="0"/>
              <a:t>ces</a:t>
            </a:r>
            <a:r>
              <a:rPr lang="en-US" dirty="0" smtClean="0"/>
              <a:t> </a:t>
            </a:r>
            <a:r>
              <a:rPr lang="en-US" dirty="0" smtClean="0"/>
              <a:t>deux</a:t>
            </a:r>
            <a:r>
              <a:rPr lang="en-US" dirty="0" smtClean="0"/>
              <a:t> </a:t>
            </a:r>
            <a:r>
              <a:rPr lang="en-US" dirty="0" smtClean="0"/>
              <a:t>tribunaux</a:t>
            </a:r>
            <a:r>
              <a:rPr lang="en-US" dirty="0" smtClean="0"/>
              <a:t>, le </a:t>
            </a:r>
            <a:r>
              <a:rPr lang="en-US" dirty="0" smtClean="0"/>
              <a:t>génocide</a:t>
            </a:r>
            <a:r>
              <a:rPr lang="en-US" dirty="0" smtClean="0"/>
              <a:t> </a:t>
            </a:r>
            <a:r>
              <a:rPr lang="en-US" dirty="0" smtClean="0"/>
              <a:t>n’était</a:t>
            </a:r>
            <a:r>
              <a:rPr lang="en-US" dirty="0" smtClean="0"/>
              <a:t> pas encore </a:t>
            </a:r>
            <a:r>
              <a:rPr lang="en-US" dirty="0" smtClean="0"/>
              <a:t>une</a:t>
            </a:r>
            <a:r>
              <a:rPr lang="en-US" dirty="0" smtClean="0"/>
              <a:t> infraction </a:t>
            </a:r>
            <a:r>
              <a:rPr lang="en-US" dirty="0" smtClean="0"/>
              <a:t>reconnue</a:t>
            </a:r>
            <a:r>
              <a:rPr lang="en-US" dirty="0" smtClean="0"/>
              <a:t>.</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44917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A6A6A6"/>
                </a:solidFill>
              </a:rPr>
              <a:t>Pause </a:t>
            </a:r>
            <a:r>
              <a:rPr lang="en-US" dirty="0" smtClean="0">
                <a:solidFill>
                  <a:srgbClr val="A6A6A6"/>
                </a:solidFill>
              </a:rPr>
              <a:t>durant</a:t>
            </a:r>
            <a:r>
              <a:rPr lang="en-US" dirty="0" smtClean="0">
                <a:solidFill>
                  <a:srgbClr val="A6A6A6"/>
                </a:solidFill>
              </a:rPr>
              <a:t> la guerre </a:t>
            </a:r>
            <a:r>
              <a:rPr lang="en-US" dirty="0" smtClean="0">
                <a:solidFill>
                  <a:srgbClr val="A6A6A6"/>
                </a:solidFill>
              </a:rPr>
              <a:t>froide</a:t>
            </a:r>
            <a:endParaRPr lang="en-US" dirty="0">
              <a:solidFill>
                <a:srgbClr val="A6A6A6"/>
              </a:solidFill>
            </a:endParaRPr>
          </a:p>
        </p:txBody>
      </p:sp>
      <p:sp>
        <p:nvSpPr>
          <p:cNvPr id="3" name="Content Placeholder 2"/>
          <p:cNvSpPr>
            <a:spLocks noGrp="1"/>
          </p:cNvSpPr>
          <p:nvPr>
            <p:ph idx="1"/>
          </p:nvPr>
        </p:nvSpPr>
        <p:spPr/>
        <p:txBody>
          <a:bodyPr/>
          <a:lstStyle/>
          <a:p>
            <a:pPr>
              <a:buFont typeface="Wingdings" charset="2"/>
              <a:buChar char="Ø"/>
            </a:pPr>
            <a:endParaRPr lang="en-US" dirty="0" smtClean="0"/>
          </a:p>
          <a:p>
            <a:pPr algn="just">
              <a:buFont typeface="Wingdings" charset="2"/>
              <a:buChar char="Ø"/>
            </a:pPr>
            <a:endParaRPr lang="en-US" dirty="0" smtClean="0"/>
          </a:p>
          <a:p>
            <a:pPr algn="just">
              <a:buFont typeface="Wingdings" charset="2"/>
              <a:buChar char="Ø"/>
            </a:pPr>
            <a:r>
              <a:rPr lang="en-US" dirty="0" smtClean="0"/>
              <a:t> </a:t>
            </a:r>
            <a:r>
              <a:rPr lang="en-US" dirty="0" err="1" smtClean="0"/>
              <a:t>Examen</a:t>
            </a:r>
            <a:r>
              <a:rPr lang="en-US" dirty="0" smtClean="0"/>
              <a:t> </a:t>
            </a:r>
            <a:r>
              <a:rPr lang="en-US" dirty="0" smtClean="0"/>
              <a:t>par la Commission du </a:t>
            </a:r>
            <a:r>
              <a:rPr lang="en-US" dirty="0" smtClean="0"/>
              <a:t>droit</a:t>
            </a:r>
            <a:r>
              <a:rPr lang="en-US" dirty="0" smtClean="0"/>
              <a:t> international (CDI) par rapport </a:t>
            </a:r>
            <a:r>
              <a:rPr lang="en-US" dirty="0" smtClean="0"/>
              <a:t>à</a:t>
            </a:r>
            <a:r>
              <a:rPr lang="en-US" dirty="0" smtClean="0"/>
              <a:t> </a:t>
            </a:r>
            <a:r>
              <a:rPr lang="en-US" dirty="0" smtClean="0"/>
              <a:t>l’établissement</a:t>
            </a:r>
            <a:r>
              <a:rPr lang="en-US" dirty="0" smtClean="0"/>
              <a:t> possible </a:t>
            </a:r>
            <a:r>
              <a:rPr lang="en-US" dirty="0" smtClean="0"/>
              <a:t>d’une</a:t>
            </a:r>
            <a:r>
              <a:rPr lang="en-US" dirty="0" smtClean="0"/>
              <a:t> </a:t>
            </a:r>
            <a:r>
              <a:rPr lang="en-US" dirty="0"/>
              <a:t>c</a:t>
            </a:r>
            <a:r>
              <a:rPr lang="en-US" dirty="0" smtClean="0"/>
              <a:t>our</a:t>
            </a:r>
            <a:r>
              <a:rPr lang="en-US" dirty="0" smtClean="0"/>
              <a:t> </a:t>
            </a:r>
            <a:r>
              <a:rPr lang="en-US" dirty="0" smtClean="0"/>
              <a:t>pénale</a:t>
            </a:r>
            <a:r>
              <a:rPr lang="en-US" dirty="0" smtClean="0"/>
              <a:t> </a:t>
            </a:r>
            <a:r>
              <a:rPr lang="en-US" dirty="0" smtClean="0"/>
              <a:t>internationale</a:t>
            </a:r>
            <a:r>
              <a:rPr lang="en-US" dirty="0" smtClean="0"/>
              <a:t> </a:t>
            </a:r>
            <a:r>
              <a:rPr lang="en-US" dirty="0" smtClean="0"/>
              <a:t>permanente</a:t>
            </a:r>
            <a:r>
              <a:rPr lang="en-US" dirty="0" smtClean="0"/>
              <a:t> </a:t>
            </a:r>
            <a:r>
              <a:rPr lang="en-US" dirty="0" smtClean="0"/>
              <a:t>dès</a:t>
            </a:r>
            <a:r>
              <a:rPr lang="en-US" dirty="0" smtClean="0"/>
              <a:t> 1947</a:t>
            </a:r>
            <a:r>
              <a:rPr lang="is-IS" dirty="0" smtClean="0"/>
              <a:t>…aucun progrès important durant des décennies;</a:t>
            </a:r>
          </a:p>
          <a:p>
            <a:pPr algn="just">
              <a:buFont typeface="Wingdings" charset="2"/>
              <a:buChar char="Ø"/>
            </a:pPr>
            <a:endParaRPr lang="is-IS" dirty="0" smtClean="0"/>
          </a:p>
          <a:p>
            <a:pPr algn="just">
              <a:buFont typeface="Wingdings" charset="2"/>
              <a:buChar char="Ø"/>
            </a:pPr>
            <a:r>
              <a:rPr lang="is-IS" dirty="0"/>
              <a:t> </a:t>
            </a:r>
            <a:r>
              <a:rPr lang="is-IS" dirty="0" smtClean="0"/>
              <a:t>1989 : initiative de Trinidad et Tobago;</a:t>
            </a:r>
          </a:p>
          <a:p>
            <a:pPr algn="just">
              <a:buFont typeface="Wingdings" charset="2"/>
              <a:buChar char="Ø"/>
            </a:pPr>
            <a:endParaRPr lang="is-IS" dirty="0" smtClean="0"/>
          </a:p>
          <a:p>
            <a:pPr algn="just">
              <a:buFont typeface="Wingdings" charset="2"/>
              <a:buChar char="Ø"/>
            </a:pPr>
            <a:r>
              <a:rPr lang="is-IS" dirty="0" smtClean="0"/>
              <a:t> Puis</a:t>
            </a:r>
            <a:r>
              <a:rPr lang="is-IS" dirty="0" smtClean="0"/>
              <a:t>... </a:t>
            </a:r>
            <a:r>
              <a:rPr lang="en-US" dirty="0" smtClean="0"/>
              <a:t>F</a:t>
            </a:r>
            <a:r>
              <a:rPr lang="is-IS" dirty="0" smtClean="0"/>
              <a:t>in de la guerre froide ainsi que </a:t>
            </a:r>
            <a:r>
              <a:rPr lang="en-US" dirty="0"/>
              <a:t>c</a:t>
            </a:r>
            <a:r>
              <a:rPr lang="is-IS" dirty="0" smtClean="0"/>
              <a:t>onflits en ex-Yougoslavie et au Rwanda.</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58140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solidFill>
                  <a:srgbClr val="A6A6A6"/>
                </a:solidFill>
              </a:rPr>
              <a:t>Tribunaux</a:t>
            </a:r>
            <a:r>
              <a:rPr lang="en-US" sz="3600" dirty="0" smtClean="0">
                <a:solidFill>
                  <a:srgbClr val="A6A6A6"/>
                </a:solidFill>
              </a:rPr>
              <a:t> </a:t>
            </a:r>
            <a:r>
              <a:rPr lang="en-US" sz="3600" dirty="0" smtClean="0">
                <a:solidFill>
                  <a:srgbClr val="A6A6A6"/>
                </a:solidFill>
              </a:rPr>
              <a:t>pénaux</a:t>
            </a:r>
            <a:r>
              <a:rPr lang="en-US" sz="3600" dirty="0" smtClean="0">
                <a:solidFill>
                  <a:srgbClr val="A6A6A6"/>
                </a:solidFill>
              </a:rPr>
              <a:t> </a:t>
            </a:r>
            <a:r>
              <a:rPr lang="en-US" sz="3600" dirty="0" smtClean="0">
                <a:solidFill>
                  <a:srgbClr val="A6A6A6"/>
                </a:solidFill>
              </a:rPr>
              <a:t>internationaux</a:t>
            </a:r>
            <a:r>
              <a:rPr lang="en-US" sz="3600" dirty="0" smtClean="0">
                <a:solidFill>
                  <a:srgbClr val="A6A6A6"/>
                </a:solidFill>
              </a:rPr>
              <a:t> pour </a:t>
            </a:r>
            <a:r>
              <a:rPr lang="en-US" sz="3600" dirty="0" smtClean="0">
                <a:solidFill>
                  <a:srgbClr val="A6A6A6"/>
                </a:solidFill>
              </a:rPr>
              <a:t>l’ex-Yougoslavie</a:t>
            </a:r>
            <a:r>
              <a:rPr lang="en-US" sz="3600" dirty="0" smtClean="0">
                <a:solidFill>
                  <a:srgbClr val="A6A6A6"/>
                </a:solidFill>
              </a:rPr>
              <a:t> et pour le Rwanda</a:t>
            </a:r>
            <a:endParaRPr lang="en-US" sz="3600" dirty="0">
              <a:solidFill>
                <a:srgbClr val="A6A6A6"/>
              </a:solidFill>
            </a:endParaRPr>
          </a:p>
        </p:txBody>
      </p:sp>
      <p:sp>
        <p:nvSpPr>
          <p:cNvPr id="3" name="Content Placeholder 2"/>
          <p:cNvSpPr>
            <a:spLocks noGrp="1"/>
          </p:cNvSpPr>
          <p:nvPr>
            <p:ph idx="1"/>
          </p:nvPr>
        </p:nvSpPr>
        <p:spPr/>
        <p:txBody>
          <a:bodyPr/>
          <a:lstStyle/>
          <a:p>
            <a:pPr algn="just">
              <a:buFont typeface="Wingdings" charset="2"/>
              <a:buChar char="Ø"/>
            </a:pPr>
            <a:r>
              <a:rPr lang="en-US" u="sng" dirty="0" smtClean="0"/>
              <a:t>1993</a:t>
            </a:r>
            <a:r>
              <a:rPr lang="en-US" dirty="0" smtClean="0"/>
              <a:t> : ex-</a:t>
            </a:r>
            <a:r>
              <a:rPr lang="en-US" dirty="0" smtClean="0"/>
              <a:t>Yougoslavie</a:t>
            </a:r>
            <a:endParaRPr lang="en-US" dirty="0" smtClean="0"/>
          </a:p>
          <a:p>
            <a:pPr algn="just">
              <a:buFont typeface="Wingdings" charset="2"/>
              <a:buChar char="Ø"/>
            </a:pPr>
            <a:r>
              <a:rPr lang="en-US" u="sng" dirty="0" smtClean="0"/>
              <a:t>1994</a:t>
            </a:r>
            <a:r>
              <a:rPr lang="en-US" dirty="0" smtClean="0"/>
              <a:t> : Rwanda</a:t>
            </a:r>
          </a:p>
          <a:p>
            <a:pPr algn="just">
              <a:buFont typeface="Wingdings" charset="2"/>
              <a:buChar char="Ø"/>
            </a:pPr>
            <a:r>
              <a:rPr lang="en-US" dirty="0" smtClean="0"/>
              <a:t>Tribunaux</a:t>
            </a:r>
            <a:r>
              <a:rPr lang="en-US" dirty="0" smtClean="0"/>
              <a:t> </a:t>
            </a:r>
            <a:r>
              <a:rPr lang="en-US" dirty="0" smtClean="0"/>
              <a:t>établis</a:t>
            </a:r>
            <a:r>
              <a:rPr lang="en-US" dirty="0" smtClean="0"/>
              <a:t> </a:t>
            </a:r>
            <a:r>
              <a:rPr lang="en-US" dirty="0" smtClean="0"/>
              <a:t>afin</a:t>
            </a:r>
            <a:r>
              <a:rPr lang="en-US" dirty="0" smtClean="0"/>
              <a:t> de </a:t>
            </a:r>
            <a:r>
              <a:rPr lang="en-US" dirty="0" smtClean="0"/>
              <a:t>juger</a:t>
            </a:r>
            <a:r>
              <a:rPr lang="en-US" dirty="0" smtClean="0"/>
              <a:t> les </a:t>
            </a:r>
            <a:r>
              <a:rPr lang="en-US" dirty="0" smtClean="0"/>
              <a:t>personnes</a:t>
            </a:r>
            <a:r>
              <a:rPr lang="en-US" dirty="0" smtClean="0"/>
              <a:t> </a:t>
            </a:r>
            <a:r>
              <a:rPr lang="en-US" dirty="0" smtClean="0"/>
              <a:t>présumées</a:t>
            </a:r>
            <a:r>
              <a:rPr lang="en-US" dirty="0" smtClean="0"/>
              <a:t> </a:t>
            </a:r>
            <a:r>
              <a:rPr lang="en-US" dirty="0" smtClean="0"/>
              <a:t>responsables</a:t>
            </a:r>
            <a:r>
              <a:rPr lang="en-US" dirty="0" smtClean="0"/>
              <a:t> de violations graves aux Conventions de Genève de 1949, de violations aux </a:t>
            </a:r>
            <a:r>
              <a:rPr lang="en-US" dirty="0" smtClean="0"/>
              <a:t>lois</a:t>
            </a:r>
            <a:r>
              <a:rPr lang="en-US" dirty="0" smtClean="0"/>
              <a:t> et </a:t>
            </a:r>
            <a:r>
              <a:rPr lang="en-US" dirty="0" smtClean="0"/>
              <a:t>coutumes</a:t>
            </a:r>
            <a:r>
              <a:rPr lang="en-US" dirty="0" smtClean="0"/>
              <a:t> de la guerre, de </a:t>
            </a:r>
            <a:r>
              <a:rPr lang="en-US" dirty="0" smtClean="0"/>
              <a:t>génocide</a:t>
            </a:r>
            <a:r>
              <a:rPr lang="en-US" dirty="0" smtClean="0"/>
              <a:t> et de crimes </a:t>
            </a:r>
            <a:r>
              <a:rPr lang="en-US" dirty="0" smtClean="0"/>
              <a:t>contre</a:t>
            </a:r>
            <a:r>
              <a:rPr lang="en-US" dirty="0" smtClean="0"/>
              <a:t> </a:t>
            </a:r>
            <a:r>
              <a:rPr lang="en-US" dirty="0" smtClean="0"/>
              <a:t>l’humanité</a:t>
            </a:r>
            <a:r>
              <a:rPr lang="en-US" dirty="0" smtClean="0"/>
              <a:t>;</a:t>
            </a:r>
          </a:p>
          <a:p>
            <a:pPr algn="just">
              <a:buFont typeface="Wingdings" charset="2"/>
              <a:buChar char="Ø"/>
            </a:pPr>
            <a:r>
              <a:rPr lang="en-US" dirty="0" smtClean="0"/>
              <a:t>Long </a:t>
            </a:r>
            <a:r>
              <a:rPr lang="en-US" dirty="0" smtClean="0"/>
              <a:t>processus</a:t>
            </a:r>
            <a:r>
              <a:rPr lang="en-US" dirty="0" smtClean="0"/>
              <a:t> de </a:t>
            </a:r>
            <a:r>
              <a:rPr lang="en-US" dirty="0" smtClean="0"/>
              <a:t>mise</a:t>
            </a:r>
            <a:r>
              <a:rPr lang="en-US" dirty="0" smtClean="0"/>
              <a:t> en place, on </a:t>
            </a:r>
            <a:r>
              <a:rPr lang="en-US" dirty="0" smtClean="0"/>
              <a:t>constate</a:t>
            </a:r>
            <a:r>
              <a:rPr lang="en-US" dirty="0" smtClean="0"/>
              <a:t> la </a:t>
            </a:r>
            <a:r>
              <a:rPr lang="en-US" dirty="0" smtClean="0"/>
              <a:t>nécessité</a:t>
            </a:r>
            <a:r>
              <a:rPr lang="en-US" dirty="0" smtClean="0"/>
              <a:t> </a:t>
            </a:r>
            <a:r>
              <a:rPr lang="en-US" dirty="0" smtClean="0"/>
              <a:t>d’une</a:t>
            </a:r>
            <a:r>
              <a:rPr lang="en-US" dirty="0" smtClean="0"/>
              <a:t> </a:t>
            </a:r>
            <a:r>
              <a:rPr lang="en-US" dirty="0" smtClean="0"/>
              <a:t>Cour</a:t>
            </a:r>
            <a:r>
              <a:rPr lang="en-US" dirty="0" smtClean="0"/>
              <a:t> </a:t>
            </a:r>
            <a:r>
              <a:rPr lang="en-US" dirty="0" smtClean="0"/>
              <a:t>pénale</a:t>
            </a:r>
            <a:r>
              <a:rPr lang="en-US" dirty="0" smtClean="0"/>
              <a:t> </a:t>
            </a:r>
            <a:r>
              <a:rPr lang="en-US" dirty="0" smtClean="0"/>
              <a:t>internationale</a:t>
            </a:r>
            <a:r>
              <a:rPr lang="en-US" dirty="0" smtClean="0"/>
              <a:t> </a:t>
            </a:r>
            <a:r>
              <a:rPr lang="en-US" b="1" dirty="0" smtClean="0"/>
              <a:t>permanente</a:t>
            </a:r>
            <a:r>
              <a:rPr lang="en-US" dirty="0" smtClean="0"/>
              <a:t>;</a:t>
            </a:r>
          </a:p>
          <a:p>
            <a:pPr algn="just">
              <a:buFont typeface="Wingdings" charset="2"/>
              <a:buChar char="Ø"/>
            </a:pPr>
            <a:r>
              <a:rPr lang="en-US" u="sng" dirty="0" smtClean="0"/>
              <a:t>1994</a:t>
            </a:r>
            <a:r>
              <a:rPr lang="en-US" dirty="0" smtClean="0"/>
              <a:t> : un </a:t>
            </a:r>
            <a:r>
              <a:rPr lang="en-US" dirty="0" smtClean="0"/>
              <a:t>projet</a:t>
            </a:r>
            <a:r>
              <a:rPr lang="en-US" dirty="0" smtClean="0"/>
              <a:t> de </a:t>
            </a:r>
            <a:r>
              <a:rPr lang="en-US" dirty="0" smtClean="0"/>
              <a:t>statut</a:t>
            </a:r>
            <a:r>
              <a:rPr lang="en-US" dirty="0" smtClean="0"/>
              <a:t> pour </a:t>
            </a:r>
            <a:r>
              <a:rPr lang="en-US" dirty="0" smtClean="0"/>
              <a:t>une</a:t>
            </a:r>
            <a:r>
              <a:rPr lang="en-US" dirty="0" smtClean="0"/>
              <a:t> CPI </a:t>
            </a:r>
            <a:r>
              <a:rPr lang="en-US" dirty="0" smtClean="0"/>
              <a:t>est</a:t>
            </a:r>
            <a:r>
              <a:rPr lang="en-US" dirty="0" smtClean="0"/>
              <a:t> </a:t>
            </a:r>
            <a:r>
              <a:rPr lang="en-US" dirty="0" smtClean="0"/>
              <a:t>soumis</a:t>
            </a:r>
            <a:r>
              <a:rPr lang="en-US" dirty="0" smtClean="0"/>
              <a:t> </a:t>
            </a:r>
            <a:r>
              <a:rPr lang="en-US" dirty="0" smtClean="0"/>
              <a:t>à</a:t>
            </a:r>
            <a:r>
              <a:rPr lang="en-US" dirty="0" smtClean="0"/>
              <a:t> </a:t>
            </a:r>
            <a:r>
              <a:rPr lang="en-US" dirty="0" smtClean="0"/>
              <a:t>l’Assemblée</a:t>
            </a:r>
            <a:r>
              <a:rPr lang="en-US" dirty="0" smtClean="0"/>
              <a:t> </a:t>
            </a:r>
            <a:r>
              <a:rPr lang="en-US" dirty="0" smtClean="0"/>
              <a:t>générale</a:t>
            </a:r>
            <a:r>
              <a:rPr lang="en-US" dirty="0" smtClean="0"/>
              <a:t>;</a:t>
            </a:r>
          </a:p>
          <a:p>
            <a:pPr algn="just">
              <a:buFont typeface="Wingdings" charset="2"/>
              <a:buChar char="Ø"/>
            </a:pPr>
            <a:r>
              <a:rPr lang="en-US" u="sng" dirty="0" smtClean="0"/>
              <a:t>1996</a:t>
            </a:r>
            <a:r>
              <a:rPr lang="en-US" dirty="0" smtClean="0"/>
              <a:t> : </a:t>
            </a:r>
            <a:r>
              <a:rPr lang="en-US" dirty="0" smtClean="0"/>
              <a:t>Comité</a:t>
            </a:r>
            <a:r>
              <a:rPr lang="en-US" dirty="0" smtClean="0"/>
              <a:t> </a:t>
            </a:r>
            <a:r>
              <a:rPr lang="en-US" dirty="0" smtClean="0"/>
              <a:t>préparation</a:t>
            </a:r>
            <a:r>
              <a:rPr lang="en-US" dirty="0" smtClean="0"/>
              <a:t> </a:t>
            </a:r>
            <a:r>
              <a:rPr lang="en-US" dirty="0" smtClean="0"/>
              <a:t>sur</a:t>
            </a:r>
            <a:r>
              <a:rPr lang="en-US" dirty="0" smtClean="0"/>
              <a:t> </a:t>
            </a:r>
            <a:r>
              <a:rPr lang="en-US" dirty="0" smtClean="0"/>
              <a:t>l’établissement</a:t>
            </a:r>
            <a:r>
              <a:rPr lang="en-US" dirty="0" smtClean="0"/>
              <a:t> </a:t>
            </a:r>
            <a:r>
              <a:rPr lang="en-US" dirty="0" smtClean="0"/>
              <a:t>d’une</a:t>
            </a:r>
            <a:r>
              <a:rPr lang="en-US" dirty="0" smtClean="0"/>
              <a:t> CPI.</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60945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A6A6A6"/>
                </a:solidFill>
              </a:rPr>
              <a:t>Statut</a:t>
            </a:r>
            <a:r>
              <a:rPr lang="en-US" dirty="0" smtClean="0">
                <a:solidFill>
                  <a:srgbClr val="A6A6A6"/>
                </a:solidFill>
              </a:rPr>
              <a:t> de Rome</a:t>
            </a:r>
            <a:endParaRPr lang="en-US" dirty="0">
              <a:solidFill>
                <a:srgbClr val="A6A6A6"/>
              </a:solidFill>
            </a:endParaRPr>
          </a:p>
        </p:txBody>
      </p:sp>
      <p:sp>
        <p:nvSpPr>
          <p:cNvPr id="3" name="Content Placeholder 2"/>
          <p:cNvSpPr>
            <a:spLocks noGrp="1"/>
          </p:cNvSpPr>
          <p:nvPr>
            <p:ph idx="1"/>
          </p:nvPr>
        </p:nvSpPr>
        <p:spPr/>
        <p:txBody>
          <a:bodyPr>
            <a:normAutofit fontScale="92500" lnSpcReduction="10000"/>
          </a:bodyPr>
          <a:lstStyle/>
          <a:p>
            <a:pPr algn="just">
              <a:buFont typeface="Wingdings" charset="2"/>
              <a:buChar char="Ø"/>
            </a:pPr>
            <a:r>
              <a:rPr lang="fr-FR" dirty="0" smtClean="0"/>
              <a:t>Signé </a:t>
            </a:r>
            <a:r>
              <a:rPr lang="fr-FR" dirty="0"/>
              <a:t>par 120 pays en juillet 1998, il </a:t>
            </a:r>
            <a:r>
              <a:rPr lang="fr-FR" dirty="0" smtClean="0"/>
              <a:t>régit </a:t>
            </a:r>
            <a:r>
              <a:rPr lang="fr-FR" dirty="0"/>
              <a:t>la compétence et le fonctionnement de la </a:t>
            </a:r>
            <a:r>
              <a:rPr lang="fr-FR" dirty="0" smtClean="0"/>
              <a:t>CPI;</a:t>
            </a:r>
            <a:endParaRPr lang="fr-FR" dirty="0"/>
          </a:p>
          <a:p>
            <a:pPr algn="just">
              <a:buFont typeface="Wingdings" charset="2"/>
              <a:buChar char="Ø"/>
            </a:pPr>
            <a:endParaRPr lang="fr-FR" dirty="0"/>
          </a:p>
          <a:p>
            <a:pPr algn="just">
              <a:buFont typeface="Wingdings" charset="2"/>
              <a:buChar char="Ø"/>
            </a:pPr>
            <a:r>
              <a:rPr lang="fr-FR" dirty="0" smtClean="0"/>
              <a:t>Il </a:t>
            </a:r>
            <a:r>
              <a:rPr lang="fr-FR" dirty="0"/>
              <a:t>a obtenu les 60 ratifications nécessaires le 1</a:t>
            </a:r>
            <a:r>
              <a:rPr lang="fr-FR" baseline="30000" dirty="0"/>
              <a:t>er</a:t>
            </a:r>
            <a:r>
              <a:rPr lang="fr-FR" dirty="0"/>
              <a:t> juillet </a:t>
            </a:r>
            <a:r>
              <a:rPr lang="fr-FR" dirty="0" smtClean="0"/>
              <a:t>2002 et est donc entré en vigueur à ce moment</a:t>
            </a:r>
            <a:r>
              <a:rPr lang="fr-FR" dirty="0"/>
              <a:t> </a:t>
            </a:r>
            <a:r>
              <a:rPr lang="fr-FR" dirty="0" smtClean="0"/>
              <a:t>;</a:t>
            </a:r>
          </a:p>
          <a:p>
            <a:pPr algn="just">
              <a:buFont typeface="Wingdings" charset="2"/>
              <a:buChar char="Ø"/>
            </a:pPr>
            <a:endParaRPr lang="fr-FR" dirty="0" smtClean="0"/>
          </a:p>
          <a:p>
            <a:pPr algn="just">
              <a:buFont typeface="Wingdings" charset="2"/>
              <a:buChar char="Ø"/>
            </a:pPr>
            <a:endParaRPr lang="fr-FR" dirty="0"/>
          </a:p>
          <a:p>
            <a:pPr algn="just">
              <a:buFont typeface="Wingdings" charset="2"/>
              <a:buChar char="Ø"/>
            </a:pPr>
            <a:endParaRPr lang="fr-FR" dirty="0" smtClean="0"/>
          </a:p>
          <a:p>
            <a:pPr algn="just">
              <a:buFont typeface="Wingdings" charset="2"/>
              <a:buChar char="Ø"/>
            </a:pPr>
            <a:endParaRPr lang="fr-FR" dirty="0" smtClean="0"/>
          </a:p>
          <a:p>
            <a:pPr algn="just">
              <a:buFont typeface="Wingdings" charset="2"/>
              <a:buChar char="Ø"/>
            </a:pPr>
            <a:r>
              <a:rPr lang="fr-FR" dirty="0" smtClean="0"/>
              <a:t>La CPI est indépendante du système des Nations Unies;</a:t>
            </a:r>
          </a:p>
          <a:p>
            <a:pPr algn="just">
              <a:buFont typeface="Wingdings" charset="2"/>
              <a:buChar char="Ø"/>
            </a:pPr>
            <a:endParaRPr lang="fr-FR" dirty="0"/>
          </a:p>
          <a:p>
            <a:pPr algn="just">
              <a:buFont typeface="Wingdings" charset="2"/>
              <a:buChar char="Ø"/>
            </a:pPr>
            <a:r>
              <a:rPr lang="fr-FR" dirty="0" smtClean="0"/>
              <a:t>Son </a:t>
            </a:r>
            <a:r>
              <a:rPr lang="fr-FR" dirty="0"/>
              <a:t>rôle « est de contribuer à mettre fin à l’impunité des auteurs des crimes les plus graves qui touchent la communauté </a:t>
            </a:r>
            <a:r>
              <a:rPr lang="fr-FR" dirty="0" smtClean="0"/>
              <a:t>internationale » </a:t>
            </a:r>
            <a:r>
              <a:rPr lang="fr-FR" sz="1800" dirty="0" smtClean="0"/>
              <a:t>(site CPI)</a:t>
            </a:r>
            <a:r>
              <a:rPr lang="fr-FR" dirty="0" smtClean="0"/>
              <a:t>.</a:t>
            </a:r>
            <a:endParaRPr lang="fr-FR" dirty="0"/>
          </a:p>
          <a:p>
            <a:endParaRPr lang="en-US" dirty="0"/>
          </a:p>
        </p:txBody>
      </p:sp>
      <p:pic>
        <p:nvPicPr>
          <p:cNvPr id="4" name="Picture 3" descr="Capture d’écran 2016-02-25 à 21.25.12.png"/>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668884" y="3422650"/>
            <a:ext cx="7239032" cy="444500"/>
          </a:xfrm>
          <a:prstGeom prst="rect">
            <a:avLst/>
          </a:prstGeom>
        </p:spPr>
      </p:pic>
      <p:pic>
        <p:nvPicPr>
          <p:cNvPr id="6" name="Picture 5" descr="Capture d’écran 2016-02-25 à 21.24.54.png"/>
          <p:cNvPicPr>
            <a:picLocks noChangeAspect="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668885" y="3867150"/>
            <a:ext cx="7239032" cy="420785"/>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791030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A6A6A6"/>
                </a:solidFill>
              </a:rPr>
              <a:t>Le crime de </a:t>
            </a:r>
            <a:r>
              <a:rPr lang="en-US" dirty="0" smtClean="0">
                <a:solidFill>
                  <a:srgbClr val="A6A6A6"/>
                </a:solidFill>
              </a:rPr>
              <a:t>génocide</a:t>
            </a:r>
            <a:endParaRPr lang="en-US" dirty="0">
              <a:solidFill>
                <a:srgbClr val="A6A6A6"/>
              </a:solidFill>
            </a:endParaRPr>
          </a:p>
        </p:txBody>
      </p:sp>
      <p:sp>
        <p:nvSpPr>
          <p:cNvPr id="3" name="Content Placeholder 2"/>
          <p:cNvSpPr>
            <a:spLocks noGrp="1"/>
          </p:cNvSpPr>
          <p:nvPr>
            <p:ph idx="1"/>
          </p:nvPr>
        </p:nvSpPr>
        <p:spPr/>
        <p:txBody>
          <a:bodyPr>
            <a:normAutofit fontScale="92500"/>
          </a:bodyPr>
          <a:lstStyle/>
          <a:p>
            <a:pPr marL="114300" indent="0" algn="just">
              <a:buNone/>
            </a:pPr>
            <a:r>
              <a:rPr lang="en-US" sz="2800" b="1" u="sng" dirty="0" smtClean="0"/>
              <a:t>Article</a:t>
            </a:r>
            <a:r>
              <a:rPr lang="en-US" sz="2800" b="1" u="sng" dirty="0" smtClean="0"/>
              <a:t> 6 </a:t>
            </a:r>
            <a:r>
              <a:rPr lang="en-US" sz="2800" b="1" u="sng" dirty="0" smtClean="0"/>
              <a:t>: </a:t>
            </a:r>
          </a:p>
          <a:p>
            <a:pPr marL="114300" indent="0" algn="just">
              <a:buNone/>
            </a:pPr>
            <a:r>
              <a:rPr lang="fr-FR" dirty="0"/>
              <a:t>Aux fins du présent Statut, on entend par crime de génocide l’un quelconque </a:t>
            </a:r>
            <a:r>
              <a:rPr lang="fr-FR" dirty="0" smtClean="0"/>
              <a:t>des actes </a:t>
            </a:r>
            <a:r>
              <a:rPr lang="fr-FR" dirty="0"/>
              <a:t>ci-après commis dans l’intention de détruire, en tout ou en partie, un </a:t>
            </a:r>
            <a:r>
              <a:rPr lang="fr-FR" dirty="0" smtClean="0"/>
              <a:t>groupe national</a:t>
            </a:r>
            <a:r>
              <a:rPr lang="fr-FR" dirty="0"/>
              <a:t>, ethnique, racial ou religieux, comme tel :</a:t>
            </a:r>
          </a:p>
          <a:p>
            <a:pPr algn="just"/>
            <a:r>
              <a:rPr lang="fr-FR" dirty="0"/>
              <a:t> Meurtre de membres du groupe ;</a:t>
            </a:r>
          </a:p>
          <a:p>
            <a:pPr algn="just"/>
            <a:r>
              <a:rPr lang="fr-FR" dirty="0"/>
              <a:t>Atteinte grave à l’intégrité physique ou mentale de 	    	   	      </a:t>
            </a:r>
            <a:r>
              <a:rPr lang="fr-FR" dirty="0" smtClean="0"/>
              <a:t>membres </a:t>
            </a:r>
            <a:r>
              <a:rPr lang="fr-FR" dirty="0"/>
              <a:t>du groupe </a:t>
            </a:r>
            <a:r>
              <a:rPr lang="fr-FR" dirty="0" smtClean="0"/>
              <a:t>;</a:t>
            </a:r>
          </a:p>
          <a:p>
            <a:pPr algn="just"/>
            <a:r>
              <a:rPr lang="fr-FR" dirty="0"/>
              <a:t>Soumission intentionnelle du groupe à des conditions 	    </a:t>
            </a:r>
            <a:r>
              <a:rPr lang="fr-FR" dirty="0" smtClean="0"/>
              <a:t> d’existence </a:t>
            </a:r>
            <a:r>
              <a:rPr lang="fr-FR" dirty="0"/>
              <a:t>devant entraîner sa destruction physique</a:t>
            </a:r>
            <a:r>
              <a:rPr lang="fr-FR" dirty="0" smtClean="0"/>
              <a:t>  </a:t>
            </a:r>
            <a:r>
              <a:rPr lang="fr-FR" dirty="0"/>
              <a:t>totale ou partielle ;</a:t>
            </a:r>
          </a:p>
          <a:p>
            <a:pPr algn="just"/>
            <a:r>
              <a:rPr lang="fr-FR" dirty="0"/>
              <a:t>Mesures visant à entraver les naissances au sein du groupe ;</a:t>
            </a:r>
          </a:p>
          <a:p>
            <a:pPr algn="just"/>
            <a:r>
              <a:rPr lang="fr-FR" dirty="0"/>
              <a:t>Transfert forcé d’enfants du groupe à un autre groupe.</a:t>
            </a:r>
          </a:p>
          <a:p>
            <a:pPr algn="just"/>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725725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A6A6A6"/>
                </a:solidFill>
              </a:rPr>
              <a:t>Crimes </a:t>
            </a:r>
            <a:r>
              <a:rPr lang="en-US" dirty="0" smtClean="0">
                <a:solidFill>
                  <a:srgbClr val="A6A6A6"/>
                </a:solidFill>
              </a:rPr>
              <a:t>contre</a:t>
            </a:r>
            <a:r>
              <a:rPr lang="en-US" dirty="0" smtClean="0">
                <a:solidFill>
                  <a:srgbClr val="A6A6A6"/>
                </a:solidFill>
              </a:rPr>
              <a:t> </a:t>
            </a:r>
            <a:r>
              <a:rPr lang="en-US" dirty="0" smtClean="0">
                <a:solidFill>
                  <a:srgbClr val="A6A6A6"/>
                </a:solidFill>
              </a:rPr>
              <a:t>l’humanité</a:t>
            </a:r>
            <a:endParaRPr lang="en-US" dirty="0">
              <a:solidFill>
                <a:srgbClr val="A6A6A6"/>
              </a:solidFill>
            </a:endParaRPr>
          </a:p>
        </p:txBody>
      </p:sp>
      <p:sp>
        <p:nvSpPr>
          <p:cNvPr id="3" name="Content Placeholder 2"/>
          <p:cNvSpPr>
            <a:spLocks noGrp="1"/>
          </p:cNvSpPr>
          <p:nvPr>
            <p:ph idx="1"/>
          </p:nvPr>
        </p:nvSpPr>
        <p:spPr/>
        <p:txBody>
          <a:bodyPr>
            <a:normAutofit fontScale="40000" lnSpcReduction="20000"/>
          </a:bodyPr>
          <a:lstStyle/>
          <a:p>
            <a:pPr marL="114300" indent="0">
              <a:buNone/>
            </a:pPr>
            <a:r>
              <a:rPr lang="en-US" sz="5900" b="1" u="sng" dirty="0" smtClean="0"/>
              <a:t>Article</a:t>
            </a:r>
            <a:r>
              <a:rPr lang="en-US" sz="5900" b="1" u="sng" dirty="0" smtClean="0"/>
              <a:t> 7</a:t>
            </a:r>
            <a:r>
              <a:rPr lang="en-US" sz="5900" b="1" u="sng" dirty="0" smtClean="0"/>
              <a:t>:</a:t>
            </a:r>
            <a:endParaRPr lang="en-US" sz="5900" dirty="0" smtClean="0"/>
          </a:p>
          <a:p>
            <a:pPr marL="114300" indent="0" algn="just">
              <a:buNone/>
            </a:pPr>
            <a:r>
              <a:rPr lang="en-US" sz="2900" dirty="0"/>
              <a:t>Aux fins du </a:t>
            </a:r>
            <a:r>
              <a:rPr lang="en-US" sz="2900" dirty="0"/>
              <a:t>présent</a:t>
            </a:r>
            <a:r>
              <a:rPr lang="en-US" sz="2900" dirty="0"/>
              <a:t> </a:t>
            </a:r>
            <a:r>
              <a:rPr lang="en-US" sz="2900" dirty="0" smtClean="0"/>
              <a:t>Statut</a:t>
            </a:r>
            <a:r>
              <a:rPr lang="en-US" sz="2900" dirty="0"/>
              <a:t>, on </a:t>
            </a:r>
            <a:r>
              <a:rPr lang="en-US" sz="2900" dirty="0"/>
              <a:t>entend</a:t>
            </a:r>
            <a:r>
              <a:rPr lang="en-US" sz="2900" dirty="0"/>
              <a:t> par crime </a:t>
            </a:r>
            <a:r>
              <a:rPr lang="en-US" sz="2900" dirty="0"/>
              <a:t>contre</a:t>
            </a:r>
            <a:r>
              <a:rPr lang="en-US" sz="2900" dirty="0"/>
              <a:t> </a:t>
            </a:r>
            <a:r>
              <a:rPr lang="en-US" sz="2900" dirty="0"/>
              <a:t>l’humanité</a:t>
            </a:r>
            <a:r>
              <a:rPr lang="en-US" sz="2900" dirty="0"/>
              <a:t> </a:t>
            </a:r>
            <a:r>
              <a:rPr lang="en-US" sz="2900" dirty="0"/>
              <a:t>l’un</a:t>
            </a:r>
            <a:r>
              <a:rPr lang="en-US" sz="2900" dirty="0"/>
              <a:t> </a:t>
            </a:r>
            <a:r>
              <a:rPr lang="en-US" sz="2900" dirty="0" smtClean="0"/>
              <a:t>quelconque</a:t>
            </a:r>
            <a:r>
              <a:rPr lang="fr-FR" sz="2900" dirty="0"/>
              <a:t> </a:t>
            </a:r>
            <a:r>
              <a:rPr lang="en-US" sz="2900" dirty="0" smtClean="0"/>
              <a:t>des </a:t>
            </a:r>
            <a:r>
              <a:rPr lang="en-US" sz="2900" dirty="0"/>
              <a:t>actes</a:t>
            </a:r>
            <a:r>
              <a:rPr lang="en-US" sz="2900" dirty="0"/>
              <a:t> ci-après </a:t>
            </a:r>
            <a:r>
              <a:rPr lang="en-US" sz="2900" dirty="0" smtClean="0"/>
              <a:t>lorsqu’il</a:t>
            </a:r>
            <a:r>
              <a:rPr lang="en-US" sz="2900" dirty="0" smtClean="0"/>
              <a:t> </a:t>
            </a:r>
            <a:r>
              <a:rPr lang="en-US" sz="2900" dirty="0"/>
              <a:t>est</a:t>
            </a:r>
            <a:r>
              <a:rPr lang="en-US" sz="2900" dirty="0"/>
              <a:t> </a:t>
            </a:r>
            <a:r>
              <a:rPr lang="en-US" sz="2900" dirty="0"/>
              <a:t>commis</a:t>
            </a:r>
            <a:r>
              <a:rPr lang="en-US" sz="2900" dirty="0"/>
              <a:t> </a:t>
            </a:r>
            <a:r>
              <a:rPr lang="en-US" sz="2900" dirty="0"/>
              <a:t>dans</a:t>
            </a:r>
            <a:r>
              <a:rPr lang="en-US" sz="2900" dirty="0"/>
              <a:t> le cadre </a:t>
            </a:r>
            <a:r>
              <a:rPr lang="en-US" sz="2900" dirty="0"/>
              <a:t>d’une</a:t>
            </a:r>
            <a:r>
              <a:rPr lang="en-US" sz="2900" dirty="0"/>
              <a:t> </a:t>
            </a:r>
            <a:r>
              <a:rPr lang="en-US" sz="2900" dirty="0"/>
              <a:t>attaque</a:t>
            </a:r>
            <a:r>
              <a:rPr lang="en-US" sz="2900" dirty="0"/>
              <a:t> </a:t>
            </a:r>
            <a:r>
              <a:rPr lang="en-US" sz="2900" dirty="0"/>
              <a:t>généralisée</a:t>
            </a:r>
            <a:r>
              <a:rPr lang="en-US" sz="2900" dirty="0"/>
              <a:t> </a:t>
            </a:r>
            <a:r>
              <a:rPr lang="en-US" sz="2900" dirty="0" smtClean="0"/>
              <a:t>ou</a:t>
            </a:r>
            <a:r>
              <a:rPr lang="fr-FR" sz="2900" dirty="0"/>
              <a:t> </a:t>
            </a:r>
            <a:r>
              <a:rPr lang="en-US" sz="2900" dirty="0" smtClean="0"/>
              <a:t>systématique</a:t>
            </a:r>
            <a:r>
              <a:rPr lang="en-US" sz="2900" dirty="0" smtClean="0"/>
              <a:t> </a:t>
            </a:r>
            <a:r>
              <a:rPr lang="en-US" sz="2900" dirty="0"/>
              <a:t>lancée</a:t>
            </a:r>
            <a:r>
              <a:rPr lang="en-US" sz="2900" dirty="0"/>
              <a:t> </a:t>
            </a:r>
            <a:r>
              <a:rPr lang="en-US" sz="2900" dirty="0"/>
              <a:t>contre</a:t>
            </a:r>
            <a:r>
              <a:rPr lang="en-US" sz="2900" dirty="0"/>
              <a:t> </a:t>
            </a:r>
            <a:r>
              <a:rPr lang="en-US" sz="2900" dirty="0"/>
              <a:t>toute</a:t>
            </a:r>
            <a:r>
              <a:rPr lang="en-US" sz="2900" dirty="0"/>
              <a:t> population </a:t>
            </a:r>
            <a:r>
              <a:rPr lang="en-US" sz="2900" dirty="0"/>
              <a:t>civile</a:t>
            </a:r>
            <a:r>
              <a:rPr lang="en-US" sz="2900" dirty="0"/>
              <a:t> et en </a:t>
            </a:r>
            <a:r>
              <a:rPr lang="en-US" sz="2900" dirty="0"/>
              <a:t>connaissance</a:t>
            </a:r>
            <a:r>
              <a:rPr lang="en-US" sz="2900" dirty="0"/>
              <a:t> de </a:t>
            </a:r>
            <a:r>
              <a:rPr lang="en-US" sz="2900" dirty="0" smtClean="0"/>
              <a:t>cette</a:t>
            </a:r>
            <a:r>
              <a:rPr lang="fr-FR" sz="2900" dirty="0"/>
              <a:t> </a:t>
            </a:r>
            <a:r>
              <a:rPr lang="en-US" sz="2900" dirty="0" smtClean="0"/>
              <a:t>attaque</a:t>
            </a:r>
            <a:r>
              <a:rPr lang="en-US" sz="2900" dirty="0" smtClean="0"/>
              <a:t> :</a:t>
            </a:r>
          </a:p>
          <a:p>
            <a:pPr algn="just"/>
            <a:r>
              <a:rPr lang="en-US" sz="2900" dirty="0" smtClean="0"/>
              <a:t>Meurtre</a:t>
            </a:r>
            <a:r>
              <a:rPr lang="en-US" sz="2900" dirty="0" smtClean="0"/>
              <a:t>;</a:t>
            </a:r>
          </a:p>
          <a:p>
            <a:pPr algn="just"/>
            <a:r>
              <a:rPr lang="en-US" sz="2900" dirty="0" smtClean="0"/>
              <a:t>Extermination;</a:t>
            </a:r>
          </a:p>
          <a:p>
            <a:pPr algn="just"/>
            <a:r>
              <a:rPr lang="en-US" sz="2900" dirty="0" smtClean="0"/>
              <a:t>Réduction</a:t>
            </a:r>
            <a:r>
              <a:rPr lang="en-US" sz="2900" dirty="0" smtClean="0"/>
              <a:t> en </a:t>
            </a:r>
            <a:r>
              <a:rPr lang="en-US" sz="2900" dirty="0" smtClean="0"/>
              <a:t>esclavage</a:t>
            </a:r>
            <a:r>
              <a:rPr lang="en-US" sz="2900" dirty="0" smtClean="0"/>
              <a:t>;</a:t>
            </a:r>
          </a:p>
          <a:p>
            <a:pPr algn="just"/>
            <a:r>
              <a:rPr lang="en-US" sz="2900" dirty="0"/>
              <a:t> </a:t>
            </a:r>
            <a:r>
              <a:rPr lang="en-US" sz="2900" dirty="0" smtClean="0"/>
              <a:t>Déportation</a:t>
            </a:r>
            <a:r>
              <a:rPr lang="en-US" sz="2900" dirty="0" smtClean="0"/>
              <a:t> </a:t>
            </a:r>
            <a:r>
              <a:rPr lang="en-US" sz="2900" dirty="0" smtClean="0"/>
              <a:t>ou</a:t>
            </a:r>
            <a:r>
              <a:rPr lang="en-US" sz="2900" dirty="0" smtClean="0"/>
              <a:t> </a:t>
            </a:r>
            <a:r>
              <a:rPr lang="en-US" sz="2900" dirty="0" smtClean="0"/>
              <a:t>transfert</a:t>
            </a:r>
            <a:r>
              <a:rPr lang="en-US" sz="2900" dirty="0" smtClean="0"/>
              <a:t> </a:t>
            </a:r>
            <a:r>
              <a:rPr lang="en-US" sz="2900" dirty="0" smtClean="0"/>
              <a:t>forcé</a:t>
            </a:r>
            <a:r>
              <a:rPr lang="en-US" sz="2900" dirty="0" smtClean="0"/>
              <a:t> de population;</a:t>
            </a:r>
          </a:p>
          <a:p>
            <a:pPr algn="just"/>
            <a:r>
              <a:rPr lang="en-US" sz="2900" dirty="0" smtClean="0"/>
              <a:t>Emprisonnement</a:t>
            </a:r>
            <a:r>
              <a:rPr lang="en-US" sz="2900" dirty="0" smtClean="0"/>
              <a:t> </a:t>
            </a:r>
            <a:r>
              <a:rPr lang="en-US" sz="2900" dirty="0" smtClean="0"/>
              <a:t>ou</a:t>
            </a:r>
            <a:r>
              <a:rPr lang="en-US" sz="2900" dirty="0" smtClean="0"/>
              <a:t> </a:t>
            </a:r>
            <a:r>
              <a:rPr lang="en-US" sz="2900" dirty="0" smtClean="0"/>
              <a:t>autre</a:t>
            </a:r>
            <a:r>
              <a:rPr lang="en-US" sz="2900" dirty="0" smtClean="0"/>
              <a:t> </a:t>
            </a:r>
            <a:r>
              <a:rPr lang="en-US" sz="2900" dirty="0" smtClean="0"/>
              <a:t>forme</a:t>
            </a:r>
            <a:r>
              <a:rPr lang="en-US" sz="2900" dirty="0" smtClean="0"/>
              <a:t> de privation grave de </a:t>
            </a:r>
            <a:r>
              <a:rPr lang="en-US" sz="2900" dirty="0" smtClean="0"/>
              <a:t>liberté</a:t>
            </a:r>
            <a:r>
              <a:rPr lang="en-US" sz="2900" dirty="0" smtClean="0"/>
              <a:t> physique en violation des dispositions </a:t>
            </a:r>
            <a:r>
              <a:rPr lang="en-US" sz="2900" dirty="0" smtClean="0"/>
              <a:t>fondamentales</a:t>
            </a:r>
            <a:r>
              <a:rPr lang="en-US" sz="2900" dirty="0" smtClean="0"/>
              <a:t> du </a:t>
            </a:r>
            <a:r>
              <a:rPr lang="en-US" sz="2900" dirty="0" smtClean="0"/>
              <a:t>droit</a:t>
            </a:r>
            <a:r>
              <a:rPr lang="en-US" sz="2900" dirty="0" smtClean="0"/>
              <a:t> international;</a:t>
            </a:r>
          </a:p>
          <a:p>
            <a:pPr algn="just"/>
            <a:r>
              <a:rPr lang="en-US" sz="2900" dirty="0" smtClean="0"/>
              <a:t>Torture;</a:t>
            </a:r>
          </a:p>
          <a:p>
            <a:pPr algn="just"/>
            <a:r>
              <a:rPr lang="en-US" sz="2900" dirty="0"/>
              <a:t>Viol, </a:t>
            </a:r>
            <a:r>
              <a:rPr lang="en-US" sz="2900" dirty="0"/>
              <a:t>esclavage</a:t>
            </a:r>
            <a:r>
              <a:rPr lang="en-US" sz="2900" dirty="0"/>
              <a:t> </a:t>
            </a:r>
            <a:r>
              <a:rPr lang="en-US" sz="2900" dirty="0"/>
              <a:t>sexuel</a:t>
            </a:r>
            <a:r>
              <a:rPr lang="en-US" sz="2900" dirty="0"/>
              <a:t>, prostitution </a:t>
            </a:r>
            <a:r>
              <a:rPr lang="en-US" sz="2900" dirty="0"/>
              <a:t>forcée</a:t>
            </a:r>
            <a:r>
              <a:rPr lang="en-US" sz="2900" dirty="0"/>
              <a:t>, </a:t>
            </a:r>
            <a:r>
              <a:rPr lang="en-US" sz="2900" dirty="0"/>
              <a:t>grossesse</a:t>
            </a:r>
            <a:r>
              <a:rPr lang="en-US" sz="2900" dirty="0"/>
              <a:t> </a:t>
            </a:r>
            <a:r>
              <a:rPr lang="en-US" sz="2900" dirty="0"/>
              <a:t>forcée</a:t>
            </a:r>
            <a:r>
              <a:rPr lang="en-US" sz="2900" dirty="0"/>
              <a:t>, </a:t>
            </a:r>
            <a:r>
              <a:rPr lang="en-US" sz="2900" dirty="0" smtClean="0"/>
              <a:t>stérilisation</a:t>
            </a:r>
            <a:r>
              <a:rPr lang="fr-FR" sz="2900" dirty="0" smtClean="0"/>
              <a:t> </a:t>
            </a:r>
            <a:r>
              <a:rPr lang="en-US" sz="2900" dirty="0" smtClean="0"/>
              <a:t>forcée</a:t>
            </a:r>
            <a:r>
              <a:rPr lang="en-US" sz="2900" dirty="0" smtClean="0"/>
              <a:t> </a:t>
            </a:r>
            <a:r>
              <a:rPr lang="en-US" sz="2900" dirty="0"/>
              <a:t>ou</a:t>
            </a:r>
            <a:r>
              <a:rPr lang="en-US" sz="2900" dirty="0"/>
              <a:t> </a:t>
            </a:r>
            <a:r>
              <a:rPr lang="en-US" sz="2900" dirty="0"/>
              <a:t>toute</a:t>
            </a:r>
            <a:r>
              <a:rPr lang="en-US" sz="2900" dirty="0"/>
              <a:t> </a:t>
            </a:r>
            <a:r>
              <a:rPr lang="en-US" sz="2900" dirty="0"/>
              <a:t>autre</a:t>
            </a:r>
            <a:r>
              <a:rPr lang="en-US" sz="2900" dirty="0"/>
              <a:t> </a:t>
            </a:r>
            <a:r>
              <a:rPr lang="en-US" sz="2900" dirty="0"/>
              <a:t>forme</a:t>
            </a:r>
            <a:r>
              <a:rPr lang="en-US" sz="2900" dirty="0"/>
              <a:t> de violence </a:t>
            </a:r>
            <a:r>
              <a:rPr lang="en-US" sz="2900" dirty="0"/>
              <a:t>sexuelle</a:t>
            </a:r>
            <a:r>
              <a:rPr lang="en-US" sz="2900" dirty="0"/>
              <a:t> de </a:t>
            </a:r>
            <a:r>
              <a:rPr lang="en-US" sz="2900" dirty="0"/>
              <a:t>gravité</a:t>
            </a:r>
            <a:r>
              <a:rPr lang="en-US" sz="2900" dirty="0"/>
              <a:t> comparable </a:t>
            </a:r>
            <a:r>
              <a:rPr lang="en-US" sz="2900" dirty="0" smtClean="0"/>
              <a:t>;</a:t>
            </a:r>
          </a:p>
          <a:p>
            <a:r>
              <a:rPr lang="en-US" sz="2900" dirty="0"/>
              <a:t>Persécution</a:t>
            </a:r>
            <a:r>
              <a:rPr lang="en-US" sz="2900" dirty="0"/>
              <a:t> de tout </a:t>
            </a:r>
            <a:r>
              <a:rPr lang="en-US" sz="2900" dirty="0"/>
              <a:t>groupe</a:t>
            </a:r>
            <a:r>
              <a:rPr lang="en-US" sz="2900" dirty="0"/>
              <a:t> </a:t>
            </a:r>
            <a:r>
              <a:rPr lang="en-US" sz="2900" dirty="0"/>
              <a:t>ou</a:t>
            </a:r>
            <a:r>
              <a:rPr lang="en-US" sz="2900" dirty="0"/>
              <a:t> de </a:t>
            </a:r>
            <a:r>
              <a:rPr lang="en-US" sz="2900" dirty="0"/>
              <a:t>toute</a:t>
            </a:r>
            <a:r>
              <a:rPr lang="en-US" sz="2900" dirty="0"/>
              <a:t> </a:t>
            </a:r>
            <a:r>
              <a:rPr lang="en-US" sz="2900" dirty="0"/>
              <a:t>collectivité</a:t>
            </a:r>
            <a:r>
              <a:rPr lang="en-US" sz="2900" dirty="0"/>
              <a:t> identifiable pour </a:t>
            </a:r>
            <a:r>
              <a:rPr lang="en-US" sz="2900" dirty="0" smtClean="0"/>
              <a:t>des</a:t>
            </a:r>
            <a:r>
              <a:rPr lang="fr-FR" sz="2900" dirty="0" smtClean="0"/>
              <a:t> </a:t>
            </a:r>
            <a:r>
              <a:rPr lang="en-US" sz="2900" dirty="0" smtClean="0"/>
              <a:t>motifs </a:t>
            </a:r>
            <a:r>
              <a:rPr lang="en-US" sz="2900" dirty="0"/>
              <a:t>d’ordre</a:t>
            </a:r>
            <a:r>
              <a:rPr lang="en-US" sz="2900" dirty="0"/>
              <a:t> </a:t>
            </a:r>
            <a:r>
              <a:rPr lang="en-US" sz="2900" dirty="0"/>
              <a:t>politique</a:t>
            </a:r>
            <a:r>
              <a:rPr lang="en-US" sz="2900" dirty="0"/>
              <a:t>, racial, national, </a:t>
            </a:r>
            <a:r>
              <a:rPr lang="en-US" sz="2900" dirty="0"/>
              <a:t>ethnique</a:t>
            </a:r>
            <a:r>
              <a:rPr lang="en-US" sz="2900" dirty="0"/>
              <a:t>, </a:t>
            </a:r>
            <a:r>
              <a:rPr lang="en-US" sz="2900" dirty="0"/>
              <a:t>culturel</a:t>
            </a:r>
            <a:r>
              <a:rPr lang="en-US" sz="2900" dirty="0"/>
              <a:t>, </a:t>
            </a:r>
            <a:r>
              <a:rPr lang="en-US" sz="2900" dirty="0"/>
              <a:t>religieux</a:t>
            </a:r>
            <a:r>
              <a:rPr lang="en-US" sz="2900" dirty="0"/>
              <a:t> </a:t>
            </a:r>
            <a:r>
              <a:rPr lang="en-US" sz="2900" dirty="0" smtClean="0"/>
              <a:t>ou</a:t>
            </a:r>
            <a:r>
              <a:rPr lang="fr-FR" sz="2900" dirty="0" smtClean="0"/>
              <a:t> </a:t>
            </a:r>
            <a:r>
              <a:rPr lang="en-US" sz="2900" dirty="0" smtClean="0"/>
              <a:t>sexiste</a:t>
            </a:r>
            <a:r>
              <a:rPr lang="en-US" sz="2900" dirty="0" smtClean="0"/>
              <a:t> </a:t>
            </a:r>
            <a:r>
              <a:rPr lang="en-US" sz="2900" dirty="0"/>
              <a:t>au </a:t>
            </a:r>
            <a:r>
              <a:rPr lang="en-US" sz="2900" dirty="0"/>
              <a:t>sens</a:t>
            </a:r>
            <a:r>
              <a:rPr lang="en-US" sz="2900" dirty="0"/>
              <a:t> du </a:t>
            </a:r>
            <a:r>
              <a:rPr lang="en-US" sz="2900" dirty="0"/>
              <a:t>paragraphe</a:t>
            </a:r>
            <a:r>
              <a:rPr lang="en-US" sz="2900" dirty="0"/>
              <a:t> 3, </a:t>
            </a:r>
            <a:r>
              <a:rPr lang="en-US" sz="2900" dirty="0"/>
              <a:t>ou</a:t>
            </a:r>
            <a:r>
              <a:rPr lang="en-US" sz="2900" dirty="0"/>
              <a:t> en </a:t>
            </a:r>
            <a:r>
              <a:rPr lang="en-US" sz="2900" dirty="0"/>
              <a:t>fonction</a:t>
            </a:r>
            <a:r>
              <a:rPr lang="en-US" sz="2900" dirty="0"/>
              <a:t> </a:t>
            </a:r>
            <a:r>
              <a:rPr lang="en-US" sz="2900" dirty="0"/>
              <a:t>d’autres</a:t>
            </a:r>
            <a:r>
              <a:rPr lang="en-US" sz="2900" dirty="0"/>
              <a:t> </a:t>
            </a:r>
            <a:r>
              <a:rPr lang="en-US" sz="2900" dirty="0" smtClean="0"/>
              <a:t>critères</a:t>
            </a:r>
            <a:r>
              <a:rPr lang="fr-FR" sz="2900" dirty="0" smtClean="0"/>
              <a:t> </a:t>
            </a:r>
            <a:r>
              <a:rPr lang="en-US" sz="2900" dirty="0" smtClean="0"/>
              <a:t>universellement</a:t>
            </a:r>
            <a:r>
              <a:rPr lang="en-US" sz="2900" dirty="0" smtClean="0"/>
              <a:t> </a:t>
            </a:r>
            <a:r>
              <a:rPr lang="en-US" sz="2900" dirty="0"/>
              <a:t>reconnus</a:t>
            </a:r>
            <a:r>
              <a:rPr lang="en-US" sz="2900" dirty="0"/>
              <a:t> </a:t>
            </a:r>
            <a:r>
              <a:rPr lang="en-US" sz="2900" dirty="0"/>
              <a:t>comme</a:t>
            </a:r>
            <a:r>
              <a:rPr lang="en-US" sz="2900" dirty="0"/>
              <a:t> </a:t>
            </a:r>
            <a:r>
              <a:rPr lang="en-US" sz="2900" dirty="0"/>
              <a:t>inadmissibles</a:t>
            </a:r>
            <a:r>
              <a:rPr lang="en-US" sz="2900" dirty="0"/>
              <a:t> en </a:t>
            </a:r>
            <a:r>
              <a:rPr lang="en-US" sz="2900" dirty="0"/>
              <a:t>droit</a:t>
            </a:r>
            <a:r>
              <a:rPr lang="en-US" sz="2900" dirty="0"/>
              <a:t> international, </a:t>
            </a:r>
            <a:r>
              <a:rPr lang="en-US" sz="2900" dirty="0" smtClean="0"/>
              <a:t>en</a:t>
            </a:r>
            <a:r>
              <a:rPr lang="fr-FR" sz="2900" dirty="0" smtClean="0"/>
              <a:t> </a:t>
            </a:r>
            <a:r>
              <a:rPr lang="en-US" sz="2900" dirty="0" smtClean="0"/>
              <a:t>corrélation</a:t>
            </a:r>
            <a:r>
              <a:rPr lang="en-US" sz="2900" dirty="0" smtClean="0"/>
              <a:t> </a:t>
            </a:r>
            <a:r>
              <a:rPr lang="en-US" sz="2900" dirty="0"/>
              <a:t>avec tout </a:t>
            </a:r>
            <a:r>
              <a:rPr lang="en-US" sz="2900" dirty="0"/>
              <a:t>acte</a:t>
            </a:r>
            <a:r>
              <a:rPr lang="en-US" sz="2900" dirty="0"/>
              <a:t> </a:t>
            </a:r>
            <a:r>
              <a:rPr lang="en-US" sz="2900" dirty="0"/>
              <a:t>visé</a:t>
            </a:r>
            <a:r>
              <a:rPr lang="en-US" sz="2900" dirty="0"/>
              <a:t> </a:t>
            </a:r>
            <a:r>
              <a:rPr lang="en-US" sz="2900" dirty="0"/>
              <a:t>dans</a:t>
            </a:r>
            <a:r>
              <a:rPr lang="en-US" sz="2900" dirty="0"/>
              <a:t> le </a:t>
            </a:r>
            <a:r>
              <a:rPr lang="en-US" sz="2900" dirty="0"/>
              <a:t>présent</a:t>
            </a:r>
            <a:r>
              <a:rPr lang="en-US" sz="2900" dirty="0"/>
              <a:t> </a:t>
            </a:r>
            <a:r>
              <a:rPr lang="en-US" sz="2900" dirty="0"/>
              <a:t>paragraphe</a:t>
            </a:r>
            <a:r>
              <a:rPr lang="en-US" sz="2900" dirty="0"/>
              <a:t> </a:t>
            </a:r>
            <a:r>
              <a:rPr lang="en-US" sz="2900" dirty="0"/>
              <a:t>ou</a:t>
            </a:r>
            <a:r>
              <a:rPr lang="en-US" sz="2900" dirty="0"/>
              <a:t> tout crime</a:t>
            </a:r>
            <a:endParaRPr lang="fr-FR" sz="2900" dirty="0"/>
          </a:p>
          <a:p>
            <a:pPr marL="114300" indent="0">
              <a:buNone/>
            </a:pPr>
            <a:r>
              <a:rPr lang="en-US" sz="2900" dirty="0" smtClean="0"/>
              <a:t>     relevant </a:t>
            </a:r>
            <a:r>
              <a:rPr lang="en-US" sz="2900" dirty="0"/>
              <a:t>de la </a:t>
            </a:r>
            <a:r>
              <a:rPr lang="en-US" sz="2900" dirty="0"/>
              <a:t>compétence</a:t>
            </a:r>
            <a:r>
              <a:rPr lang="en-US" sz="2900" dirty="0"/>
              <a:t> de la </a:t>
            </a:r>
            <a:r>
              <a:rPr lang="en-US" sz="2900" dirty="0"/>
              <a:t>Cour</a:t>
            </a:r>
            <a:r>
              <a:rPr lang="en-US" sz="2900" dirty="0"/>
              <a:t> </a:t>
            </a:r>
            <a:r>
              <a:rPr lang="en-US" sz="2900" dirty="0" smtClean="0"/>
              <a:t>;</a:t>
            </a:r>
          </a:p>
          <a:p>
            <a:r>
              <a:rPr lang="en-US" sz="2900" dirty="0"/>
              <a:t>Disparitions</a:t>
            </a:r>
            <a:r>
              <a:rPr lang="en-US" sz="2900" dirty="0"/>
              <a:t> </a:t>
            </a:r>
            <a:r>
              <a:rPr lang="en-US" sz="2900" dirty="0"/>
              <a:t>forcées</a:t>
            </a:r>
            <a:r>
              <a:rPr lang="en-US" sz="2900" dirty="0"/>
              <a:t> de </a:t>
            </a:r>
            <a:r>
              <a:rPr lang="en-US" sz="2900" dirty="0"/>
              <a:t>personnes</a:t>
            </a:r>
            <a:r>
              <a:rPr lang="en-US" sz="2900" dirty="0"/>
              <a:t> </a:t>
            </a:r>
            <a:r>
              <a:rPr lang="en-US" sz="2900" dirty="0" smtClean="0"/>
              <a:t>;</a:t>
            </a:r>
          </a:p>
          <a:p>
            <a:r>
              <a:rPr lang="en-US" sz="2900" dirty="0"/>
              <a:t>Crime </a:t>
            </a:r>
            <a:r>
              <a:rPr lang="en-US" sz="2900" dirty="0"/>
              <a:t>d’apartheid</a:t>
            </a:r>
            <a:r>
              <a:rPr lang="en-US" sz="2900" dirty="0"/>
              <a:t> ;</a:t>
            </a:r>
            <a:endParaRPr lang="fr-FR" sz="2900" dirty="0"/>
          </a:p>
          <a:p>
            <a:r>
              <a:rPr lang="en-US" sz="2900" dirty="0"/>
              <a:t>Autres</a:t>
            </a:r>
            <a:r>
              <a:rPr lang="en-US" sz="2900" dirty="0"/>
              <a:t> </a:t>
            </a:r>
            <a:r>
              <a:rPr lang="en-US" sz="2900" dirty="0"/>
              <a:t>actes</a:t>
            </a:r>
            <a:r>
              <a:rPr lang="en-US" sz="2900" dirty="0"/>
              <a:t> </a:t>
            </a:r>
            <a:r>
              <a:rPr lang="en-US" sz="2900" dirty="0"/>
              <a:t>inhumains</a:t>
            </a:r>
            <a:r>
              <a:rPr lang="en-US" sz="2900" dirty="0"/>
              <a:t> de </a:t>
            </a:r>
            <a:r>
              <a:rPr lang="en-US" sz="2900" dirty="0"/>
              <a:t>caractère</a:t>
            </a:r>
            <a:r>
              <a:rPr lang="en-US" sz="2900" dirty="0"/>
              <a:t> analogue </a:t>
            </a:r>
            <a:r>
              <a:rPr lang="en-US" sz="2900" dirty="0"/>
              <a:t>causant</a:t>
            </a:r>
            <a:r>
              <a:rPr lang="en-US" sz="2900" dirty="0"/>
              <a:t> </a:t>
            </a:r>
            <a:r>
              <a:rPr lang="en-US" sz="2900" dirty="0" smtClean="0"/>
              <a:t>intentionnellement</a:t>
            </a:r>
            <a:r>
              <a:rPr lang="fr-FR" sz="2900" dirty="0" smtClean="0"/>
              <a:t> </a:t>
            </a:r>
            <a:r>
              <a:rPr lang="en-US" sz="2900" dirty="0" smtClean="0"/>
              <a:t>de </a:t>
            </a:r>
            <a:r>
              <a:rPr lang="en-US" sz="2900" dirty="0"/>
              <a:t>grandes</a:t>
            </a:r>
            <a:r>
              <a:rPr lang="en-US" sz="2900" dirty="0"/>
              <a:t> </a:t>
            </a:r>
            <a:r>
              <a:rPr lang="en-US" sz="2900" dirty="0"/>
              <a:t>souffrances</a:t>
            </a:r>
            <a:r>
              <a:rPr lang="en-US" sz="2900" dirty="0"/>
              <a:t> </a:t>
            </a:r>
            <a:r>
              <a:rPr lang="en-US" sz="2900" dirty="0"/>
              <a:t>ou</a:t>
            </a:r>
            <a:r>
              <a:rPr lang="en-US" sz="2900" dirty="0"/>
              <a:t> des </a:t>
            </a:r>
            <a:r>
              <a:rPr lang="en-US" sz="2900" dirty="0"/>
              <a:t>atteintes</a:t>
            </a:r>
            <a:r>
              <a:rPr lang="en-US" sz="2900" dirty="0"/>
              <a:t> graves </a:t>
            </a:r>
            <a:r>
              <a:rPr lang="en-US" sz="2900" dirty="0"/>
              <a:t>à</a:t>
            </a:r>
            <a:r>
              <a:rPr lang="en-US" sz="2900" dirty="0"/>
              <a:t> </a:t>
            </a:r>
            <a:r>
              <a:rPr lang="en-US" sz="2900" dirty="0"/>
              <a:t>l’intégrité</a:t>
            </a:r>
            <a:r>
              <a:rPr lang="en-US" sz="2900" dirty="0"/>
              <a:t> physique </a:t>
            </a:r>
            <a:r>
              <a:rPr lang="en-US" sz="2900" dirty="0"/>
              <a:t>ou</a:t>
            </a:r>
            <a:r>
              <a:rPr lang="en-US" sz="2900" dirty="0"/>
              <a:t> </a:t>
            </a:r>
            <a:r>
              <a:rPr lang="en-US" sz="2900" dirty="0" smtClean="0"/>
              <a:t>à</a:t>
            </a:r>
            <a:r>
              <a:rPr lang="fr-FR" sz="2900" dirty="0" smtClean="0"/>
              <a:t> </a:t>
            </a:r>
            <a:r>
              <a:rPr lang="en-US" sz="2900" dirty="0" smtClean="0"/>
              <a:t>la </a:t>
            </a:r>
            <a:r>
              <a:rPr lang="en-US" sz="2900" dirty="0"/>
              <a:t>santé physique </a:t>
            </a:r>
            <a:r>
              <a:rPr lang="en-US" sz="2900" dirty="0"/>
              <a:t>ou</a:t>
            </a:r>
            <a:r>
              <a:rPr lang="en-US" sz="2900" dirty="0"/>
              <a:t> </a:t>
            </a:r>
            <a:r>
              <a:rPr lang="en-US" sz="2900" dirty="0"/>
              <a:t>mentale</a:t>
            </a:r>
            <a:r>
              <a:rPr lang="en-US" sz="2900" dirty="0"/>
              <a:t>.</a:t>
            </a:r>
            <a:endParaRPr lang="fr-FR" sz="2900" dirty="0"/>
          </a:p>
          <a:p>
            <a:endParaRPr lang="fr-FR" sz="2800" dirty="0"/>
          </a:p>
          <a:p>
            <a:pPr marL="114300" indent="0">
              <a:buNone/>
            </a:pPr>
            <a:endParaRPr lang="fr-FR" sz="2800" dirty="0"/>
          </a:p>
          <a:p>
            <a:pPr algn="just"/>
            <a:endParaRPr lang="fr-FR" sz="2800" dirty="0"/>
          </a:p>
          <a:p>
            <a:pPr algn="just"/>
            <a:endParaRPr lang="en-US" sz="2800" dirty="0" smtClean="0"/>
          </a:p>
          <a:p>
            <a:pPr algn="just"/>
            <a:endParaRPr lang="fr-FR" sz="2800" dirty="0"/>
          </a:p>
          <a:p>
            <a:pPr marL="114300" indent="0">
              <a:buNone/>
            </a:pPr>
            <a:endParaRPr lang="en-US" sz="2800" b="1" u="sng"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01605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A6A6A6"/>
                </a:solidFill>
              </a:rPr>
              <a:t>Crimes de guerre</a:t>
            </a:r>
            <a:endParaRPr lang="en-US" dirty="0">
              <a:solidFill>
                <a:srgbClr val="A6A6A6"/>
              </a:solidFill>
            </a:endParaRPr>
          </a:p>
        </p:txBody>
      </p:sp>
      <p:sp>
        <p:nvSpPr>
          <p:cNvPr id="3" name="Content Placeholder 2"/>
          <p:cNvSpPr>
            <a:spLocks noGrp="1"/>
          </p:cNvSpPr>
          <p:nvPr>
            <p:ph idx="1"/>
          </p:nvPr>
        </p:nvSpPr>
        <p:spPr>
          <a:xfrm>
            <a:off x="457199" y="1600200"/>
            <a:ext cx="7752269" cy="4800600"/>
          </a:xfrm>
        </p:spPr>
        <p:txBody>
          <a:bodyPr>
            <a:normAutofit fontScale="92500" lnSpcReduction="20000"/>
          </a:bodyPr>
          <a:lstStyle/>
          <a:p>
            <a:pPr marL="114300" indent="0">
              <a:buNone/>
            </a:pPr>
            <a:r>
              <a:rPr lang="en-US" sz="2353" b="1" u="sng" dirty="0" smtClean="0"/>
              <a:t>Article</a:t>
            </a:r>
            <a:r>
              <a:rPr lang="en-US" sz="2353" b="1" u="sng" dirty="0" smtClean="0"/>
              <a:t> 8</a:t>
            </a:r>
            <a:r>
              <a:rPr lang="en-US" sz="2353" b="1" u="sng" dirty="0" smtClean="0"/>
              <a:t>:</a:t>
            </a:r>
            <a:endParaRPr lang="en-US" sz="2353" b="1" u="sng" dirty="0" smtClean="0"/>
          </a:p>
          <a:p>
            <a:pPr marL="628650" indent="-514350" algn="just">
              <a:buNone/>
            </a:pPr>
            <a:r>
              <a:rPr lang="fr-FR" sz="2353" dirty="0" smtClean="0"/>
              <a:t>1) La </a:t>
            </a:r>
            <a:r>
              <a:rPr lang="fr-FR" sz="2353" dirty="0"/>
              <a:t>compétence à l’égard des crimes de guerre, en particulier lorsque </a:t>
            </a:r>
            <a:r>
              <a:rPr lang="fr-FR" sz="2353" dirty="0" smtClean="0"/>
              <a:t>ces crimes </a:t>
            </a:r>
            <a:r>
              <a:rPr lang="fr-FR" sz="2353" dirty="0"/>
              <a:t>s’inscrivent dans le cadre d’un plan ou d’une politique ou lorsqu’ils </a:t>
            </a:r>
            <a:r>
              <a:rPr lang="fr-FR" sz="2353" dirty="0" smtClean="0"/>
              <a:t>font partie </a:t>
            </a:r>
            <a:r>
              <a:rPr lang="fr-FR" sz="2353" dirty="0"/>
              <a:t>d’une série de crimes analogues commis sur une grande échelle</a:t>
            </a:r>
            <a:r>
              <a:rPr lang="fr-FR" sz="2353" dirty="0" smtClean="0"/>
              <a:t>.</a:t>
            </a:r>
            <a:endParaRPr lang="fr-FR" sz="2353" dirty="0" smtClean="0"/>
          </a:p>
          <a:p>
            <a:pPr marL="628650" indent="-514350" algn="just">
              <a:buNone/>
            </a:pPr>
            <a:r>
              <a:rPr lang="fr-FR" sz="2353" dirty="0" smtClean="0"/>
              <a:t>2) Aux fins </a:t>
            </a:r>
            <a:r>
              <a:rPr lang="fr-FR" sz="2353" dirty="0"/>
              <a:t>du Statut, on entend par « crimes de guerre » </a:t>
            </a:r>
            <a:r>
              <a:rPr lang="fr-FR" sz="2353" dirty="0" smtClean="0"/>
              <a:t>:</a:t>
            </a:r>
            <a:endParaRPr lang="fr-FR" sz="2353" dirty="0" smtClean="0"/>
          </a:p>
          <a:p>
            <a:pPr marL="114300" indent="0" algn="just">
              <a:buNone/>
            </a:pPr>
            <a:r>
              <a:rPr lang="fr-FR" sz="2400" dirty="0" smtClean="0"/>
              <a:t>a) Les </a:t>
            </a:r>
            <a:r>
              <a:rPr lang="fr-FR" sz="2400" dirty="0"/>
              <a:t>infractions graves aux Conventions de </a:t>
            </a:r>
            <a:r>
              <a:rPr lang="fr-FR" sz="2400" dirty="0" smtClean="0"/>
              <a:t>Genève </a:t>
            </a:r>
            <a:r>
              <a:rPr lang="fr-FR" sz="2400" dirty="0"/>
              <a:t>du 12 août 1949, </a:t>
            </a:r>
            <a:r>
              <a:rPr lang="fr-FR" sz="2400" dirty="0" smtClean="0"/>
              <a:t>à savoir l’un quelconque </a:t>
            </a:r>
            <a:r>
              <a:rPr lang="fr-FR" sz="2400" dirty="0"/>
              <a:t>des actes ci-après lorsqu’ils visent des </a:t>
            </a:r>
            <a:r>
              <a:rPr lang="fr-FR" sz="2400" dirty="0" smtClean="0"/>
              <a:t>personnes ou des </a:t>
            </a:r>
            <a:r>
              <a:rPr lang="fr-FR" sz="2400" dirty="0"/>
              <a:t>biens protégés par les dispositions des Conventions de </a:t>
            </a:r>
            <a:r>
              <a:rPr lang="fr-FR" sz="2400" dirty="0" smtClean="0"/>
              <a:t>Genève;</a:t>
            </a:r>
          </a:p>
          <a:p>
            <a:pPr marL="114300" indent="0" algn="just">
              <a:buNone/>
            </a:pPr>
            <a:r>
              <a:rPr lang="fr-FR" sz="2400" dirty="0" smtClean="0"/>
              <a:t>b)</a:t>
            </a:r>
            <a:r>
              <a:rPr lang="fr-FR" sz="2400" dirty="0"/>
              <a:t> Les autres violations graves des lois et coutumes applicables aux </a:t>
            </a:r>
            <a:r>
              <a:rPr lang="fr-FR" sz="2400" dirty="0" smtClean="0"/>
              <a:t>conflits armés </a:t>
            </a:r>
            <a:r>
              <a:rPr lang="fr-FR" sz="2400" dirty="0"/>
              <a:t>internationaux dans le cadre établi du droit international, à savoir</a:t>
            </a:r>
            <a:r>
              <a:rPr lang="fr-FR" sz="2400" dirty="0" smtClean="0"/>
              <a:t>, l’un </a:t>
            </a:r>
            <a:r>
              <a:rPr lang="fr-FR" sz="2400" dirty="0"/>
              <a:t>quelconque des actes ci-après :</a:t>
            </a:r>
          </a:p>
          <a:p>
            <a:pPr marL="114300" indent="0" algn="just">
              <a:buNone/>
            </a:pPr>
            <a:endParaRPr lang="fr-FR" sz="2800" dirty="0"/>
          </a:p>
          <a:p>
            <a:pPr marL="628650" indent="-514350">
              <a:buAutoNum type="arabicParenR"/>
            </a:pPr>
            <a:endParaRPr lang="fr-FR" sz="2800" dirty="0"/>
          </a:p>
          <a:p>
            <a:pPr marL="114300" indent="0">
              <a:buNone/>
            </a:pPr>
            <a:endParaRPr lang="en-US" sz="2800" b="1" u="sng"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863345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A6A6A6"/>
                </a:solidFill>
              </a:rPr>
              <a:t>Crime </a:t>
            </a:r>
            <a:r>
              <a:rPr lang="en-US" dirty="0" smtClean="0">
                <a:solidFill>
                  <a:srgbClr val="A6A6A6"/>
                </a:solidFill>
              </a:rPr>
              <a:t>d’agression</a:t>
            </a:r>
            <a:endParaRPr lang="en-US" dirty="0">
              <a:solidFill>
                <a:srgbClr val="A6A6A6"/>
              </a:solidFill>
            </a:endParaRPr>
          </a:p>
        </p:txBody>
      </p:sp>
      <p:sp>
        <p:nvSpPr>
          <p:cNvPr id="3" name="Content Placeholder 2"/>
          <p:cNvSpPr>
            <a:spLocks noGrp="1"/>
          </p:cNvSpPr>
          <p:nvPr>
            <p:ph idx="1"/>
          </p:nvPr>
        </p:nvSpPr>
        <p:spPr/>
        <p:txBody>
          <a:bodyPr>
            <a:normAutofit fontScale="47500" lnSpcReduction="20000"/>
          </a:bodyPr>
          <a:lstStyle/>
          <a:p>
            <a:pPr marL="114300" indent="0">
              <a:buNone/>
            </a:pPr>
            <a:r>
              <a:rPr lang="en-US" sz="3300" b="1" u="sng" dirty="0" smtClean="0"/>
              <a:t>Article</a:t>
            </a:r>
            <a:r>
              <a:rPr lang="en-US" sz="3300" b="1" u="sng" dirty="0" smtClean="0"/>
              <a:t> 18 </a:t>
            </a:r>
            <a:r>
              <a:rPr lang="en-US" sz="3300" b="1" u="sng" dirty="0" err="1" smtClean="0"/>
              <a:t>bis</a:t>
            </a:r>
            <a:r>
              <a:rPr lang="en-US" sz="3300" b="1" u="sng" dirty="0" smtClean="0"/>
              <a:t> </a:t>
            </a:r>
            <a:r>
              <a:rPr lang="en-US" sz="3300" b="1" u="sng" dirty="0" smtClean="0"/>
              <a:t>:</a:t>
            </a:r>
          </a:p>
          <a:p>
            <a:pPr marL="114300" indent="0">
              <a:buNone/>
            </a:pPr>
            <a:endParaRPr lang="en-US" sz="3300" b="1" u="sng" dirty="0" smtClean="0"/>
          </a:p>
          <a:p>
            <a:pPr marL="114300" indent="0" algn="just">
              <a:buNone/>
            </a:pPr>
            <a:r>
              <a:rPr lang="fr-FR" dirty="0" smtClean="0"/>
              <a:t>1) Aux </a:t>
            </a:r>
            <a:r>
              <a:rPr lang="fr-FR" dirty="0"/>
              <a:t>fins du présent Statut, on entend par «crime d’agression» la planification, </a:t>
            </a:r>
            <a:r>
              <a:rPr lang="fr-FR" dirty="0" smtClean="0"/>
              <a:t>la préparation</a:t>
            </a:r>
            <a:r>
              <a:rPr lang="fr-FR" dirty="0"/>
              <a:t>, le lancement ou l’exécution par une personne effectivement en </a:t>
            </a:r>
            <a:r>
              <a:rPr lang="fr-FR" dirty="0" smtClean="0"/>
              <a:t>mesure de </a:t>
            </a:r>
            <a:r>
              <a:rPr lang="fr-FR" dirty="0"/>
              <a:t>contrôler ou de diriger l’action politique ou militaire d’un État, d’un acte </a:t>
            </a:r>
            <a:r>
              <a:rPr lang="fr-FR" dirty="0" smtClean="0"/>
              <a:t>d’agression qui</a:t>
            </a:r>
            <a:r>
              <a:rPr lang="fr-FR" dirty="0"/>
              <a:t>, par sa nature, sa gravité et son ampleur, constitue une violation manifeste de </a:t>
            </a:r>
            <a:r>
              <a:rPr lang="fr-FR" dirty="0" smtClean="0"/>
              <a:t>la Charte </a:t>
            </a:r>
            <a:r>
              <a:rPr lang="fr-FR" dirty="0"/>
              <a:t>des Nations Unies.</a:t>
            </a:r>
          </a:p>
          <a:p>
            <a:pPr marL="114300" indent="0" algn="just">
              <a:buNone/>
            </a:pPr>
            <a:r>
              <a:rPr lang="en-US" dirty="0" smtClean="0"/>
              <a:t>2) </a:t>
            </a:r>
            <a:r>
              <a:rPr lang="fr-FR" dirty="0"/>
              <a:t>Aux fins du paragraphe 1, on entend par «acte d’agression» l’emploi par un </a:t>
            </a:r>
            <a:r>
              <a:rPr lang="fr-FR" dirty="0" smtClean="0"/>
              <a:t>État de </a:t>
            </a:r>
            <a:r>
              <a:rPr lang="fr-FR" dirty="0"/>
              <a:t>la force armée contre la souveraineté, l’intégrité territoriale ou </a:t>
            </a:r>
            <a:r>
              <a:rPr lang="fr-FR" dirty="0" smtClean="0"/>
              <a:t>l’indépendance politique </a:t>
            </a:r>
            <a:r>
              <a:rPr lang="fr-FR" dirty="0"/>
              <a:t>d’un autre État, ou de toute autre manière incompatible avec la Charte </a:t>
            </a:r>
            <a:r>
              <a:rPr lang="fr-FR" dirty="0" smtClean="0"/>
              <a:t>des Nations </a:t>
            </a:r>
            <a:r>
              <a:rPr lang="fr-FR" dirty="0"/>
              <a:t>Unies. Qu’il y ait ou non déclaration de guerre, les actes suivants sont </a:t>
            </a:r>
            <a:r>
              <a:rPr lang="fr-FR" dirty="0" smtClean="0"/>
              <a:t>des actes </a:t>
            </a:r>
            <a:r>
              <a:rPr lang="fr-FR" dirty="0"/>
              <a:t>d’agression au regard de la résolution 3314 (XXIX) de l’Assemblée générale </a:t>
            </a:r>
            <a:r>
              <a:rPr lang="fr-FR" dirty="0" smtClean="0"/>
              <a:t>des Nations </a:t>
            </a:r>
            <a:r>
              <a:rPr lang="fr-FR" dirty="0"/>
              <a:t>Unies en date du 14 décembre 1974 </a:t>
            </a:r>
            <a:r>
              <a:rPr lang="fr-FR" dirty="0" smtClean="0"/>
              <a:t>:</a:t>
            </a:r>
          </a:p>
          <a:p>
            <a:pPr algn="just"/>
            <a:r>
              <a:rPr lang="fr-FR" sz="2400" dirty="0"/>
              <a:t>L’invasion ou l’attaque par les forces armées d’un État du territoire d’un autre État ou l’occupation militaire, même temporaire, résultant d’une telle invasion ou d’une telle attaque, ou l’annexion par la force de la totalité ou d’une partie du territoire d’un autre État ; </a:t>
            </a:r>
            <a:endParaRPr lang="fr-FR" sz="2400" dirty="0" smtClean="0"/>
          </a:p>
          <a:p>
            <a:pPr algn="just"/>
            <a:r>
              <a:rPr lang="fr-FR" sz="2400" dirty="0" smtClean="0"/>
              <a:t>Le </a:t>
            </a:r>
            <a:r>
              <a:rPr lang="fr-FR" sz="2400" dirty="0"/>
              <a:t>bombardement par les forces armées d’un État du territoire d’un autre État, ou l’utilisation d’une arme quelconque par un État contre le territoire d’un autre État ; </a:t>
            </a:r>
            <a:endParaRPr lang="fr-FR" sz="2400" dirty="0" smtClean="0"/>
          </a:p>
          <a:p>
            <a:pPr algn="just"/>
            <a:r>
              <a:rPr lang="fr-FR" sz="2400" dirty="0" smtClean="0"/>
              <a:t>Le </a:t>
            </a:r>
            <a:r>
              <a:rPr lang="fr-FR" sz="2400" dirty="0"/>
              <a:t>blocus des ports ou des côtes d’un État par les forces armées d’un autre État ; </a:t>
            </a:r>
            <a:endParaRPr lang="fr-FR" sz="2400" dirty="0" smtClean="0"/>
          </a:p>
          <a:p>
            <a:pPr algn="just"/>
            <a:r>
              <a:rPr lang="fr-FR" sz="2400" dirty="0"/>
              <a:t>L’attaque par les forces armées d’un État des forces terrestres, maritimes ou aériennes, ou des flottes aériennes et maritimes d’un autre État ; </a:t>
            </a:r>
            <a:endParaRPr lang="fr-FR" sz="2400" dirty="0" smtClean="0"/>
          </a:p>
          <a:p>
            <a:pPr algn="just"/>
            <a:r>
              <a:rPr lang="fr-FR" sz="2400" dirty="0"/>
              <a:t>L’emploi des forces armées d’un État qui se trouvent dans le territoire d’un autre État avec l’agrément de celui-ci en contravention avec les conditions fixées dans l’accord pertinent, ou la prolongation de la présence de ces forces sur ce territoire après l’échéance de l’accord pertinent ; </a:t>
            </a:r>
            <a:endParaRPr lang="fr-FR" sz="2400" dirty="0" smtClean="0"/>
          </a:p>
          <a:p>
            <a:pPr algn="just"/>
            <a:r>
              <a:rPr lang="fr-FR" sz="2400" dirty="0"/>
              <a:t>Le fait pour un État de permettre que son territoire, qu’il a mis à la disposition d’un autre État, serve à la commission par cet autre État d’un acte d’agression contre un État tiers </a:t>
            </a:r>
            <a:r>
              <a:rPr lang="fr-FR" sz="2400" dirty="0" smtClean="0"/>
              <a:t>;</a:t>
            </a:r>
          </a:p>
          <a:p>
            <a:pPr algn="just"/>
            <a:r>
              <a:rPr lang="fr-FR" sz="2400" dirty="0"/>
              <a:t>L’envoi par un État ou au nom d’un État de bandes, groupes, troupes irrégulières ou mercenaires armés qui exécutent contre un autre État des actes assimilables à ceux de forces armées d’une gravité égale à celle des actes énumérés ci-dessus, ou qui apportent un concours substantiel à de tels actes.</a:t>
            </a:r>
          </a:p>
          <a:p>
            <a:pPr algn="just"/>
            <a:endParaRPr lang="fr-FR" sz="2400" dirty="0" smtClean="0"/>
          </a:p>
          <a:p>
            <a:endParaRPr lang="fr-FR" sz="2400" dirty="0" smtClean="0"/>
          </a:p>
          <a:p>
            <a:endParaRPr lang="fr-FR" dirty="0"/>
          </a:p>
          <a:p>
            <a:pPr marL="11430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62277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lumMod val="65000"/>
                  </a:schemeClr>
                </a:solidFill>
              </a:rPr>
              <a:t>Plan de </a:t>
            </a:r>
            <a:r>
              <a:rPr lang="en-US" dirty="0" smtClean="0">
                <a:solidFill>
                  <a:schemeClr val="bg1">
                    <a:lumMod val="65000"/>
                  </a:schemeClr>
                </a:solidFill>
              </a:rPr>
              <a:t>présentation</a:t>
            </a:r>
            <a:endParaRPr lang="en-US" dirty="0">
              <a:solidFill>
                <a:schemeClr val="bg1">
                  <a:lumMod val="65000"/>
                </a:schemeClr>
              </a:solidFill>
            </a:endParaRPr>
          </a:p>
        </p:txBody>
      </p:sp>
      <p:sp>
        <p:nvSpPr>
          <p:cNvPr id="4" name="TextBox 3"/>
          <p:cNvSpPr txBox="1"/>
          <p:nvPr/>
        </p:nvSpPr>
        <p:spPr>
          <a:xfrm>
            <a:off x="1610470" y="1859353"/>
            <a:ext cx="4805224" cy="3539431"/>
          </a:xfrm>
          <a:prstGeom prst="rect">
            <a:avLst/>
          </a:prstGeom>
          <a:noFill/>
        </p:spPr>
        <p:txBody>
          <a:bodyPr wrap="square" rtlCol="0">
            <a:spAutoFit/>
          </a:bodyPr>
          <a:lstStyle/>
          <a:p>
            <a:endParaRPr lang="en-US" sz="2800" dirty="0" smtClean="0"/>
          </a:p>
          <a:p>
            <a:pPr marL="285750" indent="-285750">
              <a:buFont typeface="Wingdings" charset="2"/>
              <a:buChar char="v"/>
            </a:pPr>
            <a:r>
              <a:rPr lang="en-US" sz="2800" dirty="0" smtClean="0"/>
              <a:t> </a:t>
            </a:r>
            <a:r>
              <a:rPr lang="en-US" sz="2800" dirty="0" err="1" smtClean="0"/>
              <a:t>Droit</a:t>
            </a:r>
            <a:r>
              <a:rPr lang="en-US" sz="2800" dirty="0" smtClean="0"/>
              <a:t> </a:t>
            </a:r>
            <a:r>
              <a:rPr lang="en-US" sz="2800" dirty="0" smtClean="0"/>
              <a:t>pénal</a:t>
            </a:r>
            <a:r>
              <a:rPr lang="en-US" sz="2800" dirty="0" smtClean="0"/>
              <a:t> international</a:t>
            </a:r>
            <a:endParaRPr lang="en-US" sz="2800" dirty="0" smtClean="0"/>
          </a:p>
          <a:p>
            <a:pPr marL="285750" indent="-285750">
              <a:buFont typeface="Wingdings" charset="2"/>
              <a:buChar char="v"/>
            </a:pPr>
            <a:r>
              <a:rPr lang="en-US" sz="2800" dirty="0" smtClean="0"/>
              <a:t> Le </a:t>
            </a:r>
            <a:r>
              <a:rPr lang="en-US" sz="2800" dirty="0" smtClean="0"/>
              <a:t>chemin</a:t>
            </a:r>
            <a:r>
              <a:rPr lang="en-US" sz="2800" dirty="0" smtClean="0"/>
              <a:t> </a:t>
            </a:r>
            <a:r>
              <a:rPr lang="en-US" sz="2800" dirty="0" smtClean="0"/>
              <a:t>jusqu’à</a:t>
            </a:r>
            <a:r>
              <a:rPr lang="en-US" sz="2800" dirty="0" smtClean="0"/>
              <a:t> Rome</a:t>
            </a:r>
            <a:endParaRPr lang="en-US" sz="2800" dirty="0" smtClean="0"/>
          </a:p>
          <a:p>
            <a:pPr marL="285750" indent="-285750">
              <a:buFont typeface="Wingdings" charset="2"/>
              <a:buChar char="v"/>
            </a:pPr>
            <a:r>
              <a:rPr lang="en-US" sz="2800" dirty="0" smtClean="0"/>
              <a:t> Le </a:t>
            </a:r>
            <a:r>
              <a:rPr lang="en-US" sz="2800" dirty="0" smtClean="0"/>
              <a:t>Statut</a:t>
            </a:r>
            <a:r>
              <a:rPr lang="en-US" sz="2800" dirty="0" smtClean="0"/>
              <a:t> de </a:t>
            </a:r>
            <a:r>
              <a:rPr lang="en-US" sz="2800" dirty="0" smtClean="0"/>
              <a:t>Rome </a:t>
            </a:r>
          </a:p>
          <a:p>
            <a:pPr marL="285750" indent="-285750">
              <a:buFont typeface="Wingdings" charset="2"/>
              <a:buChar char="v"/>
            </a:pPr>
            <a:r>
              <a:rPr lang="en-US" sz="2800" dirty="0" smtClean="0"/>
              <a:t> La </a:t>
            </a:r>
            <a:r>
              <a:rPr lang="en-US" sz="2800" dirty="0" smtClean="0"/>
              <a:t>Cour</a:t>
            </a:r>
            <a:r>
              <a:rPr lang="en-US" sz="2800" dirty="0" smtClean="0"/>
              <a:t> </a:t>
            </a:r>
            <a:r>
              <a:rPr lang="en-US" sz="2800" dirty="0" smtClean="0"/>
              <a:t>Pénale</a:t>
            </a:r>
            <a:r>
              <a:rPr lang="en-US" sz="2800" dirty="0" smtClean="0"/>
              <a:t> </a:t>
            </a:r>
            <a:r>
              <a:rPr lang="en-US" sz="2800" dirty="0" smtClean="0"/>
              <a:t>Internationale</a:t>
            </a:r>
            <a:endParaRPr lang="en-US" sz="2800" dirty="0" smtClean="0"/>
          </a:p>
          <a:p>
            <a:pPr marL="285750" indent="-285750">
              <a:buFont typeface="Wingdings" charset="2"/>
              <a:buChar char="v"/>
            </a:pPr>
            <a:r>
              <a:rPr lang="en-US" sz="2800" dirty="0"/>
              <a:t> </a:t>
            </a:r>
            <a:r>
              <a:rPr lang="en-US" sz="2800" dirty="0" smtClean="0"/>
              <a:t>Un petit </a:t>
            </a:r>
            <a:r>
              <a:rPr lang="en-US" sz="2800" dirty="0" smtClean="0"/>
              <a:t>cas</a:t>
            </a:r>
            <a:r>
              <a:rPr lang="en-US" sz="2800" dirty="0" smtClean="0"/>
              <a:t> </a:t>
            </a:r>
            <a:r>
              <a:rPr lang="en-US" sz="2800" dirty="0" err="1" smtClean="0"/>
              <a:t>d’actualité</a:t>
            </a:r>
            <a:endParaRPr lang="en-US" sz="2800" dirty="0" smtClean="0"/>
          </a:p>
          <a:p>
            <a:pPr marL="285750" indent="-285750">
              <a:buFont typeface="Wingdings" charset="2"/>
              <a:buChar char="v"/>
            </a:pPr>
            <a:r>
              <a:rPr lang="en-US" sz="2800" dirty="0" smtClean="0"/>
              <a:t> Questions</a:t>
            </a:r>
            <a:endParaRPr lang="en-US" sz="2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48966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lumMod val="65000"/>
                  </a:schemeClr>
                </a:solidFill>
              </a:rPr>
              <a:t>Cour</a:t>
            </a:r>
            <a:r>
              <a:rPr lang="en-US" dirty="0" smtClean="0">
                <a:solidFill>
                  <a:schemeClr val="bg1">
                    <a:lumMod val="65000"/>
                  </a:schemeClr>
                </a:solidFill>
              </a:rPr>
              <a:t> </a:t>
            </a:r>
            <a:r>
              <a:rPr lang="en-US" dirty="0" smtClean="0">
                <a:solidFill>
                  <a:schemeClr val="bg1">
                    <a:lumMod val="65000"/>
                  </a:schemeClr>
                </a:solidFill>
              </a:rPr>
              <a:t>pénale</a:t>
            </a:r>
            <a:r>
              <a:rPr lang="en-US" dirty="0" smtClean="0">
                <a:solidFill>
                  <a:schemeClr val="bg1">
                    <a:lumMod val="65000"/>
                  </a:schemeClr>
                </a:solidFill>
              </a:rPr>
              <a:t> </a:t>
            </a:r>
            <a:r>
              <a:rPr lang="en-US" dirty="0" smtClean="0">
                <a:solidFill>
                  <a:schemeClr val="bg1">
                    <a:lumMod val="65000"/>
                  </a:schemeClr>
                </a:solidFill>
              </a:rPr>
              <a:t>internationale</a:t>
            </a:r>
            <a:endParaRPr lang="en-US" dirty="0">
              <a:solidFill>
                <a:schemeClr val="bg1">
                  <a:lumMod val="65000"/>
                </a:schemeClr>
              </a:solidFill>
            </a:endParaRPr>
          </a:p>
        </p:txBody>
      </p:sp>
      <p:sp>
        <p:nvSpPr>
          <p:cNvPr id="3" name="Content Placeholder 2"/>
          <p:cNvSpPr>
            <a:spLocks noGrp="1"/>
          </p:cNvSpPr>
          <p:nvPr>
            <p:ph idx="1"/>
          </p:nvPr>
        </p:nvSpPr>
        <p:spPr/>
        <p:txBody>
          <a:bodyPr/>
          <a:lstStyle/>
          <a:p>
            <a:pPr algn="just"/>
            <a:r>
              <a:rPr lang="en-US" dirty="0" smtClean="0"/>
              <a:t>La </a:t>
            </a:r>
            <a:r>
              <a:rPr lang="en-US" dirty="0" smtClean="0"/>
              <a:t>Cour</a:t>
            </a:r>
            <a:r>
              <a:rPr lang="en-US" dirty="0" smtClean="0"/>
              <a:t> a un </a:t>
            </a:r>
            <a:r>
              <a:rPr lang="en-US" dirty="0" smtClean="0"/>
              <a:t>caractère</a:t>
            </a:r>
            <a:r>
              <a:rPr lang="en-US" dirty="0" smtClean="0"/>
              <a:t> </a:t>
            </a:r>
            <a:r>
              <a:rPr lang="en-US" dirty="0" smtClean="0"/>
              <a:t>complémentaire</a:t>
            </a:r>
            <a:r>
              <a:rPr lang="en-US" dirty="0" smtClean="0"/>
              <a:t> aux </a:t>
            </a:r>
            <a:r>
              <a:rPr lang="en-US" dirty="0" smtClean="0"/>
              <a:t>systèmes</a:t>
            </a:r>
            <a:r>
              <a:rPr lang="en-US" dirty="0" smtClean="0"/>
              <a:t> </a:t>
            </a:r>
            <a:r>
              <a:rPr lang="en-US" dirty="0" smtClean="0"/>
              <a:t>judiciaires</a:t>
            </a:r>
            <a:r>
              <a:rPr lang="en-US" dirty="0" smtClean="0"/>
              <a:t> </a:t>
            </a:r>
            <a:r>
              <a:rPr lang="en-US" dirty="0" smtClean="0"/>
              <a:t>nationaux</a:t>
            </a:r>
            <a:r>
              <a:rPr lang="en-US" dirty="0" smtClean="0"/>
              <a:t> (</a:t>
            </a:r>
            <a:r>
              <a:rPr lang="en-US" dirty="0" smtClean="0"/>
              <a:t>article1</a:t>
            </a:r>
            <a:r>
              <a:rPr lang="en-US" dirty="0" smtClean="0"/>
              <a:t>), </a:t>
            </a:r>
            <a:r>
              <a:rPr lang="en-US" dirty="0" smtClean="0"/>
              <a:t>elle</a:t>
            </a:r>
            <a:r>
              <a:rPr lang="en-US" dirty="0" smtClean="0"/>
              <a:t> </a:t>
            </a:r>
            <a:r>
              <a:rPr lang="en-US" dirty="0" smtClean="0"/>
              <a:t>n’en</a:t>
            </a:r>
            <a:r>
              <a:rPr lang="en-US" dirty="0" smtClean="0"/>
              <a:t> </a:t>
            </a:r>
            <a:r>
              <a:rPr lang="en-US" dirty="0" smtClean="0"/>
              <a:t>est</a:t>
            </a:r>
            <a:r>
              <a:rPr lang="en-US" dirty="0" smtClean="0"/>
              <a:t> pas un </a:t>
            </a:r>
            <a:r>
              <a:rPr lang="en-US" dirty="0" smtClean="0"/>
              <a:t>substitut</a:t>
            </a:r>
            <a:r>
              <a:rPr lang="en-US" dirty="0" smtClean="0"/>
              <a:t>;</a:t>
            </a:r>
          </a:p>
          <a:p>
            <a:pPr algn="just"/>
            <a:r>
              <a:rPr lang="en-US" dirty="0" smtClean="0"/>
              <a:t>Cependant</a:t>
            </a:r>
            <a:r>
              <a:rPr lang="en-US" dirty="0" smtClean="0"/>
              <a:t>, </a:t>
            </a:r>
            <a:r>
              <a:rPr lang="en-US" dirty="0" smtClean="0"/>
              <a:t>elle</a:t>
            </a:r>
            <a:r>
              <a:rPr lang="en-US" dirty="0" smtClean="0"/>
              <a:t> </a:t>
            </a:r>
            <a:r>
              <a:rPr lang="en-US" dirty="0" smtClean="0"/>
              <a:t>peut</a:t>
            </a:r>
            <a:r>
              <a:rPr lang="en-US" dirty="0" smtClean="0"/>
              <a:t> </a:t>
            </a:r>
            <a:r>
              <a:rPr lang="en-US" dirty="0" smtClean="0"/>
              <a:t>exercer</a:t>
            </a:r>
            <a:r>
              <a:rPr lang="en-US" dirty="0" smtClean="0"/>
              <a:t> </a:t>
            </a:r>
            <a:r>
              <a:rPr lang="en-US" dirty="0" smtClean="0"/>
              <a:t>sa</a:t>
            </a:r>
            <a:r>
              <a:rPr lang="en-US" dirty="0" smtClean="0"/>
              <a:t> </a:t>
            </a:r>
            <a:r>
              <a:rPr lang="en-US" dirty="0" smtClean="0"/>
              <a:t>compétence</a:t>
            </a:r>
            <a:r>
              <a:rPr lang="en-US" dirty="0" smtClean="0"/>
              <a:t> en </a:t>
            </a:r>
            <a:r>
              <a:rPr lang="en-US" dirty="0" smtClean="0"/>
              <a:t>cas</a:t>
            </a:r>
            <a:r>
              <a:rPr lang="en-US" dirty="0" smtClean="0"/>
              <a:t> </a:t>
            </a:r>
            <a:r>
              <a:rPr lang="en-US" dirty="0" smtClean="0"/>
              <a:t>d’absence</a:t>
            </a:r>
            <a:r>
              <a:rPr lang="en-US" dirty="0" smtClean="0"/>
              <a:t> de </a:t>
            </a:r>
            <a:r>
              <a:rPr lang="en-US" dirty="0" smtClean="0"/>
              <a:t>volonté</a:t>
            </a:r>
            <a:r>
              <a:rPr lang="en-US" dirty="0" smtClean="0"/>
              <a:t> </a:t>
            </a:r>
            <a:r>
              <a:rPr lang="en-US" dirty="0" smtClean="0"/>
              <a:t>ou</a:t>
            </a:r>
            <a:r>
              <a:rPr lang="en-US" dirty="0" smtClean="0"/>
              <a:t> </a:t>
            </a:r>
            <a:r>
              <a:rPr lang="en-US" dirty="0" smtClean="0"/>
              <a:t>d’incapacité</a:t>
            </a:r>
            <a:r>
              <a:rPr lang="en-US" dirty="0" smtClean="0"/>
              <a:t> d’un </a:t>
            </a:r>
            <a:r>
              <a:rPr lang="en-US" dirty="0" smtClean="0"/>
              <a:t>État</a:t>
            </a:r>
            <a:r>
              <a:rPr lang="en-US" dirty="0" smtClean="0"/>
              <a:t> </a:t>
            </a:r>
            <a:r>
              <a:rPr lang="en-US" dirty="0" smtClean="0"/>
              <a:t>à</a:t>
            </a:r>
            <a:r>
              <a:rPr lang="en-US" dirty="0" smtClean="0"/>
              <a:t> le faire (article</a:t>
            </a:r>
            <a:r>
              <a:rPr lang="en-US" dirty="0" smtClean="0"/>
              <a:t> 17</a:t>
            </a:r>
            <a:r>
              <a:rPr lang="en-US" dirty="0" smtClean="0"/>
              <a:t>);</a:t>
            </a:r>
          </a:p>
          <a:p>
            <a:pPr algn="just"/>
            <a:endParaRPr lang="en-US" dirty="0" smtClean="0"/>
          </a:p>
          <a:p>
            <a:pPr algn="just"/>
            <a:r>
              <a:rPr lang="en-US" dirty="0" smtClean="0"/>
              <a:t>Compétence</a:t>
            </a:r>
            <a:r>
              <a:rPr lang="en-US" dirty="0" smtClean="0"/>
              <a:t> </a:t>
            </a:r>
            <a:r>
              <a:rPr lang="en-US" i="1" dirty="0" smtClean="0"/>
              <a:t>Rationae</a:t>
            </a:r>
            <a:r>
              <a:rPr lang="en-US" i="1" dirty="0" smtClean="0"/>
              <a:t> </a:t>
            </a:r>
            <a:r>
              <a:rPr lang="en-US" i="1" dirty="0" smtClean="0"/>
              <a:t>Temporis</a:t>
            </a:r>
            <a:r>
              <a:rPr lang="en-US" i="1" dirty="0" smtClean="0"/>
              <a:t> </a:t>
            </a:r>
            <a:r>
              <a:rPr lang="en-US" dirty="0" smtClean="0"/>
              <a:t>(article</a:t>
            </a:r>
            <a:r>
              <a:rPr lang="en-US" dirty="0" smtClean="0"/>
              <a:t> 11</a:t>
            </a:r>
            <a:r>
              <a:rPr lang="en-US" dirty="0" smtClean="0"/>
              <a:t>);</a:t>
            </a:r>
          </a:p>
          <a:p>
            <a:pPr algn="just"/>
            <a:endParaRPr lang="en-US" dirty="0" smtClean="0"/>
          </a:p>
          <a:p>
            <a:pPr algn="just"/>
            <a:r>
              <a:rPr lang="en-US" dirty="0" smtClean="0"/>
              <a:t>Compétence</a:t>
            </a:r>
            <a:r>
              <a:rPr lang="en-US" dirty="0" smtClean="0"/>
              <a:t> </a:t>
            </a:r>
            <a:r>
              <a:rPr lang="en-US" i="1" dirty="0" smtClean="0"/>
              <a:t>Rationae</a:t>
            </a:r>
            <a:r>
              <a:rPr lang="en-US" i="1" dirty="0" smtClean="0"/>
              <a:t> Loci </a:t>
            </a:r>
            <a:r>
              <a:rPr lang="en-US" dirty="0" smtClean="0"/>
              <a:t>(article</a:t>
            </a:r>
            <a:r>
              <a:rPr lang="en-US" dirty="0" smtClean="0"/>
              <a:t> 12</a:t>
            </a:r>
            <a:r>
              <a:rPr lang="en-US" dirty="0" smtClean="0"/>
              <a:t>);</a:t>
            </a:r>
          </a:p>
          <a:p>
            <a:pPr algn="just"/>
            <a:endParaRPr lang="en-US" dirty="0" smtClean="0"/>
          </a:p>
          <a:p>
            <a:pPr algn="just"/>
            <a:r>
              <a:rPr lang="en-US" dirty="0" smtClean="0"/>
              <a:t>Compétence</a:t>
            </a:r>
            <a:r>
              <a:rPr lang="en-US" dirty="0" smtClean="0"/>
              <a:t> </a:t>
            </a:r>
            <a:r>
              <a:rPr lang="en-US" i="1" dirty="0" smtClean="0"/>
              <a:t>Rationae</a:t>
            </a:r>
            <a:r>
              <a:rPr lang="en-US" i="1" dirty="0" smtClean="0"/>
              <a:t> Personae </a:t>
            </a:r>
            <a:r>
              <a:rPr lang="en-US" dirty="0" smtClean="0"/>
              <a:t>(article</a:t>
            </a:r>
            <a:r>
              <a:rPr lang="en-US" dirty="0" smtClean="0"/>
              <a:t> 12</a:t>
            </a:r>
            <a:r>
              <a:rPr lang="en-US" dirty="0" smtClean="0"/>
              <a:t>);</a:t>
            </a:r>
          </a:p>
          <a:p>
            <a:pPr algn="just"/>
            <a:endParaRPr lang="en-US" dirty="0" smtClean="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333350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A6A6A6"/>
                </a:solidFill>
              </a:rPr>
              <a:t>Structure de la CPI</a:t>
            </a:r>
            <a:endParaRPr lang="en-US" dirty="0">
              <a:solidFill>
                <a:srgbClr val="A6A6A6"/>
              </a:solidFill>
            </a:endParaRPr>
          </a:p>
        </p:txBody>
      </p:sp>
      <p:sp>
        <p:nvSpPr>
          <p:cNvPr id="3" name="Content Placeholder 2"/>
          <p:cNvSpPr>
            <a:spLocks noGrp="1"/>
          </p:cNvSpPr>
          <p:nvPr>
            <p:ph idx="1"/>
          </p:nvPr>
        </p:nvSpPr>
        <p:spPr/>
        <p:txBody>
          <a:bodyPr/>
          <a:lstStyle/>
          <a:p>
            <a:pPr algn="just"/>
            <a:r>
              <a:rPr lang="en-US" dirty="0" smtClean="0"/>
              <a:t>La </a:t>
            </a:r>
            <a:r>
              <a:rPr lang="en-US" dirty="0" smtClean="0"/>
              <a:t>Présidence</a:t>
            </a:r>
            <a:r>
              <a:rPr lang="en-US" dirty="0" smtClean="0"/>
              <a:t> : </a:t>
            </a:r>
            <a:r>
              <a:rPr lang="en-US" dirty="0" smtClean="0"/>
              <a:t>chargée</a:t>
            </a:r>
            <a:r>
              <a:rPr lang="en-US" dirty="0" smtClean="0"/>
              <a:t> de la bonne administration de la </a:t>
            </a:r>
            <a:r>
              <a:rPr lang="en-US" dirty="0" smtClean="0"/>
              <a:t>Cour</a:t>
            </a:r>
            <a:r>
              <a:rPr lang="en-US" dirty="0" smtClean="0"/>
              <a:t>;</a:t>
            </a:r>
          </a:p>
          <a:p>
            <a:pPr algn="just"/>
            <a:endParaRPr lang="en-US" dirty="0" smtClean="0"/>
          </a:p>
          <a:p>
            <a:pPr algn="just"/>
            <a:r>
              <a:rPr lang="en-US" dirty="0" smtClean="0"/>
              <a:t>Les </a:t>
            </a:r>
            <a:r>
              <a:rPr lang="en-US" dirty="0" smtClean="0"/>
              <a:t>Chambres</a:t>
            </a:r>
            <a:r>
              <a:rPr lang="en-US" dirty="0" smtClean="0"/>
              <a:t> (</a:t>
            </a:r>
            <a:r>
              <a:rPr lang="en-US" dirty="0" smtClean="0"/>
              <a:t>préliminaire</a:t>
            </a:r>
            <a:r>
              <a:rPr lang="en-US" dirty="0" smtClean="0"/>
              <a:t>, de première instance et </a:t>
            </a:r>
            <a:r>
              <a:rPr lang="en-US" dirty="0" smtClean="0"/>
              <a:t>d’appels</a:t>
            </a:r>
            <a:r>
              <a:rPr lang="en-US" dirty="0" smtClean="0"/>
              <a:t>) : </a:t>
            </a:r>
            <a:r>
              <a:rPr lang="en-US" dirty="0" smtClean="0"/>
              <a:t>chargées</a:t>
            </a:r>
            <a:r>
              <a:rPr lang="en-US" dirty="0" smtClean="0"/>
              <a:t> des </a:t>
            </a:r>
            <a:r>
              <a:rPr lang="en-US" dirty="0" smtClean="0"/>
              <a:t>fonctions</a:t>
            </a:r>
            <a:r>
              <a:rPr lang="en-US" dirty="0" smtClean="0"/>
              <a:t> </a:t>
            </a:r>
            <a:r>
              <a:rPr lang="en-US" dirty="0" smtClean="0"/>
              <a:t>judiciaires</a:t>
            </a:r>
            <a:r>
              <a:rPr lang="en-US" dirty="0" smtClean="0"/>
              <a:t>, de </a:t>
            </a:r>
            <a:r>
              <a:rPr lang="en-US" dirty="0" smtClean="0"/>
              <a:t>juger</a:t>
            </a:r>
            <a:r>
              <a:rPr lang="en-US" dirty="0" smtClean="0"/>
              <a:t> les </a:t>
            </a:r>
            <a:r>
              <a:rPr lang="en-US" dirty="0" smtClean="0"/>
              <a:t>prévenus</a:t>
            </a:r>
            <a:r>
              <a:rPr lang="en-US" dirty="0"/>
              <a:t>;</a:t>
            </a:r>
            <a:endParaRPr lang="en-US" dirty="0" smtClean="0"/>
          </a:p>
          <a:p>
            <a:pPr algn="just"/>
            <a:endParaRPr lang="en-US" dirty="0" smtClean="0"/>
          </a:p>
          <a:p>
            <a:pPr algn="just"/>
            <a:r>
              <a:rPr lang="en-US" dirty="0" smtClean="0"/>
              <a:t>Le Bureau du </a:t>
            </a:r>
            <a:r>
              <a:rPr lang="en-US" dirty="0" smtClean="0"/>
              <a:t>Procureur</a:t>
            </a:r>
            <a:r>
              <a:rPr lang="en-US" dirty="0" smtClean="0"/>
              <a:t> : chargé des </a:t>
            </a:r>
            <a:r>
              <a:rPr lang="en-US" dirty="0" smtClean="0"/>
              <a:t>enquêtes</a:t>
            </a:r>
            <a:r>
              <a:rPr lang="en-US" dirty="0" smtClean="0"/>
              <a:t>, de proposer </a:t>
            </a:r>
            <a:r>
              <a:rPr lang="en-US" dirty="0" smtClean="0"/>
              <a:t>l’inculpation</a:t>
            </a:r>
            <a:r>
              <a:rPr lang="en-US" dirty="0" smtClean="0"/>
              <a:t> des </a:t>
            </a:r>
            <a:r>
              <a:rPr lang="en-US" dirty="0" smtClean="0"/>
              <a:t>accusés</a:t>
            </a:r>
            <a:r>
              <a:rPr lang="en-US" dirty="0" smtClean="0"/>
              <a:t> et de </a:t>
            </a:r>
            <a:r>
              <a:rPr lang="en-US" dirty="0" smtClean="0"/>
              <a:t>rassembler</a:t>
            </a:r>
            <a:r>
              <a:rPr lang="en-US" dirty="0" smtClean="0"/>
              <a:t> des </a:t>
            </a:r>
            <a:r>
              <a:rPr lang="en-US" dirty="0" smtClean="0"/>
              <a:t>preuves</a:t>
            </a:r>
            <a:r>
              <a:rPr lang="en-US" dirty="0" smtClean="0"/>
              <a:t> pour les </a:t>
            </a:r>
            <a:r>
              <a:rPr lang="en-US" dirty="0" smtClean="0"/>
              <a:t>procès</a:t>
            </a:r>
            <a:r>
              <a:rPr lang="en-US" dirty="0" smtClean="0"/>
              <a:t>;</a:t>
            </a:r>
          </a:p>
          <a:p>
            <a:pPr algn="just"/>
            <a:endParaRPr lang="en-US" dirty="0" smtClean="0"/>
          </a:p>
          <a:p>
            <a:pPr algn="just"/>
            <a:r>
              <a:rPr lang="en-US" dirty="0" smtClean="0"/>
              <a:t>La </a:t>
            </a:r>
            <a:r>
              <a:rPr lang="en-US" dirty="0" smtClean="0"/>
              <a:t>Greffe</a:t>
            </a:r>
            <a:r>
              <a:rPr lang="en-US" dirty="0" smtClean="0"/>
              <a:t> : </a:t>
            </a:r>
            <a:r>
              <a:rPr lang="en-US" dirty="0" smtClean="0"/>
              <a:t>chargée</a:t>
            </a:r>
            <a:r>
              <a:rPr lang="en-US" dirty="0" smtClean="0"/>
              <a:t> des aspects non </a:t>
            </a:r>
            <a:r>
              <a:rPr lang="en-US" dirty="0" smtClean="0"/>
              <a:t>judiciaires</a:t>
            </a:r>
            <a:r>
              <a:rPr lang="en-US" dirty="0" smtClean="0"/>
              <a:t>;</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505322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A6A6A6"/>
                </a:solidFill>
              </a:rPr>
              <a:t>La </a:t>
            </a:r>
            <a:r>
              <a:rPr lang="en-US" dirty="0" smtClean="0">
                <a:solidFill>
                  <a:srgbClr val="A6A6A6"/>
                </a:solidFill>
              </a:rPr>
              <a:t>Procureure</a:t>
            </a:r>
            <a:endParaRPr lang="en-US" dirty="0">
              <a:solidFill>
                <a:srgbClr val="A6A6A6"/>
              </a:solidFill>
            </a:endParaRPr>
          </a:p>
        </p:txBody>
      </p:sp>
      <p:sp>
        <p:nvSpPr>
          <p:cNvPr id="3" name="Content Placeholder 2"/>
          <p:cNvSpPr>
            <a:spLocks noGrp="1"/>
          </p:cNvSpPr>
          <p:nvPr>
            <p:ph idx="1"/>
          </p:nvPr>
        </p:nvSpPr>
        <p:spPr/>
        <p:txBody>
          <a:bodyPr/>
          <a:lstStyle/>
          <a:p>
            <a:endParaRPr lang="en-US" dirty="0" smtClean="0"/>
          </a:p>
          <a:p>
            <a:r>
              <a:rPr lang="en-US" dirty="0" smtClean="0"/>
              <a:t>Nationalité</a:t>
            </a:r>
            <a:r>
              <a:rPr lang="en-US" dirty="0" smtClean="0"/>
              <a:t> : </a:t>
            </a:r>
            <a:r>
              <a:rPr lang="en-US" dirty="0" smtClean="0"/>
              <a:t>Gambienne</a:t>
            </a:r>
            <a:endParaRPr lang="en-US" dirty="0" smtClean="0"/>
          </a:p>
          <a:p>
            <a:endParaRPr lang="en-US" dirty="0" smtClean="0"/>
          </a:p>
          <a:p>
            <a:r>
              <a:rPr lang="en-US" dirty="0" smtClean="0"/>
              <a:t>Succède</a:t>
            </a:r>
            <a:r>
              <a:rPr lang="en-US" dirty="0" smtClean="0"/>
              <a:t> </a:t>
            </a:r>
            <a:r>
              <a:rPr lang="en-US" dirty="0" smtClean="0"/>
              <a:t>à</a:t>
            </a:r>
            <a:r>
              <a:rPr lang="en-US" dirty="0" smtClean="0"/>
              <a:t> Luis Moreno </a:t>
            </a:r>
            <a:r>
              <a:rPr lang="en-US" dirty="0" smtClean="0"/>
              <a:t>Ocampo</a:t>
            </a:r>
            <a:endParaRPr lang="en-US" dirty="0" smtClean="0"/>
          </a:p>
          <a:p>
            <a:endParaRPr lang="en-US" dirty="0" smtClean="0"/>
          </a:p>
          <a:p>
            <a:r>
              <a:rPr lang="en-US" dirty="0" smtClean="0"/>
              <a:t>Élue</a:t>
            </a:r>
            <a:r>
              <a:rPr lang="en-US" dirty="0" smtClean="0"/>
              <a:t> le 12 </a:t>
            </a:r>
            <a:r>
              <a:rPr lang="en-US" dirty="0" smtClean="0"/>
              <a:t>décembre</a:t>
            </a:r>
            <a:r>
              <a:rPr lang="en-US" dirty="0" smtClean="0"/>
              <a:t> 2011</a:t>
            </a:r>
          </a:p>
          <a:p>
            <a:endParaRPr lang="en-US" dirty="0" smtClean="0"/>
          </a:p>
          <a:p>
            <a:r>
              <a:rPr lang="en-US" dirty="0" smtClean="0"/>
              <a:t>Mandat</a:t>
            </a:r>
            <a:r>
              <a:rPr lang="en-US" dirty="0" smtClean="0"/>
              <a:t> de 9 </a:t>
            </a:r>
            <a:r>
              <a:rPr lang="en-US" dirty="0" smtClean="0"/>
              <a:t>ans</a:t>
            </a:r>
            <a:endParaRPr lang="en-US" dirty="0"/>
          </a:p>
        </p:txBody>
      </p:sp>
      <p:pic>
        <p:nvPicPr>
          <p:cNvPr id="4" name="Picture 3" descr="Fatou.jpg"/>
          <p:cNvPicPr>
            <a:picLocks noChangeAspect="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5015642" y="1922125"/>
            <a:ext cx="2722469" cy="3053607"/>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584063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solidFill>
                  <a:srgbClr val="A6A6A6"/>
                </a:solidFill>
              </a:rPr>
              <a:t>Qui </a:t>
            </a:r>
            <a:r>
              <a:rPr lang="en-US" sz="4000" dirty="0" smtClean="0">
                <a:solidFill>
                  <a:srgbClr val="A6A6A6"/>
                </a:solidFill>
              </a:rPr>
              <a:t>peut</a:t>
            </a:r>
            <a:r>
              <a:rPr lang="en-US" sz="4000" dirty="0" smtClean="0">
                <a:solidFill>
                  <a:srgbClr val="A6A6A6"/>
                </a:solidFill>
              </a:rPr>
              <a:t> </a:t>
            </a:r>
            <a:r>
              <a:rPr lang="en-US" sz="4000" dirty="0" smtClean="0">
                <a:solidFill>
                  <a:srgbClr val="A6A6A6"/>
                </a:solidFill>
              </a:rPr>
              <a:t>saisir</a:t>
            </a:r>
            <a:r>
              <a:rPr lang="en-US" sz="4000" dirty="0" smtClean="0">
                <a:solidFill>
                  <a:srgbClr val="A6A6A6"/>
                </a:solidFill>
              </a:rPr>
              <a:t> la </a:t>
            </a:r>
            <a:r>
              <a:rPr lang="en-US" sz="4000" dirty="0" smtClean="0">
                <a:solidFill>
                  <a:srgbClr val="A6A6A6"/>
                </a:solidFill>
              </a:rPr>
              <a:t>Cour</a:t>
            </a:r>
            <a:r>
              <a:rPr lang="en-US" sz="4000" dirty="0" smtClean="0">
                <a:solidFill>
                  <a:srgbClr val="A6A6A6"/>
                </a:solidFill>
              </a:rPr>
              <a:t> </a:t>
            </a:r>
            <a:r>
              <a:rPr lang="en-US" sz="4000" dirty="0" smtClean="0">
                <a:solidFill>
                  <a:srgbClr val="A6A6A6"/>
                </a:solidFill>
              </a:rPr>
              <a:t>d’une</a:t>
            </a:r>
            <a:r>
              <a:rPr lang="en-US" sz="4000" dirty="0" smtClean="0">
                <a:solidFill>
                  <a:srgbClr val="A6A6A6"/>
                </a:solidFill>
              </a:rPr>
              <a:t> affaire?</a:t>
            </a:r>
            <a:br>
              <a:rPr lang="en-US" sz="4000" dirty="0" smtClean="0">
                <a:solidFill>
                  <a:srgbClr val="A6A6A6"/>
                </a:solidFill>
              </a:rPr>
            </a:br>
            <a:endParaRPr lang="en-US" sz="4000" dirty="0">
              <a:solidFill>
                <a:srgbClr val="A6A6A6"/>
              </a:solidFill>
            </a:endParaRPr>
          </a:p>
        </p:txBody>
      </p:sp>
      <p:sp>
        <p:nvSpPr>
          <p:cNvPr id="3" name="Content Placeholder 2"/>
          <p:cNvSpPr>
            <a:spLocks noGrp="1"/>
          </p:cNvSpPr>
          <p:nvPr>
            <p:ph idx="1"/>
          </p:nvPr>
        </p:nvSpPr>
        <p:spPr/>
        <p:txBody>
          <a:bodyPr/>
          <a:lstStyle/>
          <a:p>
            <a:endParaRPr lang="fr-FR" dirty="0" smtClean="0"/>
          </a:p>
          <a:p>
            <a:endParaRPr lang="fr-FR" dirty="0"/>
          </a:p>
          <a:p>
            <a:r>
              <a:rPr lang="fr-FR" dirty="0" smtClean="0"/>
              <a:t>Un </a:t>
            </a:r>
            <a:r>
              <a:rPr lang="fr-FR" dirty="0"/>
              <a:t>État ayant ratifié le </a:t>
            </a:r>
            <a:r>
              <a:rPr lang="fr-FR" dirty="0" smtClean="0"/>
              <a:t>traité;</a:t>
            </a:r>
          </a:p>
          <a:p>
            <a:pPr marL="114300" indent="0">
              <a:buNone/>
            </a:pPr>
            <a:r>
              <a:rPr lang="fr-FR" dirty="0" smtClean="0"/>
              <a:t> </a:t>
            </a:r>
          </a:p>
          <a:p>
            <a:r>
              <a:rPr lang="en-US" dirty="0" smtClean="0"/>
              <a:t>L</a:t>
            </a:r>
            <a:r>
              <a:rPr lang="fr-FR" dirty="0" smtClean="0"/>
              <a:t>e Procureur de la CPI, </a:t>
            </a:r>
            <a:r>
              <a:rPr lang="fr-FR" dirty="0"/>
              <a:t>lorsqu'il estime avoir recueilli suffisamment d'éléments à </a:t>
            </a:r>
            <a:r>
              <a:rPr lang="fr-FR" dirty="0" smtClean="0"/>
              <a:t>charge. Il doit cependant obtenir l’accord de la Chambre préliminaire;</a:t>
            </a:r>
          </a:p>
          <a:p>
            <a:endParaRPr lang="fr-FR" dirty="0"/>
          </a:p>
          <a:p>
            <a:r>
              <a:rPr lang="fr-FR" dirty="0"/>
              <a:t>L</a:t>
            </a:r>
            <a:r>
              <a:rPr lang="fr-FR" dirty="0" smtClean="0"/>
              <a:t>e </a:t>
            </a:r>
            <a:r>
              <a:rPr lang="fr-FR" dirty="0"/>
              <a:t>Conseil de sécurité de l'ONU</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219604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A6A6A6"/>
                </a:solidFill>
              </a:rPr>
              <a:t>Notion de </a:t>
            </a:r>
            <a:r>
              <a:rPr lang="en-US" dirty="0" smtClean="0">
                <a:solidFill>
                  <a:srgbClr val="A6A6A6"/>
                </a:solidFill>
              </a:rPr>
              <a:t>recevabilité</a:t>
            </a:r>
            <a:endParaRPr lang="en-US" dirty="0">
              <a:solidFill>
                <a:srgbClr val="A6A6A6"/>
              </a:solidFill>
            </a:endParaRPr>
          </a:p>
        </p:txBody>
      </p:sp>
      <p:sp>
        <p:nvSpPr>
          <p:cNvPr id="3" name="Content Placeholder 2"/>
          <p:cNvSpPr>
            <a:spLocks noGrp="1"/>
          </p:cNvSpPr>
          <p:nvPr>
            <p:ph idx="1"/>
          </p:nvPr>
        </p:nvSpPr>
        <p:spPr/>
        <p:txBody>
          <a:bodyPr/>
          <a:lstStyle/>
          <a:p>
            <a:r>
              <a:rPr lang="fr-CA" dirty="0" smtClean="0"/>
              <a:t>Déterminer si une affaire relevant de la compétence de la CPI mérite d’être jugée par celle-ci;</a:t>
            </a:r>
          </a:p>
          <a:p>
            <a:endParaRPr lang="fr-CA" dirty="0"/>
          </a:p>
          <a:p>
            <a:r>
              <a:rPr lang="fr-CA" u="sng" dirty="0" smtClean="0"/>
              <a:t>Complémentarité</a:t>
            </a:r>
            <a:r>
              <a:rPr lang="fr-CA" dirty="0" smtClean="0"/>
              <a:t> : si l’État en question décide de s’en occuper</a:t>
            </a:r>
          </a:p>
          <a:p>
            <a:endParaRPr lang="fr-CA" dirty="0"/>
          </a:p>
          <a:p>
            <a:r>
              <a:rPr lang="fr-CA" i="1" u="sng" dirty="0" smtClean="0"/>
              <a:t>Ne bis in idem </a:t>
            </a:r>
            <a:r>
              <a:rPr lang="fr-CA" dirty="0" smtClean="0"/>
              <a:t>: si un procès par rapport à cette même affaire a déjà été tenu</a:t>
            </a:r>
          </a:p>
          <a:p>
            <a:endParaRPr lang="fr-CA" dirty="0"/>
          </a:p>
          <a:p>
            <a:r>
              <a:rPr lang="fr-CA" u="sng" dirty="0" smtClean="0"/>
              <a:t>Gravité</a:t>
            </a:r>
            <a:r>
              <a:rPr lang="fr-CA" dirty="0" smtClean="0"/>
              <a:t> : si l’affaire est suffisamment « grave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693498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A6A6A6"/>
                </a:solidFill>
              </a:rPr>
              <a:t>Actuellement</a:t>
            </a:r>
            <a:endParaRPr lang="en-US" dirty="0">
              <a:solidFill>
                <a:srgbClr val="A6A6A6"/>
              </a:solidFill>
            </a:endParaRPr>
          </a:p>
        </p:txBody>
      </p:sp>
      <p:sp>
        <p:nvSpPr>
          <p:cNvPr id="3" name="Content Placeholder 2"/>
          <p:cNvSpPr>
            <a:spLocks noGrp="1"/>
          </p:cNvSpPr>
          <p:nvPr>
            <p:ph sz="half" idx="1"/>
          </p:nvPr>
        </p:nvSpPr>
        <p:spPr/>
        <p:txBody>
          <a:bodyPr>
            <a:normAutofit fontScale="92500" lnSpcReduction="10000"/>
          </a:bodyPr>
          <a:lstStyle/>
          <a:p>
            <a:pPr marL="114300" indent="0" algn="ctr">
              <a:buNone/>
            </a:pPr>
            <a:r>
              <a:rPr lang="en-US" sz="2400" dirty="0" smtClean="0">
                <a:solidFill>
                  <a:schemeClr val="bg2">
                    <a:lumMod val="50000"/>
                  </a:schemeClr>
                </a:solidFill>
              </a:rPr>
              <a:t>*Situations sous </a:t>
            </a:r>
            <a:r>
              <a:rPr lang="en-US" sz="2400" dirty="0" smtClean="0">
                <a:solidFill>
                  <a:schemeClr val="bg2">
                    <a:lumMod val="50000"/>
                  </a:schemeClr>
                </a:solidFill>
              </a:rPr>
              <a:t>enquête</a:t>
            </a:r>
            <a:r>
              <a:rPr lang="en-US" sz="2400" dirty="0" smtClean="0">
                <a:solidFill>
                  <a:schemeClr val="bg2">
                    <a:lumMod val="50000"/>
                  </a:schemeClr>
                </a:solidFill>
              </a:rPr>
              <a:t>*</a:t>
            </a:r>
          </a:p>
          <a:p>
            <a:pPr>
              <a:buFont typeface="Courier New"/>
              <a:buChar char="o"/>
            </a:pPr>
            <a:r>
              <a:rPr lang="en-US" sz="2000" dirty="0" smtClean="0"/>
              <a:t>République</a:t>
            </a:r>
            <a:r>
              <a:rPr lang="en-US" sz="2000" dirty="0" smtClean="0"/>
              <a:t> </a:t>
            </a:r>
            <a:r>
              <a:rPr lang="en-US" sz="2000" dirty="0" smtClean="0"/>
              <a:t>démocratique</a:t>
            </a:r>
            <a:r>
              <a:rPr lang="en-US" sz="2000" dirty="0" smtClean="0"/>
              <a:t> du Congo (G)</a:t>
            </a:r>
          </a:p>
          <a:p>
            <a:pPr>
              <a:buFont typeface="Courier New"/>
              <a:buChar char="o"/>
            </a:pPr>
            <a:r>
              <a:rPr lang="en-US" sz="2000" dirty="0" smtClean="0"/>
              <a:t>Ouganda</a:t>
            </a:r>
            <a:r>
              <a:rPr lang="en-US" sz="2000" dirty="0" smtClean="0"/>
              <a:t> (G)</a:t>
            </a:r>
          </a:p>
          <a:p>
            <a:pPr>
              <a:buFont typeface="Courier New"/>
              <a:buChar char="o"/>
            </a:pPr>
            <a:r>
              <a:rPr lang="en-US" sz="2000" dirty="0" smtClean="0"/>
              <a:t>République</a:t>
            </a:r>
            <a:r>
              <a:rPr lang="en-US" sz="2000" dirty="0" smtClean="0"/>
              <a:t> </a:t>
            </a:r>
            <a:r>
              <a:rPr lang="en-US" sz="2000" dirty="0" smtClean="0"/>
              <a:t>centrafricaine</a:t>
            </a:r>
            <a:r>
              <a:rPr lang="en-US" sz="2000" dirty="0" smtClean="0"/>
              <a:t> (G)</a:t>
            </a:r>
          </a:p>
          <a:p>
            <a:pPr>
              <a:buFont typeface="Courier New"/>
              <a:buChar char="o"/>
            </a:pPr>
            <a:r>
              <a:rPr lang="en-US" sz="2000" dirty="0" smtClean="0"/>
              <a:t>Darfour</a:t>
            </a:r>
            <a:r>
              <a:rPr lang="en-US" sz="2000" dirty="0" smtClean="0"/>
              <a:t>, Soudan (CS)</a:t>
            </a:r>
          </a:p>
          <a:p>
            <a:pPr>
              <a:buFont typeface="Courier New"/>
              <a:buChar char="o"/>
            </a:pPr>
            <a:r>
              <a:rPr lang="en-US" sz="2000" dirty="0" smtClean="0"/>
              <a:t>Kenya (P)</a:t>
            </a:r>
          </a:p>
          <a:p>
            <a:pPr>
              <a:buFont typeface="Courier New"/>
              <a:buChar char="o"/>
            </a:pPr>
            <a:r>
              <a:rPr lang="en-US" sz="2000" dirty="0" smtClean="0"/>
              <a:t>Libye</a:t>
            </a:r>
            <a:r>
              <a:rPr lang="en-US" sz="2000" dirty="0" smtClean="0"/>
              <a:t> (CS)</a:t>
            </a:r>
          </a:p>
          <a:p>
            <a:pPr>
              <a:buFont typeface="Courier New"/>
              <a:buChar char="o"/>
            </a:pPr>
            <a:r>
              <a:rPr lang="en-US" sz="2000" dirty="0" smtClean="0"/>
              <a:t>Côte-d’Ivoire (P)</a:t>
            </a:r>
          </a:p>
          <a:p>
            <a:pPr>
              <a:buFont typeface="Courier New"/>
              <a:buChar char="o"/>
            </a:pPr>
            <a:r>
              <a:rPr lang="en-US" sz="2000" dirty="0" smtClean="0"/>
              <a:t>Mali (G)</a:t>
            </a:r>
          </a:p>
          <a:p>
            <a:pPr>
              <a:buFont typeface="Courier New"/>
              <a:buChar char="o"/>
            </a:pPr>
            <a:r>
              <a:rPr lang="en-US" sz="2000" dirty="0" smtClean="0"/>
              <a:t>République</a:t>
            </a:r>
            <a:r>
              <a:rPr lang="en-US" sz="2000" dirty="0" smtClean="0"/>
              <a:t> </a:t>
            </a:r>
            <a:r>
              <a:rPr lang="en-US" sz="2000" dirty="0" smtClean="0"/>
              <a:t>centrafricaine</a:t>
            </a:r>
            <a:r>
              <a:rPr lang="en-US" sz="2000" dirty="0"/>
              <a:t> </a:t>
            </a:r>
            <a:r>
              <a:rPr lang="en-US" sz="2000" dirty="0" smtClean="0"/>
              <a:t>II (P)</a:t>
            </a:r>
          </a:p>
          <a:p>
            <a:pPr>
              <a:buFont typeface="Courier New"/>
              <a:buChar char="o"/>
            </a:pPr>
            <a:r>
              <a:rPr lang="en-US" sz="2000" dirty="0" smtClean="0"/>
              <a:t>Géorgie</a:t>
            </a:r>
            <a:r>
              <a:rPr lang="en-US" sz="2000" dirty="0" smtClean="0"/>
              <a:t> (P)</a:t>
            </a:r>
            <a:endParaRPr lang="en-US" sz="2000" dirty="0"/>
          </a:p>
        </p:txBody>
      </p:sp>
      <p:sp>
        <p:nvSpPr>
          <p:cNvPr id="4" name="Content Placeholder 3"/>
          <p:cNvSpPr>
            <a:spLocks noGrp="1"/>
          </p:cNvSpPr>
          <p:nvPr>
            <p:ph sz="half" idx="2"/>
          </p:nvPr>
        </p:nvSpPr>
        <p:spPr/>
        <p:txBody>
          <a:bodyPr>
            <a:normAutofit fontScale="92500" lnSpcReduction="10000"/>
          </a:bodyPr>
          <a:lstStyle/>
          <a:p>
            <a:pPr marL="114300" indent="0" algn="ctr">
              <a:buNone/>
            </a:pPr>
            <a:r>
              <a:rPr lang="en-US" sz="2400" dirty="0" smtClean="0">
                <a:solidFill>
                  <a:srgbClr val="0A9BCB"/>
                </a:solidFill>
              </a:rPr>
              <a:t>*</a:t>
            </a:r>
            <a:r>
              <a:rPr lang="en-US" sz="2400" dirty="0" smtClean="0">
                <a:solidFill>
                  <a:srgbClr val="0A9BCB"/>
                </a:solidFill>
              </a:rPr>
              <a:t>Examens</a:t>
            </a:r>
            <a:r>
              <a:rPr lang="en-US" sz="2400" dirty="0" smtClean="0">
                <a:solidFill>
                  <a:srgbClr val="0A9BCB"/>
                </a:solidFill>
              </a:rPr>
              <a:t> </a:t>
            </a:r>
            <a:r>
              <a:rPr lang="en-US" sz="2400" dirty="0" smtClean="0">
                <a:solidFill>
                  <a:srgbClr val="0A9BCB"/>
                </a:solidFill>
              </a:rPr>
              <a:t>préliminaires</a:t>
            </a:r>
            <a:r>
              <a:rPr lang="en-US" sz="2400" dirty="0" smtClean="0">
                <a:solidFill>
                  <a:srgbClr val="0A9BCB"/>
                </a:solidFill>
              </a:rPr>
              <a:t>*</a:t>
            </a:r>
          </a:p>
          <a:p>
            <a:pPr>
              <a:buFont typeface="Courier New"/>
              <a:buChar char="o"/>
            </a:pPr>
            <a:endParaRPr lang="en-US" sz="2000" dirty="0" smtClean="0">
              <a:solidFill>
                <a:srgbClr val="000000"/>
              </a:solidFill>
            </a:endParaRPr>
          </a:p>
          <a:p>
            <a:pPr>
              <a:buFont typeface="Courier New"/>
              <a:buChar char="o"/>
            </a:pPr>
            <a:endParaRPr lang="en-US" sz="2000" dirty="0">
              <a:solidFill>
                <a:srgbClr val="000000"/>
              </a:solidFill>
            </a:endParaRPr>
          </a:p>
          <a:p>
            <a:pPr>
              <a:buFont typeface="Courier New"/>
              <a:buChar char="o"/>
            </a:pPr>
            <a:r>
              <a:rPr lang="en-US" sz="2000" dirty="0" smtClean="0">
                <a:solidFill>
                  <a:srgbClr val="000000"/>
                </a:solidFill>
              </a:rPr>
              <a:t>Afghanistan</a:t>
            </a:r>
          </a:p>
          <a:p>
            <a:pPr>
              <a:buFont typeface="Courier New"/>
              <a:buChar char="o"/>
            </a:pPr>
            <a:r>
              <a:rPr lang="en-US" sz="2000" dirty="0" smtClean="0">
                <a:solidFill>
                  <a:srgbClr val="000000"/>
                </a:solidFill>
              </a:rPr>
              <a:t>Colombie</a:t>
            </a:r>
            <a:endParaRPr lang="en-US" sz="2000" dirty="0" smtClean="0">
              <a:solidFill>
                <a:srgbClr val="000000"/>
              </a:solidFill>
            </a:endParaRPr>
          </a:p>
          <a:p>
            <a:pPr>
              <a:buFont typeface="Courier New"/>
              <a:buChar char="o"/>
            </a:pPr>
            <a:r>
              <a:rPr lang="en-US" sz="2000" dirty="0" smtClean="0">
                <a:solidFill>
                  <a:srgbClr val="000000"/>
                </a:solidFill>
              </a:rPr>
              <a:t>Nigéria</a:t>
            </a:r>
            <a:endParaRPr lang="en-US" sz="2000" dirty="0" smtClean="0">
              <a:solidFill>
                <a:srgbClr val="000000"/>
              </a:solidFill>
            </a:endParaRPr>
          </a:p>
          <a:p>
            <a:pPr>
              <a:buFont typeface="Courier New"/>
              <a:buChar char="o"/>
            </a:pPr>
            <a:r>
              <a:rPr lang="en-US" sz="2000" dirty="0" smtClean="0">
                <a:solidFill>
                  <a:srgbClr val="000000"/>
                </a:solidFill>
              </a:rPr>
              <a:t>Guinée</a:t>
            </a:r>
            <a:endParaRPr lang="en-US" sz="2000" dirty="0" smtClean="0">
              <a:solidFill>
                <a:srgbClr val="000000"/>
              </a:solidFill>
            </a:endParaRPr>
          </a:p>
          <a:p>
            <a:pPr>
              <a:buFont typeface="Courier New"/>
              <a:buChar char="o"/>
            </a:pPr>
            <a:r>
              <a:rPr lang="en-US" sz="2000" dirty="0" smtClean="0">
                <a:solidFill>
                  <a:srgbClr val="000000"/>
                </a:solidFill>
              </a:rPr>
              <a:t>Irak</a:t>
            </a:r>
            <a:endParaRPr lang="en-US" sz="2000" dirty="0" smtClean="0">
              <a:solidFill>
                <a:srgbClr val="000000"/>
              </a:solidFill>
            </a:endParaRPr>
          </a:p>
          <a:p>
            <a:pPr>
              <a:buFont typeface="Courier New"/>
              <a:buChar char="o"/>
            </a:pPr>
            <a:r>
              <a:rPr lang="en-US" sz="2000" dirty="0" smtClean="0">
                <a:solidFill>
                  <a:srgbClr val="000000"/>
                </a:solidFill>
              </a:rPr>
              <a:t>Ukraine</a:t>
            </a:r>
          </a:p>
          <a:p>
            <a:pPr>
              <a:buFont typeface="Courier New"/>
              <a:buChar char="o"/>
            </a:pPr>
            <a:r>
              <a:rPr lang="en-US" sz="2000" dirty="0" smtClean="0">
                <a:solidFill>
                  <a:srgbClr val="000000"/>
                </a:solidFill>
              </a:rPr>
              <a:t>Palestine</a:t>
            </a:r>
            <a:endParaRPr lang="en-US" sz="2000" dirty="0">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498755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lumMod val="65000"/>
                  </a:schemeClr>
                </a:solidFill>
              </a:rPr>
              <a:t>Quelques</a:t>
            </a:r>
            <a:r>
              <a:rPr lang="en-US" dirty="0" smtClean="0">
                <a:solidFill>
                  <a:schemeClr val="bg1">
                    <a:lumMod val="65000"/>
                  </a:schemeClr>
                </a:solidFill>
              </a:rPr>
              <a:t> critiques</a:t>
            </a:r>
            <a:r>
              <a:rPr lang="is-IS" dirty="0" smtClean="0">
                <a:solidFill>
                  <a:schemeClr val="bg1">
                    <a:lumMod val="65000"/>
                  </a:schemeClr>
                </a:solidFill>
              </a:rPr>
              <a:t>…</a:t>
            </a:r>
            <a:endParaRPr lang="en-US" dirty="0">
              <a:solidFill>
                <a:schemeClr val="bg1">
                  <a:lumMod val="65000"/>
                </a:schemeClr>
              </a:solidFill>
            </a:endParaRPr>
          </a:p>
        </p:txBody>
      </p:sp>
      <p:sp>
        <p:nvSpPr>
          <p:cNvPr id="3" name="Content Placeholder 2"/>
          <p:cNvSpPr>
            <a:spLocks noGrp="1"/>
          </p:cNvSpPr>
          <p:nvPr>
            <p:ph idx="1"/>
          </p:nvPr>
        </p:nvSpPr>
        <p:spPr/>
        <p:txBody>
          <a:bodyPr>
            <a:normAutofit/>
          </a:bodyPr>
          <a:lstStyle/>
          <a:p>
            <a:r>
              <a:rPr lang="en-US" dirty="0" smtClean="0"/>
              <a:t>Le </a:t>
            </a:r>
            <a:r>
              <a:rPr lang="en-US" dirty="0" smtClean="0"/>
              <a:t>Procureur</a:t>
            </a:r>
            <a:r>
              <a:rPr lang="en-US" dirty="0" smtClean="0"/>
              <a:t> et </a:t>
            </a:r>
            <a:r>
              <a:rPr lang="en-US" dirty="0" smtClean="0"/>
              <a:t>ses</a:t>
            </a:r>
            <a:r>
              <a:rPr lang="en-US" dirty="0" smtClean="0"/>
              <a:t> motifs </a:t>
            </a:r>
            <a:r>
              <a:rPr lang="en-US" dirty="0" smtClean="0"/>
              <a:t>politiques</a:t>
            </a:r>
            <a:r>
              <a:rPr lang="en-US" dirty="0" smtClean="0"/>
              <a:t>;</a:t>
            </a:r>
          </a:p>
          <a:p>
            <a:endParaRPr lang="en-US" dirty="0" smtClean="0"/>
          </a:p>
          <a:p>
            <a:r>
              <a:rPr lang="en-US" dirty="0" smtClean="0"/>
              <a:t>Crainte</a:t>
            </a:r>
            <a:r>
              <a:rPr lang="en-US" dirty="0" smtClean="0"/>
              <a:t> </a:t>
            </a:r>
            <a:r>
              <a:rPr lang="en-US" dirty="0" smtClean="0"/>
              <a:t>que</a:t>
            </a:r>
            <a:r>
              <a:rPr lang="en-US" dirty="0" smtClean="0"/>
              <a:t> la CPI </a:t>
            </a:r>
            <a:r>
              <a:rPr lang="en-US" dirty="0" smtClean="0"/>
              <a:t>s’ingère</a:t>
            </a:r>
            <a:r>
              <a:rPr lang="en-US" dirty="0" smtClean="0"/>
              <a:t> </a:t>
            </a:r>
            <a:r>
              <a:rPr lang="en-US" dirty="0" smtClean="0"/>
              <a:t>dans</a:t>
            </a:r>
            <a:r>
              <a:rPr lang="en-US" dirty="0" smtClean="0"/>
              <a:t> les </a:t>
            </a:r>
            <a:r>
              <a:rPr lang="en-US" dirty="0" smtClean="0"/>
              <a:t>conflits</a:t>
            </a:r>
            <a:r>
              <a:rPr lang="en-US" dirty="0" smtClean="0"/>
              <a:t> (obstacle </a:t>
            </a:r>
            <a:r>
              <a:rPr lang="en-US" dirty="0" smtClean="0"/>
              <a:t>à</a:t>
            </a:r>
            <a:r>
              <a:rPr lang="en-US" dirty="0" smtClean="0"/>
              <a:t> la </a:t>
            </a:r>
            <a:r>
              <a:rPr lang="en-US" dirty="0" smtClean="0"/>
              <a:t>paix</a:t>
            </a:r>
            <a:r>
              <a:rPr lang="en-US" dirty="0" smtClean="0"/>
              <a:t>);</a:t>
            </a:r>
          </a:p>
          <a:p>
            <a:endParaRPr lang="en-US" dirty="0"/>
          </a:p>
          <a:p>
            <a:r>
              <a:rPr lang="en-US" dirty="0" smtClean="0"/>
              <a:t>CPI trop </a:t>
            </a:r>
            <a:r>
              <a:rPr lang="en-US" dirty="0" smtClean="0"/>
              <a:t>alignée</a:t>
            </a:r>
            <a:r>
              <a:rPr lang="en-US" dirty="0" smtClean="0"/>
              <a:t> </a:t>
            </a:r>
            <a:r>
              <a:rPr lang="en-US" dirty="0" smtClean="0"/>
              <a:t>sur</a:t>
            </a:r>
            <a:r>
              <a:rPr lang="en-US" dirty="0" smtClean="0"/>
              <a:t> les </a:t>
            </a:r>
            <a:r>
              <a:rPr lang="en-US" dirty="0" smtClean="0"/>
              <a:t>puissances</a:t>
            </a:r>
            <a:r>
              <a:rPr lang="en-US" dirty="0" smtClean="0"/>
              <a:t> </a:t>
            </a:r>
            <a:r>
              <a:rPr lang="en-US" dirty="0" smtClean="0"/>
              <a:t>occidentales</a:t>
            </a:r>
            <a:r>
              <a:rPr lang="en-US" dirty="0" smtClean="0"/>
              <a:t>;</a:t>
            </a:r>
          </a:p>
          <a:p>
            <a:endParaRPr lang="en-US" dirty="0"/>
          </a:p>
          <a:p>
            <a:r>
              <a:rPr lang="en-US" dirty="0" smtClean="0"/>
              <a:t>Mais</a:t>
            </a:r>
            <a:r>
              <a:rPr lang="en-US" dirty="0" smtClean="0"/>
              <a:t> </a:t>
            </a:r>
            <a:r>
              <a:rPr lang="en-US" dirty="0" smtClean="0"/>
              <a:t>surtout</a:t>
            </a:r>
            <a:r>
              <a:rPr lang="en-US" dirty="0" smtClean="0"/>
              <a:t>, </a:t>
            </a:r>
            <a:r>
              <a:rPr lang="en-US" dirty="0" smtClean="0"/>
              <a:t>l’accent</a:t>
            </a:r>
            <a:r>
              <a:rPr lang="en-US" dirty="0" smtClean="0"/>
              <a:t> </a:t>
            </a:r>
            <a:r>
              <a:rPr lang="en-US" dirty="0" smtClean="0"/>
              <a:t>mis</a:t>
            </a:r>
            <a:r>
              <a:rPr lang="en-US" dirty="0" smtClean="0"/>
              <a:t> </a:t>
            </a:r>
            <a:r>
              <a:rPr lang="en-US" dirty="0" smtClean="0"/>
              <a:t>sur</a:t>
            </a:r>
            <a:r>
              <a:rPr lang="en-US" dirty="0" smtClean="0"/>
              <a:t> </a:t>
            </a:r>
            <a:r>
              <a:rPr lang="en-US" dirty="0" smtClean="0"/>
              <a:t>l’Afrique</a:t>
            </a:r>
            <a:r>
              <a:rPr lang="is-IS" dirty="0" smtClean="0"/>
              <a:t>…</a:t>
            </a:r>
            <a:endParaRPr lang="en-US" dirty="0" smtClean="0"/>
          </a:p>
          <a:p>
            <a:pPr marL="114300" indent="0">
              <a:buNone/>
            </a:pPr>
            <a:endParaRPr lang="en-US" dirty="0" smtClean="0"/>
          </a:p>
        </p:txBody>
      </p:sp>
      <p:sp>
        <p:nvSpPr>
          <p:cNvPr id="5" name="TextBox 4"/>
          <p:cNvSpPr txBox="1"/>
          <p:nvPr/>
        </p:nvSpPr>
        <p:spPr>
          <a:xfrm>
            <a:off x="-1165299" y="5434024"/>
            <a:ext cx="184666" cy="369332"/>
          </a:xfrm>
          <a:prstGeom prst="rect">
            <a:avLst/>
          </a:prstGeom>
          <a:noFill/>
        </p:spPr>
        <p:txBody>
          <a:bodyPr wrap="none" rtlCol="0">
            <a:spAutoFit/>
          </a:bodyPr>
          <a:lstStyle/>
          <a:p>
            <a:endParaRPr lang="en-US" dirty="0"/>
          </a:p>
        </p:txBody>
      </p:sp>
      <p:sp>
        <p:nvSpPr>
          <p:cNvPr id="6" name="Heart 5">
            <a:hlinkClick r:id="rId3"/>
          </p:cNvPr>
          <p:cNvSpPr/>
          <p:nvPr/>
        </p:nvSpPr>
        <p:spPr>
          <a:xfrm>
            <a:off x="5997773" y="4333034"/>
            <a:ext cx="914400" cy="914400"/>
          </a:xfrm>
          <a:prstGeom prst="hear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848110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12721784_10209443551744634_503928491_n.jpg"/>
          <p:cNvPicPr>
            <a:picLocks noGrp="1" noChangeAspect="1"/>
          </p:cNvPicPr>
          <p:nvPr>
            <p:ph idx="1"/>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l="3182" r="3182"/>
          <a:stretch>
            <a:fillRect/>
          </a:stretch>
        </p:blipFill>
        <p:spPr>
          <a:xfrm>
            <a:off x="457200" y="356266"/>
            <a:ext cx="7620000" cy="2904148"/>
          </a:xfrm>
        </p:spPr>
      </p:pic>
      <p:pic>
        <p:nvPicPr>
          <p:cNvPr id="5" name="Picture 4" descr="12767284_10209443551704633_837270719_n.jpg"/>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457200" y="3483013"/>
            <a:ext cx="7620000" cy="3262777"/>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969325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lumMod val="65000"/>
                  </a:schemeClr>
                </a:solidFill>
              </a:rPr>
              <a:t>Le </a:t>
            </a:r>
            <a:r>
              <a:rPr lang="en-US" dirty="0" smtClean="0">
                <a:solidFill>
                  <a:schemeClr val="bg1">
                    <a:lumMod val="65000"/>
                  </a:schemeClr>
                </a:solidFill>
              </a:rPr>
              <a:t>cas</a:t>
            </a:r>
            <a:r>
              <a:rPr lang="en-US" dirty="0" smtClean="0">
                <a:solidFill>
                  <a:schemeClr val="bg1">
                    <a:lumMod val="65000"/>
                  </a:schemeClr>
                </a:solidFill>
              </a:rPr>
              <a:t> </a:t>
            </a:r>
            <a:r>
              <a:rPr lang="en-US" dirty="0" smtClean="0">
                <a:solidFill>
                  <a:schemeClr val="bg1">
                    <a:lumMod val="65000"/>
                  </a:schemeClr>
                </a:solidFill>
              </a:rPr>
              <a:t>géorgien</a:t>
            </a:r>
            <a:endParaRPr lang="en-US" dirty="0">
              <a:solidFill>
                <a:schemeClr val="bg1">
                  <a:lumMod val="65000"/>
                </a:schemeClr>
              </a:solidFill>
            </a:endParaRPr>
          </a:p>
        </p:txBody>
      </p:sp>
      <p:sp>
        <p:nvSpPr>
          <p:cNvPr id="3" name="Content Placeholder 2"/>
          <p:cNvSpPr>
            <a:spLocks noGrp="1"/>
          </p:cNvSpPr>
          <p:nvPr>
            <p:ph idx="1"/>
          </p:nvPr>
        </p:nvSpPr>
        <p:spPr/>
        <p:txBody>
          <a:bodyPr/>
          <a:lstStyle/>
          <a:p>
            <a:r>
              <a:rPr lang="en-US" dirty="0" smtClean="0"/>
              <a:t>Demande</a:t>
            </a:r>
            <a:r>
              <a:rPr lang="en-US" dirty="0" smtClean="0"/>
              <a:t> </a:t>
            </a:r>
            <a:r>
              <a:rPr lang="en-US" dirty="0" smtClean="0"/>
              <a:t>d’ouverture</a:t>
            </a:r>
            <a:r>
              <a:rPr lang="en-US" dirty="0" smtClean="0"/>
              <a:t> </a:t>
            </a:r>
            <a:r>
              <a:rPr lang="en-US" dirty="0" smtClean="0"/>
              <a:t>d’enquête</a:t>
            </a:r>
            <a:endParaRPr lang="en-US" dirty="0" smtClean="0"/>
          </a:p>
          <a:p>
            <a:endParaRPr lang="en-US" dirty="0"/>
          </a:p>
          <a:p>
            <a:endParaRPr lang="en-US" dirty="0" smtClean="0"/>
          </a:p>
          <a:p>
            <a:endParaRPr lang="en-US" dirty="0"/>
          </a:p>
          <a:p>
            <a:endParaRPr lang="en-US" dirty="0" smtClean="0"/>
          </a:p>
          <a:p>
            <a:endParaRPr lang="en-US" dirty="0"/>
          </a:p>
          <a:p>
            <a:r>
              <a:rPr lang="en-US" dirty="0" smtClean="0"/>
              <a:t>La situation </a:t>
            </a:r>
          </a:p>
          <a:p>
            <a:endParaRPr lang="en-US" dirty="0"/>
          </a:p>
        </p:txBody>
      </p:sp>
      <p:sp>
        <p:nvSpPr>
          <p:cNvPr id="5" name="Explosion 1 4">
            <a:hlinkClick r:id="rId2"/>
          </p:cNvPr>
          <p:cNvSpPr/>
          <p:nvPr/>
        </p:nvSpPr>
        <p:spPr>
          <a:xfrm>
            <a:off x="5394420" y="1728412"/>
            <a:ext cx="1859242" cy="1425068"/>
          </a:xfrm>
          <a:prstGeom prst="irregularSeal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Explosion 2 5">
            <a:hlinkClick r:id="rId3"/>
          </p:cNvPr>
          <p:cNvSpPr/>
          <p:nvPr/>
        </p:nvSpPr>
        <p:spPr>
          <a:xfrm>
            <a:off x="5407514" y="4294843"/>
            <a:ext cx="1846148" cy="1373782"/>
          </a:xfrm>
          <a:prstGeom prst="irregularSeal2">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609278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sp>
        <p:nvSpPr>
          <p:cNvPr id="3" name="Content Placeholder 2"/>
          <p:cNvSpPr>
            <a:spLocks noGrp="1"/>
          </p:cNvSpPr>
          <p:nvPr>
            <p:ph idx="1"/>
          </p:nvPr>
        </p:nvSpPr>
        <p:spPr/>
        <p:txBody>
          <a:bodyPr/>
          <a:lstStyle/>
          <a:p>
            <a:endParaRPr lang="fr-FR" dirty="0"/>
          </a:p>
          <a:p>
            <a:pPr algn="just"/>
            <a:r>
              <a:rPr lang="fr-FR" dirty="0" smtClean="0"/>
              <a:t>Est-ce </a:t>
            </a:r>
            <a:r>
              <a:rPr lang="fr-FR" dirty="0"/>
              <a:t>que l’ONU a composé sciemment des opérations de </a:t>
            </a:r>
            <a:r>
              <a:rPr lang="fr-FR" dirty="0" smtClean="0"/>
              <a:t>maintien </a:t>
            </a:r>
            <a:r>
              <a:rPr lang="fr-FR" dirty="0"/>
              <a:t>de la paix en Géorgie et en Russie, de peur que la situation devienne encore plus dangereuse après l’engagement </a:t>
            </a:r>
            <a:r>
              <a:rPr lang="fr-FR" dirty="0" smtClean="0"/>
              <a:t>américain </a:t>
            </a:r>
            <a:r>
              <a:rPr lang="fr-FR" dirty="0"/>
              <a:t>dans la deuxième guerre d’Ossétie du Sud ? </a:t>
            </a:r>
            <a:endParaRPr lang="fr-FR" dirty="0" smtClean="0"/>
          </a:p>
          <a:p>
            <a:pPr algn="just"/>
            <a:endParaRPr lang="fr-FR" dirty="0" smtClean="0"/>
          </a:p>
          <a:p>
            <a:pPr algn="just"/>
            <a:r>
              <a:rPr lang="fr-FR" dirty="0" smtClean="0"/>
              <a:t>La </a:t>
            </a:r>
            <a:r>
              <a:rPr lang="fr-FR" dirty="0"/>
              <a:t>CPI à la compétence pour </a:t>
            </a:r>
            <a:r>
              <a:rPr lang="fr-FR" dirty="0" smtClean="0"/>
              <a:t>le crime de génocide, les </a:t>
            </a:r>
            <a:r>
              <a:rPr lang="fr-FR" dirty="0"/>
              <a:t>crimes contre l’humanité, les crimes de </a:t>
            </a:r>
            <a:r>
              <a:rPr lang="fr-FR" dirty="0" smtClean="0"/>
              <a:t>guerre et maintenant également pour le crime d’agression. </a:t>
            </a:r>
            <a:r>
              <a:rPr lang="fr-FR" dirty="0"/>
              <a:t>Pourquoi </a:t>
            </a:r>
            <a:r>
              <a:rPr lang="fr-FR" dirty="0" smtClean="0"/>
              <a:t>n’a-t-elle pas </a:t>
            </a:r>
            <a:r>
              <a:rPr lang="fr-FR" dirty="0"/>
              <a:t>la compétence pour traiter le terrorisme ? </a:t>
            </a:r>
            <a:r>
              <a:rPr lang="fr-FR" dirty="0" smtClean="0"/>
              <a:t>Dans ce même ordre d’idée, </a:t>
            </a:r>
            <a:r>
              <a:rPr lang="fr-FR" dirty="0"/>
              <a:t>l</a:t>
            </a:r>
            <a:r>
              <a:rPr lang="fr-FR" dirty="0" smtClean="0"/>
              <a:t>e terrorisme</a:t>
            </a:r>
            <a:r>
              <a:rPr lang="fr-FR" dirty="0"/>
              <a:t> </a:t>
            </a:r>
            <a:r>
              <a:rPr lang="fr-FR" dirty="0" smtClean="0"/>
              <a:t>est-il, selon vous, </a:t>
            </a:r>
            <a:r>
              <a:rPr lang="fr-FR" dirty="0"/>
              <a:t>un crime national ou international ?</a:t>
            </a:r>
          </a:p>
          <a:p>
            <a:pPr marL="11430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76174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solidFill>
                  <a:schemeClr val="bg1">
                    <a:lumMod val="65000"/>
                  </a:schemeClr>
                </a:solidFill>
              </a:rPr>
              <a:t>Approche</a:t>
            </a:r>
            <a:r>
              <a:rPr lang="en-US" sz="3600" dirty="0" smtClean="0">
                <a:solidFill>
                  <a:schemeClr val="bg1">
                    <a:lumMod val="65000"/>
                  </a:schemeClr>
                </a:solidFill>
              </a:rPr>
              <a:t> </a:t>
            </a:r>
            <a:r>
              <a:rPr lang="en-US" sz="3600" dirty="0" smtClean="0">
                <a:solidFill>
                  <a:schemeClr val="bg1">
                    <a:lumMod val="65000"/>
                  </a:schemeClr>
                </a:solidFill>
              </a:rPr>
              <a:t>générale</a:t>
            </a:r>
            <a:r>
              <a:rPr lang="en-US" sz="3600" dirty="0" smtClean="0">
                <a:solidFill>
                  <a:schemeClr val="bg1">
                    <a:lumMod val="65000"/>
                  </a:schemeClr>
                </a:solidFill>
              </a:rPr>
              <a:t> du DPI</a:t>
            </a:r>
            <a:endParaRPr lang="en-US" sz="3600" dirty="0">
              <a:solidFill>
                <a:schemeClr val="bg1">
                  <a:lumMod val="65000"/>
                </a:schemeClr>
              </a:solidFill>
            </a:endParaRPr>
          </a:p>
        </p:txBody>
      </p:sp>
      <p:sp>
        <p:nvSpPr>
          <p:cNvPr id="3" name="Content Placeholder 2"/>
          <p:cNvSpPr>
            <a:spLocks noGrp="1"/>
          </p:cNvSpPr>
          <p:nvPr>
            <p:ph idx="1"/>
          </p:nvPr>
        </p:nvSpPr>
        <p:spPr/>
        <p:txBody>
          <a:bodyPr>
            <a:normAutofit fontScale="92500"/>
          </a:bodyPr>
          <a:lstStyle/>
          <a:p>
            <a:pPr algn="just">
              <a:buFont typeface="Wingdings" charset="2"/>
              <a:buChar char="Ø"/>
            </a:pPr>
            <a:r>
              <a:rPr lang="fr-FR" b="1" u="sng" dirty="0"/>
              <a:t>Définition :</a:t>
            </a:r>
            <a:r>
              <a:rPr lang="fr-FR" dirty="0"/>
              <a:t> Le droit pénal international est une branche du droit international </a:t>
            </a:r>
            <a:r>
              <a:rPr lang="fr-FR" dirty="0" smtClean="0"/>
              <a:t>public, </a:t>
            </a:r>
            <a:r>
              <a:rPr lang="fr-FR" dirty="0"/>
              <a:t>qui détermine et organise la répression des infractions </a:t>
            </a:r>
            <a:r>
              <a:rPr lang="fr-FR" dirty="0" smtClean="0"/>
              <a:t>internationales;</a:t>
            </a:r>
          </a:p>
          <a:p>
            <a:pPr algn="just">
              <a:buFont typeface="Wingdings" charset="2"/>
              <a:buChar char="Ø"/>
            </a:pPr>
            <a:r>
              <a:rPr lang="fr-FR" b="1" u="sng" dirty="0" smtClean="0"/>
              <a:t>Le </a:t>
            </a:r>
            <a:r>
              <a:rPr lang="fr-FR" b="1" u="sng" dirty="0"/>
              <a:t>DPI vise </a:t>
            </a:r>
            <a:r>
              <a:rPr lang="fr-FR" b="1" u="sng" dirty="0" smtClean="0"/>
              <a:t>à :</a:t>
            </a:r>
            <a:r>
              <a:rPr lang="fr-FR" b="1" dirty="0" smtClean="0"/>
              <a:t> </a:t>
            </a:r>
            <a:r>
              <a:rPr lang="fr-FR" dirty="0" smtClean="0"/>
              <a:t>définir </a:t>
            </a:r>
            <a:r>
              <a:rPr lang="fr-FR" dirty="0"/>
              <a:t>les actes considérés comme des atteintes aux valeurs de la communauté internationale et</a:t>
            </a:r>
            <a:r>
              <a:rPr lang="fr-FR" dirty="0" smtClean="0"/>
              <a:t> à </a:t>
            </a:r>
            <a:r>
              <a:rPr lang="fr-FR" dirty="0"/>
              <a:t>déterminer les sanctions à infliger aux auteurs de ces violations. Le DPI c’est une branche du droit pénal relative aux infractions présentant un élément d’extranéité (élément le rattachant a un droit étranger</a:t>
            </a:r>
            <a:r>
              <a:rPr lang="fr-FR" dirty="0" smtClean="0"/>
              <a:t>);</a:t>
            </a:r>
          </a:p>
          <a:p>
            <a:pPr algn="just">
              <a:buFont typeface="Wingdings" charset="2"/>
              <a:buChar char="Ø"/>
            </a:pPr>
            <a:r>
              <a:rPr lang="fr-FR" u="sng" dirty="0" smtClean="0"/>
              <a:t> </a:t>
            </a:r>
            <a:r>
              <a:rPr lang="fr-FR" b="1" u="sng" dirty="0"/>
              <a:t>Les auteurs</a:t>
            </a:r>
            <a:r>
              <a:rPr lang="fr-FR" b="1" dirty="0"/>
              <a:t> </a:t>
            </a:r>
            <a:r>
              <a:rPr lang="fr-FR" dirty="0" smtClean="0"/>
              <a:t>en </a:t>
            </a:r>
            <a:r>
              <a:rPr lang="fr-FR" dirty="0"/>
              <a:t>droit pénal sont attachés</a:t>
            </a:r>
            <a:r>
              <a:rPr lang="fr-FR" dirty="0" smtClean="0"/>
              <a:t> à </a:t>
            </a:r>
            <a:r>
              <a:rPr lang="fr-FR" dirty="0"/>
              <a:t>leur système de droit pénal </a:t>
            </a:r>
            <a:r>
              <a:rPr lang="fr-FR" dirty="0" smtClean="0"/>
              <a:t>c’est</a:t>
            </a:r>
            <a:r>
              <a:rPr lang="fr-FR" dirty="0" smtClean="0"/>
              <a:t>-</a:t>
            </a:r>
            <a:r>
              <a:rPr lang="fr-FR" dirty="0" smtClean="0"/>
              <a:t>à-</a:t>
            </a:r>
            <a:r>
              <a:rPr lang="fr-FR" dirty="0" smtClean="0"/>
              <a:t>dire </a:t>
            </a:r>
            <a:r>
              <a:rPr lang="fr-FR" dirty="0"/>
              <a:t>au droit national, droit</a:t>
            </a:r>
            <a:r>
              <a:rPr lang="fr-FR" dirty="0" smtClean="0"/>
              <a:t> à </a:t>
            </a:r>
            <a:r>
              <a:rPr lang="fr-FR" dirty="0"/>
              <a:t>l’intérieur d’un</a:t>
            </a:r>
            <a:r>
              <a:rPr lang="fr-FR" dirty="0" smtClean="0"/>
              <a:t> État </a:t>
            </a:r>
            <a:r>
              <a:rPr lang="fr-FR" dirty="0"/>
              <a:t>et ce droit va reconnaitre qu’a un moment donné il y aura</a:t>
            </a:r>
            <a:r>
              <a:rPr lang="fr-FR" dirty="0" smtClean="0"/>
              <a:t> des </a:t>
            </a:r>
            <a:r>
              <a:rPr lang="fr-FR" dirty="0"/>
              <a:t>crimes qui présenteront un danger et donc il faut prévoir au nouveau du droit pénal interne, qui</a:t>
            </a:r>
            <a:r>
              <a:rPr lang="fr-FR" dirty="0" smtClean="0"/>
              <a:t> s’applique </a:t>
            </a:r>
            <a:r>
              <a:rPr lang="fr-FR" dirty="0"/>
              <a:t>à</a:t>
            </a:r>
            <a:r>
              <a:rPr lang="fr-FR" dirty="0" smtClean="0"/>
              <a:t> </a:t>
            </a:r>
            <a:r>
              <a:rPr lang="fr-FR" dirty="0"/>
              <a:t>cet acte qui présente un élément étranger.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45293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solidFill>
                  <a:schemeClr val="bg1">
                    <a:lumMod val="65000"/>
                  </a:schemeClr>
                </a:solidFill>
              </a:rPr>
              <a:t>Approche</a:t>
            </a:r>
            <a:r>
              <a:rPr lang="en-US" sz="4000" dirty="0">
                <a:solidFill>
                  <a:schemeClr val="bg1">
                    <a:lumMod val="65000"/>
                  </a:schemeClr>
                </a:solidFill>
              </a:rPr>
              <a:t> </a:t>
            </a:r>
            <a:r>
              <a:rPr lang="en-US" sz="4000" dirty="0">
                <a:solidFill>
                  <a:schemeClr val="bg1">
                    <a:lumMod val="65000"/>
                  </a:schemeClr>
                </a:solidFill>
              </a:rPr>
              <a:t>générale</a:t>
            </a:r>
            <a:r>
              <a:rPr lang="en-US" sz="4000" dirty="0">
                <a:solidFill>
                  <a:schemeClr val="bg1">
                    <a:lumMod val="65000"/>
                  </a:schemeClr>
                </a:solidFill>
              </a:rPr>
              <a:t> du </a:t>
            </a:r>
            <a:r>
              <a:rPr lang="en-US" sz="4000" dirty="0" smtClean="0">
                <a:solidFill>
                  <a:schemeClr val="bg1">
                    <a:lumMod val="65000"/>
                  </a:schemeClr>
                </a:solidFill>
              </a:rPr>
              <a:t>DPI (suite)</a:t>
            </a:r>
            <a:endParaRPr lang="en-US" sz="4000" dirty="0"/>
          </a:p>
        </p:txBody>
      </p:sp>
      <p:sp>
        <p:nvSpPr>
          <p:cNvPr id="3" name="Content Placeholder 2"/>
          <p:cNvSpPr>
            <a:spLocks noGrp="1"/>
          </p:cNvSpPr>
          <p:nvPr>
            <p:ph idx="1"/>
          </p:nvPr>
        </p:nvSpPr>
        <p:spPr/>
        <p:txBody>
          <a:bodyPr>
            <a:normAutofit fontScale="85000" lnSpcReduction="20000"/>
          </a:bodyPr>
          <a:lstStyle/>
          <a:p>
            <a:pPr algn="just">
              <a:buFont typeface="Wingdings" charset="2"/>
              <a:buChar char="Ø"/>
            </a:pPr>
            <a:r>
              <a:rPr lang="fr-FR" b="1" u="sng" dirty="0"/>
              <a:t>Convergence ou unification entre le DPI et le DIP ? </a:t>
            </a:r>
            <a:r>
              <a:rPr lang="fr-FR" dirty="0"/>
              <a:t>Faudrait il maintenir la distinction ? </a:t>
            </a:r>
          </a:p>
          <a:p>
            <a:pPr algn="just">
              <a:buFont typeface="Wingdings" charset="2"/>
              <a:buChar char="Ø"/>
            </a:pPr>
            <a:r>
              <a:rPr lang="fr-FR" b="1" u="sng" dirty="0"/>
              <a:t>Les caractéristiques du DPI :</a:t>
            </a:r>
            <a:r>
              <a:rPr lang="fr-FR" u="sng" dirty="0"/>
              <a:t> </a:t>
            </a:r>
            <a:r>
              <a:rPr lang="fr-FR" dirty="0"/>
              <a:t>L’intérêt mutuel des</a:t>
            </a:r>
            <a:r>
              <a:rPr lang="fr-FR" dirty="0" smtClean="0"/>
              <a:t> États </a:t>
            </a:r>
            <a:r>
              <a:rPr lang="fr-FR" dirty="0"/>
              <a:t>a la coopération, lutter contre la criminalité internationale (souvent un protectionnisme lié a la souveraineté),  appréciation différente des valeurs humanitaires et humanistes qui fondent le DPI, influences des relations internationales et influence sur celles ci. Coexistence difficile avec le DIP (immunités, compétence universelle, etc.)</a:t>
            </a:r>
          </a:p>
          <a:p>
            <a:pPr algn="just">
              <a:buFont typeface="Wingdings" charset="2"/>
              <a:buChar char="Ø"/>
            </a:pPr>
            <a:r>
              <a:rPr lang="fr-FR" b="1" u="sng" dirty="0"/>
              <a:t>Nature du DPI: Le DPI est de nature répressive : </a:t>
            </a:r>
            <a:r>
              <a:rPr lang="fr-FR" dirty="0"/>
              <a:t>Il impose une punition</a:t>
            </a:r>
            <a:r>
              <a:rPr lang="fr-FR" dirty="0" smtClean="0"/>
              <a:t>, </a:t>
            </a:r>
            <a:r>
              <a:rPr lang="fr-FR" dirty="0" smtClean="0"/>
              <a:t>à </a:t>
            </a:r>
            <a:r>
              <a:rPr lang="fr-FR" dirty="0" smtClean="0"/>
              <a:t> </a:t>
            </a:r>
            <a:r>
              <a:rPr lang="fr-FR" dirty="0"/>
              <a:t>la fin de la procédure sil y a culpabilité. En cas de violation des normes fondamentales de la communauté </a:t>
            </a:r>
            <a:r>
              <a:rPr lang="fr-FR" dirty="0" smtClean="0"/>
              <a:t>internationale, le </a:t>
            </a:r>
            <a:r>
              <a:rPr lang="fr-FR" dirty="0"/>
              <a:t>DPI permet a la communauté internationale de transcender sa traditionnelle neutralité pour protéger certaines valeurs jugées fondamentales. Le DPI est donc différent de la responsabilité de </a:t>
            </a:r>
            <a:r>
              <a:rPr lang="fr-FR" dirty="0" smtClean="0"/>
              <a:t>l’État </a:t>
            </a:r>
            <a:r>
              <a:rPr lang="fr-FR" dirty="0"/>
              <a:t>(proche de la responsabilité civile.)</a:t>
            </a:r>
            <a:r>
              <a:rPr lang="fr-FR" b="1" dirty="0"/>
              <a:t> </a:t>
            </a:r>
          </a:p>
          <a:p>
            <a:pPr algn="just">
              <a:buFont typeface="Wingdings" charset="2"/>
              <a:buChar char="Ø"/>
            </a:pPr>
            <a:r>
              <a:rPr lang="fr-FR" b="1" u="sng" dirty="0"/>
              <a:t>Articles importants dans les principes généraux du DPI : </a:t>
            </a:r>
            <a:r>
              <a:rPr lang="fr-FR" b="1" dirty="0"/>
              <a:t>Chapitre III </a:t>
            </a:r>
            <a:r>
              <a:rPr lang="fr-FR" b="1" i="1" dirty="0"/>
              <a:t>Statut de Rome </a:t>
            </a:r>
            <a:r>
              <a:rPr lang="fr-FR" b="1" dirty="0"/>
              <a:t>: Article 22:</a:t>
            </a:r>
            <a:r>
              <a:rPr lang="fr-FR" dirty="0"/>
              <a:t> NULLUM CRIMEN SINE LEGE / </a:t>
            </a:r>
            <a:r>
              <a:rPr lang="fr-FR" b="1" dirty="0"/>
              <a:t>Article 23:</a:t>
            </a:r>
            <a:r>
              <a:rPr lang="fr-FR" dirty="0"/>
              <a:t> NULLA POENA SINE LEGE / </a:t>
            </a:r>
            <a:r>
              <a:rPr lang="fr-FR" b="1" dirty="0"/>
              <a:t>Article 24:</a:t>
            </a:r>
            <a:r>
              <a:rPr lang="fr-FR" dirty="0"/>
              <a:t> NON-RÉTROACTIVITÉ RATIONE PERSONAE</a:t>
            </a:r>
            <a:endParaRPr lang="en-US" dirty="0"/>
          </a:p>
          <a:p>
            <a:pPr>
              <a:buFont typeface="Wingdings" charset="2"/>
              <a:buChar char="Ø"/>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48468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solidFill>
                  <a:srgbClr val="A6A6A6"/>
                </a:solidFill>
              </a:rPr>
              <a:t>Aspects </a:t>
            </a:r>
            <a:r>
              <a:rPr lang="en-US" sz="4000" dirty="0" smtClean="0">
                <a:solidFill>
                  <a:srgbClr val="A6A6A6"/>
                </a:solidFill>
              </a:rPr>
              <a:t>internationaux</a:t>
            </a:r>
            <a:r>
              <a:rPr lang="en-US" sz="4000" dirty="0" smtClean="0">
                <a:solidFill>
                  <a:srgbClr val="A6A6A6"/>
                </a:solidFill>
              </a:rPr>
              <a:t> du </a:t>
            </a:r>
            <a:r>
              <a:rPr lang="en-US" sz="4000" dirty="0" smtClean="0">
                <a:solidFill>
                  <a:srgbClr val="A6A6A6"/>
                </a:solidFill>
              </a:rPr>
              <a:t>droit</a:t>
            </a:r>
            <a:r>
              <a:rPr lang="en-US" sz="4000" dirty="0" smtClean="0">
                <a:solidFill>
                  <a:srgbClr val="A6A6A6"/>
                </a:solidFill>
              </a:rPr>
              <a:t> </a:t>
            </a:r>
            <a:r>
              <a:rPr lang="en-US" sz="4000" dirty="0" smtClean="0">
                <a:solidFill>
                  <a:srgbClr val="A6A6A6"/>
                </a:solidFill>
              </a:rPr>
              <a:t>pénal</a:t>
            </a:r>
            <a:r>
              <a:rPr lang="en-US" sz="4000" dirty="0" smtClean="0">
                <a:solidFill>
                  <a:srgbClr val="A6A6A6"/>
                </a:solidFill>
              </a:rPr>
              <a:t> international</a:t>
            </a:r>
            <a:endParaRPr lang="en-US" sz="4000" dirty="0">
              <a:solidFill>
                <a:srgbClr val="A6A6A6"/>
              </a:solidFill>
            </a:endParaRPr>
          </a:p>
        </p:txBody>
      </p:sp>
      <p:sp>
        <p:nvSpPr>
          <p:cNvPr id="3" name="Content Placeholder 2"/>
          <p:cNvSpPr>
            <a:spLocks noGrp="1"/>
          </p:cNvSpPr>
          <p:nvPr>
            <p:ph idx="1"/>
          </p:nvPr>
        </p:nvSpPr>
        <p:spPr/>
        <p:txBody>
          <a:bodyPr>
            <a:normAutofit lnSpcReduction="10000"/>
          </a:bodyPr>
          <a:lstStyle/>
          <a:p>
            <a:pPr algn="just">
              <a:buFont typeface="Wingdings" charset="2"/>
              <a:buChar char="Ø"/>
            </a:pPr>
            <a:r>
              <a:rPr lang="en-US" b="1" u="sng" dirty="0" smtClean="0">
                <a:solidFill>
                  <a:srgbClr val="000000"/>
                </a:solidFill>
              </a:rPr>
              <a:t>Compétences</a:t>
            </a:r>
            <a:r>
              <a:rPr lang="en-US" b="1" u="sng" dirty="0" smtClean="0">
                <a:solidFill>
                  <a:srgbClr val="000000"/>
                </a:solidFill>
              </a:rPr>
              <a:t> </a:t>
            </a:r>
            <a:r>
              <a:rPr lang="fr-FR" b="1" u="sng" dirty="0"/>
              <a:t>extraterritoriales </a:t>
            </a:r>
            <a:r>
              <a:rPr lang="fr-FR" b="1" dirty="0"/>
              <a:t>: </a:t>
            </a:r>
            <a:r>
              <a:rPr lang="fr-FR" dirty="0"/>
              <a:t>les circonstances dans lesquelles les forces policières, les procureurs et les tribunaux internes peuvent intervenir alors que le lieu du crime, l’accusé, la victime, les éléments de preuve ou la procédure pénale sont, totalement ou en partie, situés a l’étranger. </a:t>
            </a:r>
            <a:endParaRPr lang="fr-FR" dirty="0" smtClean="0"/>
          </a:p>
          <a:p>
            <a:pPr algn="just">
              <a:buFont typeface="Wingdings" charset="2"/>
              <a:buChar char="Ø"/>
            </a:pPr>
            <a:r>
              <a:rPr lang="fr-FR" b="1" dirty="0"/>
              <a:t> </a:t>
            </a:r>
            <a:r>
              <a:rPr lang="fr-FR" b="1" u="sng" dirty="0" smtClean="0"/>
              <a:t>Fondements de l’extraterritorialité </a:t>
            </a:r>
            <a:r>
              <a:rPr lang="fr-FR" b="1" dirty="0" smtClean="0"/>
              <a:t>:</a:t>
            </a:r>
          </a:p>
          <a:p>
            <a:pPr lvl="1" algn="just">
              <a:buFont typeface="Wingdings" charset="2"/>
              <a:buChar char="Ø"/>
            </a:pPr>
            <a:r>
              <a:rPr lang="fr-FR" sz="1600" dirty="0" smtClean="0"/>
              <a:t>Principe de la territorialité</a:t>
            </a:r>
          </a:p>
          <a:p>
            <a:pPr lvl="1" algn="just">
              <a:buFont typeface="Wingdings" charset="2"/>
              <a:buChar char="Ø"/>
            </a:pPr>
            <a:r>
              <a:rPr lang="fr-FR" sz="1600" dirty="0" smtClean="0"/>
              <a:t>Principe de la personnalité active</a:t>
            </a:r>
          </a:p>
          <a:p>
            <a:pPr lvl="1" algn="just">
              <a:buFont typeface="Wingdings" charset="2"/>
              <a:buChar char="Ø"/>
            </a:pPr>
            <a:r>
              <a:rPr lang="fr-FR" sz="1600" dirty="0"/>
              <a:t> </a:t>
            </a:r>
            <a:r>
              <a:rPr lang="fr-FR" sz="1600" dirty="0" smtClean="0"/>
              <a:t>Principe de la personnalité passive</a:t>
            </a:r>
          </a:p>
          <a:p>
            <a:pPr lvl="1" algn="just">
              <a:buFont typeface="Wingdings" charset="2"/>
              <a:buChar char="Ø"/>
            </a:pPr>
            <a:r>
              <a:rPr lang="fr-FR" sz="1600" dirty="0"/>
              <a:t> </a:t>
            </a:r>
            <a:r>
              <a:rPr lang="fr-FR" sz="1600" dirty="0" smtClean="0"/>
              <a:t>Principe de la compétence universelle</a:t>
            </a:r>
          </a:p>
          <a:p>
            <a:pPr algn="just">
              <a:buFont typeface="Wingdings" charset="2"/>
              <a:buChar char="Ø"/>
            </a:pPr>
            <a:r>
              <a:rPr lang="fr-FR" b="1" u="sng" dirty="0" smtClean="0"/>
              <a:t>Mécanismes de coopération interétatiques en matière </a:t>
            </a:r>
            <a:r>
              <a:rPr lang="fr-FR" b="1" u="sng" dirty="0" smtClean="0"/>
              <a:t>pénale </a:t>
            </a:r>
            <a:r>
              <a:rPr lang="fr-FR" dirty="0" smtClean="0"/>
              <a:t>: </a:t>
            </a:r>
            <a:r>
              <a:rPr lang="fr-FR" dirty="0" smtClean="0"/>
              <a:t>Extradition/Entraide judiciaire/Saisi, confiscation des produits de la criminalité ou gel des avoirs illégalement acquis.</a:t>
            </a:r>
          </a:p>
          <a:p>
            <a:pPr algn="just">
              <a:buFont typeface="Wingdings" charset="2"/>
              <a:buChar char="Ø"/>
            </a:pPr>
            <a:endParaRPr lang="en-US" dirty="0">
              <a:solidFill>
                <a:srgbClr val="0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1450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solidFill>
                  <a:srgbClr val="A6A6A6"/>
                </a:solidFill>
              </a:rPr>
              <a:t>Aspects </a:t>
            </a:r>
            <a:r>
              <a:rPr lang="en-US" sz="4400" dirty="0">
                <a:solidFill>
                  <a:srgbClr val="A6A6A6"/>
                </a:solidFill>
              </a:rPr>
              <a:t>internationaux</a:t>
            </a:r>
            <a:r>
              <a:rPr lang="en-US" sz="4400" dirty="0">
                <a:solidFill>
                  <a:srgbClr val="A6A6A6"/>
                </a:solidFill>
              </a:rPr>
              <a:t> du </a:t>
            </a:r>
            <a:r>
              <a:rPr lang="en-US" sz="4400" dirty="0">
                <a:solidFill>
                  <a:srgbClr val="A6A6A6"/>
                </a:solidFill>
              </a:rPr>
              <a:t>droit</a:t>
            </a:r>
            <a:r>
              <a:rPr lang="en-US" sz="4400" dirty="0">
                <a:solidFill>
                  <a:srgbClr val="A6A6A6"/>
                </a:solidFill>
              </a:rPr>
              <a:t> </a:t>
            </a:r>
            <a:r>
              <a:rPr lang="en-US" sz="4400" dirty="0">
                <a:solidFill>
                  <a:srgbClr val="A6A6A6"/>
                </a:solidFill>
              </a:rPr>
              <a:t>pénal</a:t>
            </a:r>
            <a:r>
              <a:rPr lang="en-US" sz="4400" dirty="0">
                <a:solidFill>
                  <a:srgbClr val="A6A6A6"/>
                </a:solidFill>
              </a:rPr>
              <a:t> </a:t>
            </a:r>
            <a:r>
              <a:rPr lang="en-US" sz="4400" dirty="0" smtClean="0">
                <a:solidFill>
                  <a:srgbClr val="A6A6A6"/>
                </a:solidFill>
              </a:rPr>
              <a:t>international (suite)</a:t>
            </a:r>
            <a:endParaRPr lang="en-US" sz="4400" dirty="0"/>
          </a:p>
        </p:txBody>
      </p:sp>
      <p:sp>
        <p:nvSpPr>
          <p:cNvPr id="3" name="Content Placeholder 2"/>
          <p:cNvSpPr>
            <a:spLocks noGrp="1"/>
          </p:cNvSpPr>
          <p:nvPr>
            <p:ph idx="1"/>
          </p:nvPr>
        </p:nvSpPr>
        <p:spPr/>
        <p:txBody>
          <a:bodyPr>
            <a:normAutofit lnSpcReduction="10000"/>
          </a:bodyPr>
          <a:lstStyle/>
          <a:p>
            <a:pPr algn="just">
              <a:buFont typeface="Wingdings" charset="2"/>
              <a:buChar char="Ø"/>
            </a:pPr>
            <a:r>
              <a:rPr lang="fr-FR" b="1" u="sng" dirty="0" smtClean="0"/>
              <a:t>L’</a:t>
            </a:r>
            <a:r>
              <a:rPr lang="en-US" b="1" u="sng" dirty="0" err="1" smtClean="0"/>
              <a:t>e</a:t>
            </a:r>
            <a:r>
              <a:rPr lang="fr-FR" b="1" u="sng" dirty="0" err="1" smtClean="0"/>
              <a:t>xtradition</a:t>
            </a:r>
            <a:r>
              <a:rPr lang="fr-FR" b="1" u="sng" dirty="0" smtClean="0"/>
              <a:t> </a:t>
            </a:r>
            <a:r>
              <a:rPr lang="fr-FR" b="1" u="sng" dirty="0"/>
              <a:t>et ses limites </a:t>
            </a:r>
            <a:r>
              <a:rPr lang="fr-FR" dirty="0"/>
              <a:t>: (Exemple canadien</a:t>
            </a:r>
            <a:r>
              <a:rPr lang="fr-FR" dirty="0" smtClean="0"/>
              <a:t>);</a:t>
            </a:r>
            <a:endParaRPr lang="fr-FR" dirty="0"/>
          </a:p>
          <a:p>
            <a:pPr algn="just">
              <a:buFont typeface="Wingdings" charset="2"/>
              <a:buChar char="Ø"/>
            </a:pPr>
            <a:r>
              <a:rPr lang="fr-FR" b="1" u="sng" dirty="0"/>
              <a:t>Aspects pénaux de la DPI :</a:t>
            </a:r>
            <a:r>
              <a:rPr lang="fr-FR" dirty="0"/>
              <a:t> Infractions, preuve, procédures et institutions </a:t>
            </a:r>
            <a:r>
              <a:rPr lang="fr-FR" dirty="0" smtClean="0"/>
              <a:t>judiciaires de droit international/ Les traités internationaux constituent la source essentielle;</a:t>
            </a:r>
          </a:p>
          <a:p>
            <a:pPr algn="just"/>
            <a:r>
              <a:rPr lang="fr-FR" b="1" u="sng" dirty="0" smtClean="0"/>
              <a:t> Finalités du DPI :</a:t>
            </a:r>
            <a:r>
              <a:rPr lang="fr-FR" dirty="0" smtClean="0"/>
              <a:t> Faciliter la </a:t>
            </a:r>
            <a:r>
              <a:rPr lang="fr-FR" dirty="0" smtClean="0"/>
              <a:t>repression</a:t>
            </a:r>
            <a:r>
              <a:rPr lang="fr-FR" dirty="0" smtClean="0"/>
              <a:t>, et éviter l’impunité des auteurs des infractions qui débordent la </a:t>
            </a:r>
            <a:r>
              <a:rPr lang="fr-FR" dirty="0" smtClean="0"/>
              <a:t>competence</a:t>
            </a:r>
            <a:r>
              <a:rPr lang="fr-FR" dirty="0" smtClean="0"/>
              <a:t> d’un seul Etat /  Arrêter le cycle de la violence par la punition des auteurs de graves violations du droit international humanitaire (dissuasion spécifique et générale </a:t>
            </a:r>
            <a:r>
              <a:rPr lang="fr-FR" dirty="0" smtClean="0"/>
              <a:t>cad</a:t>
            </a:r>
            <a:r>
              <a:rPr lang="fr-FR" dirty="0" smtClean="0"/>
              <a:t> tout ceux qui seront tentés de faire les mêmes crimes) / </a:t>
            </a:r>
            <a:r>
              <a:rPr lang="fr-FR" dirty="0" smtClean="0"/>
              <a:t>Preserver</a:t>
            </a:r>
            <a:r>
              <a:rPr lang="fr-FR" dirty="0" smtClean="0"/>
              <a:t> la paix et la sécurité internationales, encourager le recours aux tribunaux et a la </a:t>
            </a:r>
            <a:r>
              <a:rPr lang="fr-FR" dirty="0" smtClean="0"/>
              <a:t>cooperation</a:t>
            </a:r>
            <a:r>
              <a:rPr lang="fr-FR" dirty="0" smtClean="0"/>
              <a:t> plutôt que la discorde entre les états dans la lutte contre la criminalité transnationale.</a:t>
            </a:r>
            <a:endParaRPr lang="en-US" dirty="0" smtClean="0"/>
          </a:p>
          <a:p>
            <a:pPr algn="just"/>
            <a:endParaRPr lang="en-US" dirty="0" smtClean="0"/>
          </a:p>
          <a:p>
            <a:pPr algn="just">
              <a:buFont typeface="Wingdings" charset="2"/>
              <a:buChar char="Ø"/>
            </a:pPr>
            <a:endParaRPr lang="fr-FR" b="1" u="sng"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8873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A6A6A6"/>
                </a:solidFill>
              </a:rPr>
              <a:t>Infractions </a:t>
            </a:r>
            <a:r>
              <a:rPr lang="en-US" dirty="0" smtClean="0">
                <a:solidFill>
                  <a:srgbClr val="A6A6A6"/>
                </a:solidFill>
              </a:rPr>
              <a:t>internationales</a:t>
            </a:r>
            <a:r>
              <a:rPr lang="en-US" dirty="0" smtClean="0">
                <a:solidFill>
                  <a:srgbClr val="A6A6A6"/>
                </a:solidFill>
              </a:rPr>
              <a:t> par </a:t>
            </a:r>
            <a:r>
              <a:rPr lang="en-US" dirty="0" smtClean="0">
                <a:solidFill>
                  <a:srgbClr val="A6A6A6"/>
                </a:solidFill>
              </a:rPr>
              <a:t>défaut</a:t>
            </a:r>
            <a:endParaRPr lang="en-US" dirty="0">
              <a:solidFill>
                <a:srgbClr val="A6A6A6"/>
              </a:solidFill>
            </a:endParaRPr>
          </a:p>
        </p:txBody>
      </p:sp>
      <p:sp>
        <p:nvSpPr>
          <p:cNvPr id="3" name="Content Placeholder 2"/>
          <p:cNvSpPr>
            <a:spLocks noGrp="1"/>
          </p:cNvSpPr>
          <p:nvPr>
            <p:ph idx="1"/>
          </p:nvPr>
        </p:nvSpPr>
        <p:spPr/>
        <p:txBody>
          <a:bodyPr>
            <a:normAutofit fontScale="92500" lnSpcReduction="20000"/>
          </a:bodyPr>
          <a:lstStyle/>
          <a:p>
            <a:endParaRPr lang="fr-FR" b="1" u="sng" dirty="0" smtClean="0"/>
          </a:p>
          <a:p>
            <a:pPr algn="just">
              <a:buFont typeface="Wingdings" charset="2"/>
              <a:buChar char="Ø"/>
            </a:pPr>
            <a:r>
              <a:rPr lang="fr-FR" b="1" u="sng" dirty="0" smtClean="0"/>
              <a:t>Infraction </a:t>
            </a:r>
            <a:r>
              <a:rPr lang="fr-FR" b="1" u="sng" dirty="0"/>
              <a:t>comprenant un </a:t>
            </a:r>
            <a:r>
              <a:rPr lang="fr-FR" b="1" u="sng" dirty="0" smtClean="0"/>
              <a:t>élément </a:t>
            </a:r>
            <a:r>
              <a:rPr lang="fr-FR" b="1" u="sng" dirty="0"/>
              <a:t>d’</a:t>
            </a:r>
            <a:r>
              <a:rPr lang="fr-FR" b="1" u="sng" dirty="0"/>
              <a:t>externationalité</a:t>
            </a:r>
            <a:r>
              <a:rPr lang="fr-FR" b="1" u="sng" dirty="0"/>
              <a:t> </a:t>
            </a:r>
            <a:r>
              <a:rPr lang="fr-FR" b="1" dirty="0"/>
              <a:t>: </a:t>
            </a:r>
            <a:r>
              <a:rPr lang="fr-FR" dirty="0" smtClean="0"/>
              <a:t>Ces </a:t>
            </a:r>
            <a:r>
              <a:rPr lang="fr-FR" dirty="0"/>
              <a:t>infractions internationalisées sont des infractions définies et réprimées dans l’ordre interne pour lesquels le problème pénal concerne un ordre juridique étranger en raison de la nationalité de l’auteur de la victime ou du caractère </a:t>
            </a:r>
            <a:r>
              <a:rPr lang="fr-FR" dirty="0" smtClean="0"/>
              <a:t>extraterritorial </a:t>
            </a:r>
            <a:r>
              <a:rPr lang="fr-FR" dirty="0"/>
              <a:t>de l’infraction.</a:t>
            </a:r>
          </a:p>
          <a:p>
            <a:pPr algn="just">
              <a:buFont typeface="Wingdings" charset="2"/>
              <a:buChar char="Ø"/>
            </a:pPr>
            <a:r>
              <a:rPr lang="fr-FR" b="1" u="sng" dirty="0"/>
              <a:t>Les infractions internationales </a:t>
            </a:r>
            <a:r>
              <a:rPr lang="fr-FR" b="1" dirty="0"/>
              <a:t>: </a:t>
            </a:r>
            <a:r>
              <a:rPr lang="fr-FR" dirty="0"/>
              <a:t>Elles sont prévues dans des traités et elles peuvent faire l’objet d’une sanction soit interne soit internationale. Prévoit la sanction des crimes considérés comme </a:t>
            </a:r>
            <a:r>
              <a:rPr lang="fr-FR" dirty="0" smtClean="0"/>
              <a:t>graves </a:t>
            </a:r>
            <a:r>
              <a:rPr lang="fr-FR" dirty="0"/>
              <a:t>par le droit international.</a:t>
            </a:r>
          </a:p>
          <a:p>
            <a:pPr algn="just">
              <a:buFont typeface="Wingdings" charset="2"/>
              <a:buChar char="Ø"/>
            </a:pPr>
            <a:r>
              <a:rPr lang="fr-FR" b="1" u="sng" dirty="0"/>
              <a:t>Les difficultés liées aux immunités pénales : </a:t>
            </a:r>
            <a:r>
              <a:rPr lang="fr-FR" dirty="0"/>
              <a:t>La principale difficulté du Droit international pénal réside dans le fait que les chefs </a:t>
            </a:r>
            <a:r>
              <a:rPr lang="fr-FR" dirty="0" smtClean="0"/>
              <a:t>d’État </a:t>
            </a:r>
            <a:r>
              <a:rPr lang="fr-FR" dirty="0"/>
              <a:t>et de gouvernement sont principalement </a:t>
            </a:r>
            <a:r>
              <a:rPr lang="fr-FR" dirty="0" smtClean="0"/>
              <a:t>placés au-dessus </a:t>
            </a:r>
            <a:r>
              <a:rPr lang="fr-FR" dirty="0"/>
              <a:t>des sanctions en raison des immunités liées à leur statut et des </a:t>
            </a:r>
            <a:r>
              <a:rPr lang="fr-FR" dirty="0" smtClean="0"/>
              <a:t>immunités </a:t>
            </a:r>
            <a:r>
              <a:rPr lang="fr-FR" dirty="0"/>
              <a:t>diplomatiques et consulaires prévues par </a:t>
            </a:r>
            <a:r>
              <a:rPr lang="fr-FR" dirty="0" smtClean="0"/>
              <a:t>la </a:t>
            </a:r>
            <a:r>
              <a:rPr lang="fr-FR" i="1" dirty="0" smtClean="0"/>
              <a:t>Convention de Vienne sur les relations diplomatiques </a:t>
            </a:r>
            <a:r>
              <a:rPr lang="fr-FR" dirty="0" smtClean="0"/>
              <a:t>du </a:t>
            </a:r>
            <a:r>
              <a:rPr lang="fr-FR" dirty="0"/>
              <a:t>8 avril 1961</a:t>
            </a:r>
            <a:r>
              <a:rPr lang="fr-FR" dirty="0" smtClean="0"/>
              <a:t>.</a:t>
            </a:r>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99336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solidFill>
                  <a:srgbClr val="A6A6A6"/>
                </a:solidFill>
              </a:rPr>
              <a:t>Infractions </a:t>
            </a:r>
            <a:r>
              <a:rPr lang="en-US" sz="4400" dirty="0">
                <a:solidFill>
                  <a:srgbClr val="A6A6A6"/>
                </a:solidFill>
              </a:rPr>
              <a:t>internationales</a:t>
            </a:r>
            <a:r>
              <a:rPr lang="en-US" sz="4400" dirty="0">
                <a:solidFill>
                  <a:srgbClr val="A6A6A6"/>
                </a:solidFill>
              </a:rPr>
              <a:t> par </a:t>
            </a:r>
            <a:r>
              <a:rPr lang="en-US" sz="4400" dirty="0" smtClean="0">
                <a:solidFill>
                  <a:srgbClr val="A6A6A6"/>
                </a:solidFill>
              </a:rPr>
              <a:t>défaut</a:t>
            </a:r>
            <a:r>
              <a:rPr lang="en-US" sz="4400" dirty="0" smtClean="0">
                <a:solidFill>
                  <a:srgbClr val="A6A6A6"/>
                </a:solidFill>
              </a:rPr>
              <a:t> (suite)</a:t>
            </a:r>
            <a:endParaRPr lang="en-US" sz="4400" dirty="0"/>
          </a:p>
        </p:txBody>
      </p:sp>
      <p:sp>
        <p:nvSpPr>
          <p:cNvPr id="3" name="Content Placeholder 2"/>
          <p:cNvSpPr>
            <a:spLocks noGrp="1"/>
          </p:cNvSpPr>
          <p:nvPr>
            <p:ph idx="1"/>
          </p:nvPr>
        </p:nvSpPr>
        <p:spPr/>
        <p:txBody>
          <a:bodyPr>
            <a:normAutofit fontScale="92500"/>
          </a:bodyPr>
          <a:lstStyle/>
          <a:p>
            <a:pPr algn="just">
              <a:buFont typeface="Wingdings" charset="2"/>
              <a:buChar char="Ø"/>
            </a:pPr>
            <a:r>
              <a:rPr lang="fr-FR" b="1" u="sng" dirty="0"/>
              <a:t>Les infractions par nature</a:t>
            </a:r>
            <a:r>
              <a:rPr lang="fr-FR" u="sng" dirty="0"/>
              <a:t> </a:t>
            </a:r>
            <a:r>
              <a:rPr lang="fr-FR" u="sng" dirty="0" smtClean="0"/>
              <a:t>(crime </a:t>
            </a:r>
            <a:r>
              <a:rPr lang="fr-FR" u="sng" dirty="0"/>
              <a:t>d’agression, crime de guerre, génocide et crime contre l’humanité) </a:t>
            </a:r>
            <a:r>
              <a:rPr lang="fr-FR" dirty="0"/>
              <a:t>sont très </a:t>
            </a:r>
            <a:r>
              <a:rPr lang="fr-FR" dirty="0" smtClean="0"/>
              <a:t>graves </a:t>
            </a:r>
            <a:r>
              <a:rPr lang="fr-FR" dirty="0"/>
              <a:t>parce que la conscience de l’humanité toute entière est choquée mais elles constituent aussi une menace pour la paix et la sécurité internationale.  Elles font l’objet d’une interdiction qui prime sur d’autres règles du droit international et font partie du</a:t>
            </a:r>
            <a:r>
              <a:rPr lang="fr-FR" dirty="0" smtClean="0"/>
              <a:t> </a:t>
            </a:r>
            <a:r>
              <a:rPr lang="fr-FR" i="1" dirty="0"/>
              <a:t>j</a:t>
            </a:r>
            <a:r>
              <a:rPr lang="fr-FR" i="1" dirty="0" smtClean="0"/>
              <a:t>us </a:t>
            </a:r>
            <a:r>
              <a:rPr lang="fr-FR" i="1" dirty="0" err="1"/>
              <a:t>c</a:t>
            </a:r>
            <a:r>
              <a:rPr lang="fr-FR" i="1" dirty="0" err="1" smtClean="0"/>
              <a:t>ogens</a:t>
            </a:r>
            <a:r>
              <a:rPr lang="fr-FR" i="1" dirty="0" smtClean="0"/>
              <a:t> </a:t>
            </a:r>
            <a:r>
              <a:rPr lang="fr-FR" dirty="0"/>
              <a:t>international ou du « droit contraignant </a:t>
            </a:r>
            <a:r>
              <a:rPr lang="fr-FR" dirty="0" smtClean="0"/>
              <a:t>», soit </a:t>
            </a:r>
            <a:r>
              <a:rPr lang="fr-FR" dirty="0"/>
              <a:t>un corpus de règles impératives du droit international coutumier auxquelles les</a:t>
            </a:r>
            <a:r>
              <a:rPr lang="fr-FR" dirty="0" smtClean="0"/>
              <a:t> États </a:t>
            </a:r>
            <a:r>
              <a:rPr lang="fr-FR" dirty="0"/>
              <a:t>tout comme les individus ne peuvent pas déroger.</a:t>
            </a:r>
          </a:p>
          <a:p>
            <a:pPr algn="just">
              <a:buFont typeface="Wingdings" charset="2"/>
              <a:buChar char="Ø"/>
            </a:pPr>
            <a:r>
              <a:rPr lang="fr-FR" b="1" u="sng" dirty="0"/>
              <a:t>Obligation des</a:t>
            </a:r>
            <a:r>
              <a:rPr lang="fr-FR" b="1" u="sng" dirty="0" smtClean="0"/>
              <a:t> États </a:t>
            </a:r>
            <a:r>
              <a:rPr lang="fr-FR" b="1" dirty="0"/>
              <a:t>:</a:t>
            </a:r>
            <a:r>
              <a:rPr lang="fr-FR" dirty="0"/>
              <a:t> La criminalisation au niveau interne des actes interdits / L’établissement de fondements de compte pénal international /</a:t>
            </a:r>
            <a:r>
              <a:rPr lang="fr-FR" dirty="0" smtClean="0"/>
              <a:t> Les </a:t>
            </a:r>
            <a:r>
              <a:rPr lang="fr-FR" dirty="0"/>
              <a:t>poursuites effectives des contrevenants au niveau national </a:t>
            </a:r>
            <a:r>
              <a:rPr lang="fr-FR" dirty="0" smtClean="0"/>
              <a:t>/ L’extradition </a:t>
            </a:r>
            <a:r>
              <a:rPr lang="fr-FR" dirty="0"/>
              <a:t>en cas de demande et l’entraide judiciaire en cas échéant </a:t>
            </a:r>
            <a:endParaRPr lang="en-US"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64859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solidFill>
                  <a:srgbClr val="A6A6A6"/>
                </a:solidFill>
              </a:rPr>
              <a:t>La DPI </a:t>
            </a:r>
            <a:r>
              <a:rPr lang="en-US" sz="4400" dirty="0" smtClean="0">
                <a:solidFill>
                  <a:srgbClr val="A6A6A6"/>
                </a:solidFill>
              </a:rPr>
              <a:t>s’incrit</a:t>
            </a:r>
            <a:r>
              <a:rPr lang="en-US" sz="4400" dirty="0" smtClean="0">
                <a:solidFill>
                  <a:srgbClr val="A6A6A6"/>
                </a:solidFill>
              </a:rPr>
              <a:t> </a:t>
            </a:r>
            <a:r>
              <a:rPr lang="en-US" sz="4400" dirty="0" smtClean="0">
                <a:solidFill>
                  <a:srgbClr val="A6A6A6"/>
                </a:solidFill>
              </a:rPr>
              <a:t>comme</a:t>
            </a:r>
            <a:r>
              <a:rPr lang="en-US" sz="4400" dirty="0" smtClean="0">
                <a:solidFill>
                  <a:srgbClr val="A6A6A6"/>
                </a:solidFill>
              </a:rPr>
              <a:t> </a:t>
            </a:r>
            <a:r>
              <a:rPr lang="en-US" sz="4400" dirty="0" smtClean="0">
                <a:solidFill>
                  <a:srgbClr val="A6A6A6"/>
                </a:solidFill>
              </a:rPr>
              <a:t>une</a:t>
            </a:r>
            <a:r>
              <a:rPr lang="en-US" sz="4400" dirty="0" smtClean="0">
                <a:solidFill>
                  <a:srgbClr val="A6A6A6"/>
                </a:solidFill>
              </a:rPr>
              <a:t> double exception du DPI</a:t>
            </a:r>
            <a:endParaRPr lang="en-US" sz="4400" dirty="0">
              <a:solidFill>
                <a:srgbClr val="A6A6A6"/>
              </a:solidFill>
            </a:endParaRPr>
          </a:p>
        </p:txBody>
      </p:sp>
      <p:sp>
        <p:nvSpPr>
          <p:cNvPr id="3" name="Content Placeholder 2"/>
          <p:cNvSpPr>
            <a:spLocks noGrp="1"/>
          </p:cNvSpPr>
          <p:nvPr>
            <p:ph idx="1"/>
          </p:nvPr>
        </p:nvSpPr>
        <p:spPr/>
        <p:txBody>
          <a:bodyPr>
            <a:normAutofit fontScale="25000" lnSpcReduction="20000"/>
          </a:bodyPr>
          <a:lstStyle/>
          <a:p>
            <a:pPr marL="114300" indent="0" algn="just">
              <a:buNone/>
            </a:pPr>
            <a:r>
              <a:rPr lang="fr-FR" sz="4800" b="1" dirty="0"/>
              <a:t>1 </a:t>
            </a:r>
            <a:r>
              <a:rPr lang="fr-FR" sz="4800" dirty="0"/>
              <a:t>-S’applique aux individus alors que ceux ci n’étaient pas traditionnellement considérés comme étant des sujets du droit international</a:t>
            </a:r>
          </a:p>
          <a:p>
            <a:pPr marL="114300" indent="0" algn="just">
              <a:buNone/>
            </a:pPr>
            <a:r>
              <a:rPr lang="fr-FR" sz="4800" b="1" dirty="0"/>
              <a:t>2</a:t>
            </a:r>
            <a:r>
              <a:rPr lang="fr-FR" sz="4800" dirty="0"/>
              <a:t> - Remet en question l’approche qui considérait que le droit international est un ensemble de normes de simple coopération …  </a:t>
            </a:r>
          </a:p>
          <a:p>
            <a:pPr marL="114300" indent="0" algn="just">
              <a:buNone/>
            </a:pPr>
            <a:endParaRPr lang="en-US" sz="4800" dirty="0"/>
          </a:p>
          <a:p>
            <a:pPr marL="114300" indent="0" algn="just">
              <a:buNone/>
            </a:pPr>
            <a:r>
              <a:rPr lang="fr-FR" sz="4800" dirty="0"/>
              <a:t>Le DPI comme une remise en cause du principe de la souveraineté nationale : le DPI tend a remettre en question ou tout du moins a redéfinir de sa façon la notion de souveraineté</a:t>
            </a:r>
            <a:r>
              <a:rPr lang="fr-FR" sz="4800" dirty="0" smtClean="0"/>
              <a:t>.</a:t>
            </a:r>
            <a:endParaRPr lang="en-US" sz="4800" dirty="0"/>
          </a:p>
          <a:p>
            <a:pPr marL="114300" indent="0" algn="just">
              <a:buNone/>
            </a:pPr>
            <a:r>
              <a:rPr lang="fr-FR" sz="4200" b="1" u="sng" dirty="0"/>
              <a:t>ATTENTION «  encadrement de la souveraineté des Etats »: </a:t>
            </a:r>
            <a:r>
              <a:rPr lang="fr-FR" sz="4200" u="sng" dirty="0"/>
              <a:t>Les Etats sont contraints de condamner les criminels. Dans certains cas, la poursuite de criminels doit se faire sans le consentement de l’Etat. Dans ce cas la c’est une atteinte à la souveraineté de l’Etat car dans le bloc de compétence propre il y a la possibilité de condamner ses responsables. On peut voir un progrès dans la mesure ou le DI cherche à supprimer l’impunité des crimes de guerre, de génocides et autres crimes qui menacent la paix et la sécurité internationale.</a:t>
            </a:r>
          </a:p>
          <a:p>
            <a:pPr marL="114300" indent="0" algn="just">
              <a:buNone/>
            </a:pPr>
            <a:endParaRPr lang="en-US" sz="4800" u="sng" dirty="0"/>
          </a:p>
          <a:p>
            <a:pPr marL="114300" indent="0" algn="just">
              <a:buNone/>
            </a:pPr>
            <a:r>
              <a:rPr lang="fr-FR" sz="4800" b="1" u="sng" dirty="0"/>
              <a:t>Le DPI, un système incomplet </a:t>
            </a:r>
            <a:endParaRPr lang="fr-FR" sz="4800" b="1" u="sng" dirty="0" smtClean="0"/>
          </a:p>
          <a:p>
            <a:pPr marL="114300" indent="0" algn="just">
              <a:buNone/>
            </a:pPr>
            <a:endParaRPr lang="fr-FR" sz="4800" b="1" u="sng" dirty="0"/>
          </a:p>
          <a:p>
            <a:pPr marL="114300" indent="0" algn="just">
              <a:buNone/>
            </a:pPr>
            <a:r>
              <a:rPr lang="fr-FR" sz="4800" u="sng" dirty="0"/>
              <a:t>- </a:t>
            </a:r>
            <a:r>
              <a:rPr lang="fr-FR" sz="4800" b="1" u="sng" dirty="0"/>
              <a:t>1</a:t>
            </a:r>
            <a:r>
              <a:rPr lang="fr-FR" sz="4800" u="sng" dirty="0"/>
              <a:t>- Rôle prépondérant des règles du droit pénal interne issues des grandes familles juridiques du monde (avec une grande présence de la </a:t>
            </a:r>
            <a:r>
              <a:rPr lang="fr-FR" sz="4800" u="sng" dirty="0"/>
              <a:t>common</a:t>
            </a:r>
            <a:r>
              <a:rPr lang="fr-FR" sz="4800" u="sng" dirty="0"/>
              <a:t> </a:t>
            </a:r>
            <a:r>
              <a:rPr lang="fr-FR" sz="4800" u="sng" dirty="0"/>
              <a:t>law</a:t>
            </a:r>
            <a:r>
              <a:rPr lang="fr-FR" sz="4800" u="sng" dirty="0"/>
              <a:t>)                                       </a:t>
            </a:r>
          </a:p>
          <a:p>
            <a:pPr marL="114300" indent="0" algn="just">
              <a:buNone/>
            </a:pPr>
            <a:r>
              <a:rPr lang="fr-FR" sz="4800" u="sng" dirty="0"/>
              <a:t> -</a:t>
            </a:r>
            <a:r>
              <a:rPr lang="fr-FR" sz="4800" b="1" u="sng" dirty="0"/>
              <a:t>2</a:t>
            </a:r>
            <a:r>
              <a:rPr lang="fr-FR" sz="4800" u="sng" dirty="0"/>
              <a:t>- Le DPI n’a pas d’existence supranational, sa mise en </a:t>
            </a:r>
            <a:r>
              <a:rPr lang="fr-FR" sz="4800" u="sng" dirty="0"/>
              <a:t>oeuvre</a:t>
            </a:r>
            <a:r>
              <a:rPr lang="fr-FR" sz="4800" u="sng" dirty="0"/>
              <a:t> dépend essentiellement du bon vouloir des Etats (source de sa fragilité</a:t>
            </a:r>
          </a:p>
          <a:p>
            <a:pPr marL="114300" indent="0" algn="just">
              <a:buNone/>
            </a:pPr>
            <a:endParaRPr lang="en-US" sz="4800" u="sng" dirty="0"/>
          </a:p>
          <a:p>
            <a:pPr marL="114300" indent="0" algn="just">
              <a:buNone/>
            </a:pPr>
            <a:r>
              <a:rPr lang="fr-FR" sz="4800" b="1" u="sng" dirty="0"/>
              <a:t>Les sources du DPI : </a:t>
            </a:r>
            <a:r>
              <a:rPr lang="fr-FR" sz="4800" u="sng" dirty="0"/>
              <a:t>généralement le DPI a les mêmes sources que le DIP conformément au statut de la cour internationale de justice art 38 (1° sauf la 4eme source) : </a:t>
            </a:r>
            <a:endParaRPr lang="fr-FR" sz="4800" b="1" u="sng" dirty="0"/>
          </a:p>
          <a:p>
            <a:pPr marL="114300" indent="0" algn="just">
              <a:buNone/>
            </a:pPr>
            <a:endParaRPr lang="en-US" sz="4800" u="sng" dirty="0"/>
          </a:p>
          <a:p>
            <a:pPr marL="114300" indent="0" algn="just">
              <a:buNone/>
            </a:pPr>
            <a:r>
              <a:rPr lang="fr-FR" sz="4800" u="sng" dirty="0"/>
              <a:t>-</a:t>
            </a:r>
            <a:r>
              <a:rPr lang="fr-FR" sz="4800" b="1" u="sng" dirty="0"/>
              <a:t>1-</a:t>
            </a:r>
            <a:r>
              <a:rPr lang="fr-FR" sz="4800" u="sng" dirty="0"/>
              <a:t>les conventions internationales, soit générales soit spéciales établissant des règles expressément reconnues par les états en litige </a:t>
            </a:r>
            <a:endParaRPr lang="en-US" sz="4800" u="sng" dirty="0"/>
          </a:p>
          <a:p>
            <a:pPr marL="114300" indent="0" algn="just">
              <a:buNone/>
            </a:pPr>
            <a:r>
              <a:rPr lang="fr-FR" sz="4800" u="sng" dirty="0"/>
              <a:t>-</a:t>
            </a:r>
            <a:r>
              <a:rPr lang="fr-FR" sz="4800" b="1" u="sng" dirty="0"/>
              <a:t>2-</a:t>
            </a:r>
            <a:r>
              <a:rPr lang="fr-FR" sz="4800" u="sng" dirty="0"/>
              <a:t> la coutume internationale comme preuve d’une pratique générale, acceptée comme étant le droit</a:t>
            </a:r>
            <a:r>
              <a:rPr lang="fr-FR" sz="4800" u="sng" dirty="0" smtClean="0"/>
              <a:t>,</a:t>
            </a:r>
            <a:endParaRPr lang="en-US" sz="4800" u="sng" dirty="0"/>
          </a:p>
          <a:p>
            <a:pPr marL="114300" indent="0" algn="just">
              <a:buNone/>
            </a:pPr>
            <a:r>
              <a:rPr lang="fr-FR" sz="4800" u="sng" dirty="0"/>
              <a:t>-</a:t>
            </a:r>
            <a:r>
              <a:rPr lang="fr-FR" sz="4800" b="1" u="sng" dirty="0"/>
              <a:t>3-</a:t>
            </a:r>
            <a:r>
              <a:rPr lang="fr-FR" sz="4800" u="sng" dirty="0"/>
              <a:t> les principes généraux de droit reconnus par les </a:t>
            </a:r>
            <a:r>
              <a:rPr lang="fr-FR" sz="4800" u="sng" dirty="0" smtClean="0"/>
              <a:t>nations</a:t>
            </a:r>
            <a:endParaRPr lang="en-US" sz="4800" u="sng" dirty="0"/>
          </a:p>
          <a:p>
            <a:pPr marL="114300" indent="0" algn="just">
              <a:buNone/>
            </a:pPr>
            <a:r>
              <a:rPr lang="fr-FR" sz="4800" u="sng" dirty="0"/>
              <a:t>-</a:t>
            </a:r>
            <a:r>
              <a:rPr lang="fr-FR" sz="4800" b="1" u="sng" dirty="0"/>
              <a:t>4-</a:t>
            </a:r>
            <a:r>
              <a:rPr lang="fr-FR" sz="4800" u="sng" dirty="0"/>
              <a:t> décisions judiciaires et doctrine</a:t>
            </a:r>
            <a:endParaRPr lang="en-US" sz="4800" dirty="0"/>
          </a:p>
          <a:p>
            <a:pPr marL="11430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213874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412</TotalTime>
  <Words>3179</Words>
  <Application>Microsoft Macintosh PowerPoint</Application>
  <PresentationFormat>Présentation à l'écran (4:3)</PresentationFormat>
  <Paragraphs>273</Paragraphs>
  <Slides>29</Slides>
  <Notes>18</Notes>
  <HiddenSlides>0</HiddenSlides>
  <MMClips>0</MMClips>
  <ScaleCrop>false</ScaleCrop>
  <HeadingPairs>
    <vt:vector size="4" baseType="variant">
      <vt:variant>
        <vt:lpstr>Modèle de conception</vt:lpstr>
      </vt:variant>
      <vt:variant>
        <vt:i4>1</vt:i4>
      </vt:variant>
      <vt:variant>
        <vt:lpstr>Titres des diapositives</vt:lpstr>
      </vt:variant>
      <vt:variant>
        <vt:i4>29</vt:i4>
      </vt:variant>
    </vt:vector>
  </HeadingPairs>
  <TitlesOfParts>
    <vt:vector size="30" baseType="lpstr">
      <vt:lpstr>Adjacency</vt:lpstr>
      <vt:lpstr>Diapositive 1</vt:lpstr>
      <vt:lpstr>Plan de présentation</vt:lpstr>
      <vt:lpstr>Approche générale du DPI</vt:lpstr>
      <vt:lpstr>Approche générale du DPI (suite)</vt:lpstr>
      <vt:lpstr>Aspects internationaux du droit pénal international</vt:lpstr>
      <vt:lpstr>Aspects internationaux du droit pénal international (suite)</vt:lpstr>
      <vt:lpstr>Infractions internationales par défaut</vt:lpstr>
      <vt:lpstr>Infractions internationales par défaut (suite)</vt:lpstr>
      <vt:lpstr>La DPI s’incrit comme une double exception du DPI</vt:lpstr>
      <vt:lpstr>Sujets de la responsabilité pénale internationale</vt:lpstr>
      <vt:lpstr>Diapositive 11</vt:lpstr>
      <vt:lpstr>Post-WW2 : Nuremberg &amp; Tokyo</vt:lpstr>
      <vt:lpstr>Pause durant la guerre froide</vt:lpstr>
      <vt:lpstr>Tribunaux pénaux internationaux pour l’ex-Yougoslavie et pour le Rwanda</vt:lpstr>
      <vt:lpstr>Statut de Rome</vt:lpstr>
      <vt:lpstr>Le crime de génocide</vt:lpstr>
      <vt:lpstr>Crimes contre l’humanité</vt:lpstr>
      <vt:lpstr>Crimes de guerre</vt:lpstr>
      <vt:lpstr>Crime d’agression</vt:lpstr>
      <vt:lpstr>Cour pénale internationale</vt:lpstr>
      <vt:lpstr>Structure de la CPI</vt:lpstr>
      <vt:lpstr>La Procureure</vt:lpstr>
      <vt:lpstr>Qui peut saisir la Cour d’une affaire? </vt:lpstr>
      <vt:lpstr>Notion de recevabilité</vt:lpstr>
      <vt:lpstr>Actuellement</vt:lpstr>
      <vt:lpstr>Quelques critiques…</vt:lpstr>
      <vt:lpstr>Diapositive 27</vt:lpstr>
      <vt:lpstr>Le cas géorgien</vt:lpstr>
      <vt:lpstr>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Vanessa Capano</dc:creator>
  <cp:lastModifiedBy>Daniel Turp</cp:lastModifiedBy>
  <cp:revision>48</cp:revision>
  <dcterms:created xsi:type="dcterms:W3CDTF">2016-02-26T10:34:23Z</dcterms:created>
  <dcterms:modified xsi:type="dcterms:W3CDTF">2016-02-26T10:53:14Z</dcterms:modified>
</cp:coreProperties>
</file>