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r:id="rId1"/>
  </p:sldMasterIdLst>
  <p:notesMasterIdLst>
    <p:notesMasterId r:id="rId35"/>
  </p:notesMasterIdLst>
  <p:sldIdLst>
    <p:sldId id="256" r:id="rId2"/>
    <p:sldId id="335" r:id="rId3"/>
    <p:sldId id="336" r:id="rId4"/>
    <p:sldId id="337" r:id="rId5"/>
    <p:sldId id="338" r:id="rId6"/>
    <p:sldId id="339" r:id="rId7"/>
    <p:sldId id="340" r:id="rId8"/>
    <p:sldId id="341" r:id="rId9"/>
    <p:sldId id="342" r:id="rId10"/>
    <p:sldId id="343" r:id="rId11"/>
    <p:sldId id="344" r:id="rId12"/>
    <p:sldId id="345" r:id="rId13"/>
    <p:sldId id="346" r:id="rId14"/>
    <p:sldId id="348" r:id="rId15"/>
    <p:sldId id="349" r:id="rId16"/>
    <p:sldId id="350" r:id="rId17"/>
    <p:sldId id="351" r:id="rId18"/>
    <p:sldId id="352" r:id="rId19"/>
    <p:sldId id="353" r:id="rId20"/>
    <p:sldId id="354" r:id="rId21"/>
    <p:sldId id="356" r:id="rId22"/>
    <p:sldId id="359" r:id="rId23"/>
    <p:sldId id="360" r:id="rId24"/>
    <p:sldId id="363" r:id="rId25"/>
    <p:sldId id="365" r:id="rId26"/>
    <p:sldId id="366" r:id="rId27"/>
    <p:sldId id="367" r:id="rId28"/>
    <p:sldId id="368" r:id="rId29"/>
    <p:sldId id="371" r:id="rId30"/>
    <p:sldId id="376" r:id="rId31"/>
    <p:sldId id="381" r:id="rId32"/>
    <p:sldId id="382" r:id="rId33"/>
    <p:sldId id="383" r:id="rId34"/>
  </p:sldIdLst>
  <p:sldSz cx="9144000" cy="6858000" type="screen4x3"/>
  <p:notesSz cx="68580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p="http://schemas.openxmlformats.org/presentationml/2006/main" xmlns:r="http://schemas.openxmlformats.org/officeDocument/2006/relationships" xmlns:a="http://schemas.openxmlformats.org/drawingml/2006/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 uri="{FD5EFAAD-0ECE-453E-9831-46B23BE46B34}">
      <p15:chartTrackingRefBased xmlns:p15="http://schemas.microsoft.com/office/powerpoint/2012/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4429" autoAdjust="0"/>
    <p:restoredTop sz="94714" autoAdjust="0"/>
  </p:normalViewPr>
  <p:slideViewPr>
    <p:cSldViewPr>
      <p:cViewPr varScale="1">
        <p:scale>
          <a:sx n="83" d="100"/>
          <a:sy n="83" d="100"/>
        </p:scale>
        <p:origin x="-1120"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71800" cy="464820"/>
          </a:xfrm>
          <a:prstGeom prst="rect">
            <a:avLst/>
          </a:prstGeom>
        </p:spPr>
        <p:txBody>
          <a:bodyPr vert="horz" lIns="92302" tIns="46151" rIns="92302" bIns="46151" rtlCol="0"/>
          <a:lstStyle>
            <a:lvl1pPr algn="l">
              <a:defRPr sz="1200"/>
            </a:lvl1pPr>
          </a:lstStyle>
          <a:p>
            <a:endParaRPr lang="fr-FR" dirty="0"/>
          </a:p>
        </p:txBody>
      </p:sp>
      <p:sp>
        <p:nvSpPr>
          <p:cNvPr id="3" name="Espace réservé de la date 2"/>
          <p:cNvSpPr>
            <a:spLocks noGrp="1"/>
          </p:cNvSpPr>
          <p:nvPr>
            <p:ph type="dt" idx="1"/>
          </p:nvPr>
        </p:nvSpPr>
        <p:spPr>
          <a:xfrm>
            <a:off x="3884614" y="0"/>
            <a:ext cx="2971800" cy="464820"/>
          </a:xfrm>
          <a:prstGeom prst="rect">
            <a:avLst/>
          </a:prstGeom>
        </p:spPr>
        <p:txBody>
          <a:bodyPr vert="horz" lIns="92302" tIns="46151" rIns="92302" bIns="46151" rtlCol="0"/>
          <a:lstStyle>
            <a:lvl1pPr algn="r">
              <a:defRPr sz="1200"/>
            </a:lvl1pPr>
          </a:lstStyle>
          <a:p>
            <a:fld id="{085B873A-3D22-49B4-8278-133A34355E05}" type="datetimeFigureOut">
              <a:rPr lang="fr-FR" smtClean="0"/>
              <a:pPr/>
              <a:t>23/01/16</a:t>
            </a:fld>
            <a:endParaRPr lang="fr-FR" dirty="0"/>
          </a:p>
        </p:txBody>
      </p:sp>
      <p:sp>
        <p:nvSpPr>
          <p:cNvPr id="4" name="Espace réservé de l'image des diapositives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302" tIns="46151" rIns="92302" bIns="46151" rtlCol="0" anchor="ctr"/>
          <a:lstStyle/>
          <a:p>
            <a:endParaRPr lang="fr-FR" dirty="0"/>
          </a:p>
        </p:txBody>
      </p:sp>
      <p:sp>
        <p:nvSpPr>
          <p:cNvPr id="5" name="Espace réservé des commentaires 4"/>
          <p:cNvSpPr>
            <a:spLocks noGrp="1"/>
          </p:cNvSpPr>
          <p:nvPr>
            <p:ph type="body" sz="quarter" idx="3"/>
          </p:nvPr>
        </p:nvSpPr>
        <p:spPr>
          <a:xfrm>
            <a:off x="685800" y="4415790"/>
            <a:ext cx="5486400" cy="4183380"/>
          </a:xfrm>
          <a:prstGeom prst="rect">
            <a:avLst/>
          </a:prstGeom>
        </p:spPr>
        <p:txBody>
          <a:bodyPr vert="horz" lIns="92302" tIns="46151" rIns="92302" bIns="46151"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8829966"/>
            <a:ext cx="2971800" cy="464820"/>
          </a:xfrm>
          <a:prstGeom prst="rect">
            <a:avLst/>
          </a:prstGeom>
        </p:spPr>
        <p:txBody>
          <a:bodyPr vert="horz" lIns="92302" tIns="46151" rIns="92302" bIns="46151"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4" y="8829966"/>
            <a:ext cx="2971800" cy="464820"/>
          </a:xfrm>
          <a:prstGeom prst="rect">
            <a:avLst/>
          </a:prstGeom>
        </p:spPr>
        <p:txBody>
          <a:bodyPr vert="horz" lIns="92302" tIns="46151" rIns="92302" bIns="46151" rtlCol="0" anchor="b"/>
          <a:lstStyle>
            <a:lvl1pPr algn="r">
              <a:defRPr sz="1200"/>
            </a:lvl1pPr>
          </a:lstStyle>
          <a:p>
            <a:fld id="{33D3BF32-9641-4BCD-A107-20C6662F9941}" type="slidenum">
              <a:rPr lang="fr-FR" smtClean="0"/>
              <a:pPr/>
              <a:t>‹#›</a:t>
            </a:fld>
            <a:endParaRPr lang="fr-FR"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90252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fld id="{C6D6ED15-47D5-47C0-A695-52840CE292CE}" type="datetime1">
              <a:rPr lang="fr-FR" smtClean="0"/>
              <a:pPr/>
              <a:t>23/01/16</a:t>
            </a:fld>
            <a:endParaRPr lang="fr-BE"/>
          </a:p>
        </p:txBody>
      </p:sp>
      <p:sp>
        <p:nvSpPr>
          <p:cNvPr id="17" name="Espace réservé du pied de page 16"/>
          <p:cNvSpPr>
            <a:spLocks noGrp="1"/>
          </p:cNvSpPr>
          <p:nvPr>
            <p:ph type="ftr" sz="quarter" idx="11"/>
          </p:nvPr>
        </p:nvSpPr>
        <p:spPr>
          <a:xfrm>
            <a:off x="2898648" y="6355080"/>
            <a:ext cx="3474720" cy="365760"/>
          </a:xfrm>
        </p:spPr>
        <p:txBody>
          <a:bodyPr/>
          <a:lstStyle/>
          <a:p>
            <a:r>
              <a:rPr lang="fr-FR" dirty="0" smtClean="0"/>
              <a:t>François Xavier Saluden, UQAM, « La personne et le droit international », JUR6650-10, Automne 2011, 19 septembre 2011</a:t>
            </a:r>
            <a:endParaRPr lang="fr-BE" dirty="0"/>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CF4668DC-857F-487D-BFFA-8C0CA5037977}" type="slidenum">
              <a:rPr lang="fr-BE" smtClean="0"/>
              <a:pPr/>
              <a:t>‹#›</a:t>
            </a:fld>
            <a:endParaRPr lang="fr-BE"/>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54413B-9F3F-47E3-872B-C570CDBDCEA0}" type="datetime1">
              <a:rPr lang="fr-FR" smtClean="0"/>
              <a:pPr/>
              <a:t>23/01/16</a:t>
            </a:fld>
            <a:endParaRPr lang="fr-BE"/>
          </a:p>
        </p:txBody>
      </p:sp>
      <p:sp>
        <p:nvSpPr>
          <p:cNvPr id="5" name="Espace réservé du pied de page 4"/>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287A9BB-A10B-4B4B-AC21-4C8FE0FA67D9}" type="datetime1">
              <a:rPr lang="fr-FR" smtClean="0"/>
              <a:pPr/>
              <a:t>23/01/16</a:t>
            </a:fld>
            <a:endParaRPr lang="fr-BE"/>
          </a:p>
        </p:txBody>
      </p:sp>
      <p:sp>
        <p:nvSpPr>
          <p:cNvPr id="5" name="Espace réservé du pied de page 4"/>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4F08AD2-A03A-406F-BE0B-71E3612A69FF}" type="datetime1">
              <a:rPr lang="fr-FR" smtClean="0"/>
              <a:pPr/>
              <a:t>23/01/16</a:t>
            </a:fld>
            <a:endParaRPr lang="fr-BE"/>
          </a:p>
        </p:txBody>
      </p:sp>
      <p:sp>
        <p:nvSpPr>
          <p:cNvPr id="5" name="Espace réservé du pied de page 4"/>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fld id="{5531FB41-B088-42E0-8A49-96DCC72AE889}" type="datetime1">
              <a:rPr lang="fr-FR" smtClean="0"/>
              <a:pPr/>
              <a:t>23/01/16</a:t>
            </a:fld>
            <a:endParaRPr lang="fr-BE"/>
          </a:p>
        </p:txBody>
      </p:sp>
      <p:sp>
        <p:nvSpPr>
          <p:cNvPr id="5" name="Espace réservé du pied de page 4"/>
          <p:cNvSpPr>
            <a:spLocks noGrp="1"/>
          </p:cNvSpPr>
          <p:nvPr>
            <p:ph type="ftr" sz="quarter" idx="11"/>
          </p:nvPr>
        </p:nvSpPr>
        <p:spPr>
          <a:xfrm>
            <a:off x="2898648" y="6355080"/>
            <a:ext cx="3474720" cy="365760"/>
          </a:xfrm>
        </p:spPr>
        <p:txBody>
          <a:bodyPr/>
          <a:lstStyle/>
          <a:p>
            <a:r>
              <a:rPr lang="fr-FR" dirty="0" smtClean="0"/>
              <a:t>François Xavier Saluden, UQAM, « La personne et le droit international », JUR6650-10, Automne 2011, 19 septembre 2011</a:t>
            </a:r>
            <a:endParaRPr lang="fr-BE" dirty="0"/>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CF4668DC-857F-487D-BFFA-8C0CA5037977}" type="slidenum">
              <a:rPr lang="fr-BE" smtClean="0"/>
              <a:pPr/>
              <a:t>‹#›</a:t>
            </a:fld>
            <a:endParaRPr lang="fr-BE"/>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2E036505-3D1A-49E3-8EB4-857833F3222C}" type="datetime1">
              <a:rPr lang="fr-FR" smtClean="0"/>
              <a:pPr/>
              <a:t>23/01/16</a:t>
            </a:fld>
            <a:endParaRPr lang="fr-BE"/>
          </a:p>
        </p:txBody>
      </p:sp>
      <p:sp>
        <p:nvSpPr>
          <p:cNvPr id="6" name="Espace réservé du pied de page 5"/>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57D23CB7-EA97-4FC0-8C9A-B95A4EB22C1B}" type="datetime1">
              <a:rPr lang="fr-FR" smtClean="0"/>
              <a:pPr/>
              <a:t>23/01/16</a:t>
            </a:fld>
            <a:endParaRPr lang="fr-BE"/>
          </a:p>
        </p:txBody>
      </p:sp>
      <p:sp>
        <p:nvSpPr>
          <p:cNvPr id="8" name="Espace réservé du pied de page 7"/>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99E8C9F-3D7B-4B99-A27C-67DDC9F5105C}" type="datetime1">
              <a:rPr lang="fr-FR" smtClean="0"/>
              <a:pPr/>
              <a:t>23/01/16</a:t>
            </a:fld>
            <a:endParaRPr lang="fr-BE"/>
          </a:p>
        </p:txBody>
      </p:sp>
      <p:sp>
        <p:nvSpPr>
          <p:cNvPr id="4" name="Espace réservé du pied de page 3"/>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93C178-EFA7-49D8-A7F5-88794A3B26B1}" type="datetime1">
              <a:rPr lang="fr-FR" smtClean="0"/>
              <a:pPr/>
              <a:t>23/01/16</a:t>
            </a:fld>
            <a:endParaRPr lang="fr-BE"/>
          </a:p>
        </p:txBody>
      </p:sp>
      <p:sp>
        <p:nvSpPr>
          <p:cNvPr id="3" name="Espace réservé du pied de page 2"/>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AFDBB71-9A28-4ECD-BF93-991C34394E51}" type="datetime1">
              <a:rPr lang="fr-FR" smtClean="0"/>
              <a:pPr/>
              <a:t>23/01/16</a:t>
            </a:fld>
            <a:endParaRPr lang="fr-BE"/>
          </a:p>
        </p:txBody>
      </p:sp>
      <p:sp>
        <p:nvSpPr>
          <p:cNvPr id="6" name="Espace réservé du pied de page 5"/>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7CF5CD9-3906-4723-9D56-A9F759391866}" type="datetime1">
              <a:rPr lang="fr-FR" smtClean="0"/>
              <a:pPr/>
              <a:t>23/01/16</a:t>
            </a:fld>
            <a:endParaRPr lang="fr-BE"/>
          </a:p>
        </p:txBody>
      </p:sp>
      <p:sp>
        <p:nvSpPr>
          <p:cNvPr id="6" name="Espace réservé du pied de page 5"/>
          <p:cNvSpPr>
            <a:spLocks noGrp="1"/>
          </p:cNvSpPr>
          <p:nvPr>
            <p:ph type="ftr" sz="quarter" idx="11"/>
          </p:nvPr>
        </p:nvSpPr>
        <p:spPr/>
        <p:txBody>
          <a:bodyPr/>
          <a:lstStyle/>
          <a:p>
            <a:r>
              <a:rPr lang="fr-FR" dirty="0" smtClean="0"/>
              <a:t>François Xavier Saluden, UQAM, « La personne et le droit international », JUR6650-10, Automne 2011, 19 septembre 2011</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5B90E234-0255-4F64-99C2-69574BB6FA9F}" type="datetime1">
              <a:rPr lang="fr-FR" smtClean="0"/>
              <a:pPr/>
              <a:t>23/01/16</a:t>
            </a:fld>
            <a:endParaRPr lang="fr-BE"/>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fr-FR" dirty="0" smtClean="0"/>
              <a:t>François Xavier Saluden, UQAM, « La personne et le droit international », JUR6650-10, Automne 2011, 19 septembre 2011</a:t>
            </a:r>
            <a:endParaRPr lang="fr-BE" dirty="0"/>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F4668DC-857F-487D-BFFA-8C0CA5037977}" type="slidenum">
              <a:rPr lang="fr-BE" smtClean="0"/>
              <a:pPr/>
              <a:t>‹#›</a:t>
            </a:fld>
            <a:endParaRPr lang="fr-BE"/>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hf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treaties.un.org/doc/Publication/MTDSG/Volume%20I/Chapter%20IV/IV-12.fr.pdf" TargetMode="External"/><Relationship Id="rId4" Type="http://schemas.openxmlformats.org/officeDocument/2006/relationships/hyperlink" Target="http://www.un.org/fr/documents/view_doc.asp?symbol=S/RES/2195(2014" TargetMode="External"/><Relationship Id="rId5" Type="http://schemas.openxmlformats.org/officeDocument/2006/relationships/hyperlink" Target="http://untreaty.un.org/ilc/texts/instruments/francais/traites/1_1_1969_francais.pdf" TargetMode="External"/><Relationship Id="rId6" Type="http://schemas.openxmlformats.org/officeDocument/2006/relationships/hyperlink" Target="http://unfccc.int/resource/docs/convkp/kpfrench.pdf" TargetMode="External"/><Relationship Id="rId7" Type="http://schemas.openxmlformats.org/officeDocument/2006/relationships/hyperlink" Target="http://danielturpqc.org/upload/NU-_CS-_Resolution_sur_le_Mali_20_decembre12.pdf" TargetMode="External"/><Relationship Id="rId8" Type="http://schemas.openxmlformats.org/officeDocument/2006/relationships/hyperlink" Target="http://www.icj-cij.org/pcij/serie_A/A_02/06_Mavrommatis_en_Palestine_Arret.pdf" TargetMode="External"/><Relationship Id="rId9" Type="http://schemas.openxmlformats.org/officeDocument/2006/relationships/hyperlink" Target="http://untreaty.un.org/ilc/texts/instruments/francais/projet_d'articles/9_6_2001_francais.pdf" TargetMode="External"/><Relationship Id="rId10" Type="http://schemas.openxmlformats.org/officeDocument/2006/relationships/hyperlink" Target="http://untreaty.un.org/ilc/texts/instruments/francais/commentaires/9_6_2001_francais.pdf" TargetMode="External"/><Relationship Id="rId11" Type="http://schemas.openxmlformats.org/officeDocument/2006/relationships/hyperlink" Target="http://www.persee.fr/articleAsPDF/afdi_0066-3085_1990_num_36_1_2969/article_afdi_0066-3085_1990_num_36_1_2969.pdf" TargetMode="External"/><Relationship Id="rId1" Type="http://schemas.openxmlformats.org/officeDocument/2006/relationships/slideLayout" Target="../slideLayouts/slideLayout2.xml"/><Relationship Id="rId2" Type="http://schemas.openxmlformats.org/officeDocument/2006/relationships/hyperlink" Target="http://www2.ohchr.org/french/law/ccpr-death.ht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VP6IkSjfDNA" TargetMode="External"/><Relationship Id="rId3" Type="http://schemas.openxmlformats.org/officeDocument/2006/relationships/hyperlink" Target="https://www.youtube.com/watch?v=B545p5_sGsY"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ca-cpa.org/showpage.asp?pag_id=1026"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cj-cij.org/presscom/multimedia/view_progressive.php?event=20110101_icj&amp;id=icj_f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3645024"/>
            <a:ext cx="7128792" cy="1231776"/>
          </a:xfrm>
        </p:spPr>
        <p:txBody>
          <a:bodyPr>
            <a:noAutofit/>
          </a:bodyPr>
          <a:lstStyle/>
          <a:p>
            <a:r>
              <a:rPr lang="fr-FR" sz="2700" dirty="0" smtClean="0">
                <a:solidFill>
                  <a:srgbClr val="002060"/>
                </a:solidFill>
              </a:rPr>
              <a:t> Cours n° 3</a:t>
            </a:r>
            <a:br>
              <a:rPr lang="fr-FR" sz="2700" dirty="0" smtClean="0">
                <a:solidFill>
                  <a:srgbClr val="002060"/>
                </a:solidFill>
              </a:rPr>
            </a:br>
            <a:r>
              <a:rPr lang="fr-CA" sz="2400" dirty="0">
                <a:solidFill>
                  <a:srgbClr val="002060"/>
                </a:solidFill>
              </a:rPr>
              <a:t>Les </a:t>
            </a:r>
            <a:r>
              <a:rPr lang="fr-CA" sz="2400" dirty="0" smtClean="0">
                <a:solidFill>
                  <a:srgbClr val="002060"/>
                </a:solidFill>
              </a:rPr>
              <a:t>sources </a:t>
            </a:r>
            <a:r>
              <a:rPr lang="fr-CA" sz="2400" dirty="0">
                <a:solidFill>
                  <a:srgbClr val="002060"/>
                </a:solidFill>
              </a:rPr>
              <a:t>et</a:t>
            </a:r>
            <a:r>
              <a:rPr lang="fr-CA" sz="2400" dirty="0" smtClean="0">
                <a:solidFill>
                  <a:srgbClr val="002060"/>
                </a:solidFill>
              </a:rPr>
              <a:t> mécanismes  </a:t>
            </a:r>
            <a:r>
              <a:rPr lang="fr-CA" sz="2400" dirty="0">
                <a:solidFill>
                  <a:srgbClr val="002060"/>
                </a:solidFill>
              </a:rPr>
              <a:t>du droit</a:t>
            </a:r>
            <a:r>
              <a:rPr lang="fr-CA" sz="2400" dirty="0" smtClean="0">
                <a:solidFill>
                  <a:srgbClr val="002060"/>
                </a:solidFill>
              </a:rPr>
              <a:t> international</a:t>
            </a:r>
            <a:endParaRPr lang="fr-FR" sz="2700" dirty="0">
              <a:solidFill>
                <a:srgbClr val="002060"/>
              </a:solidFill>
            </a:endParaRPr>
          </a:p>
        </p:txBody>
      </p:sp>
      <p:sp>
        <p:nvSpPr>
          <p:cNvPr id="3" name="Sous-titre 2"/>
          <p:cNvSpPr>
            <a:spLocks noGrp="1"/>
          </p:cNvSpPr>
          <p:nvPr>
            <p:ph type="subTitle" idx="1"/>
          </p:nvPr>
        </p:nvSpPr>
        <p:spPr/>
        <p:txBody>
          <a:bodyPr>
            <a:normAutofit fontScale="25000" lnSpcReduction="20000"/>
          </a:bodyPr>
          <a:lstStyle/>
          <a:p>
            <a:r>
              <a:rPr lang="fr-FR" sz="6400" dirty="0" smtClean="0"/>
              <a:t>Daniel Turp et François Xavier </a:t>
            </a:r>
            <a:r>
              <a:rPr lang="fr-FR" sz="6400" dirty="0" err="1" smtClean="0"/>
              <a:t>Saluden</a:t>
            </a:r>
            <a:endParaRPr lang="fr-FR" sz="6400" dirty="0" smtClean="0"/>
          </a:p>
          <a:p>
            <a:r>
              <a:rPr lang="fr-FR" sz="5600" i="1" dirty="0" smtClean="0"/>
              <a:t>22 janvier 2016</a:t>
            </a:r>
            <a:endParaRPr lang="fr-FR" sz="5600" i="1" dirty="0"/>
          </a:p>
        </p:txBody>
      </p:sp>
      <p:sp>
        <p:nvSpPr>
          <p:cNvPr id="1026" name="AutoShape 2" descr="http://www.cerium.ca/local/cache-vignettes/L48xH48/arton12125-dcc7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8" name="AutoShape 4" descr="http://www.cerium.ca/local/cache-vignettes/L57xH57/arton12125-d77d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30" name="AutoShape 6" descr="http://www.cerium.ca/local/cache-vignettes/L57xH57/arton12125-d77d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32" name="AutoShape 8" descr="http://www.cerium.ca/local/cache-vignettes/L57xH57/arton12125-d77d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34" name="AutoShape 10" descr="http://www.cerium.ca/local/cache-vignettes/L57xH57/arton12125-d77db.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 name="ZoneTexte 9"/>
          <p:cNvSpPr txBox="1"/>
          <p:nvPr/>
        </p:nvSpPr>
        <p:spPr>
          <a:xfrm>
            <a:off x="899592" y="6093296"/>
            <a:ext cx="7344816" cy="246221"/>
          </a:xfrm>
          <a:prstGeom prst="rect">
            <a:avLst/>
          </a:prstGeom>
          <a:noFill/>
        </p:spPr>
        <p:txBody>
          <a:bodyPr wrap="square" rtlCol="0">
            <a:spAutoFit/>
          </a:bodyPr>
          <a:lstStyle/>
          <a:p>
            <a:pPr algn="ctr"/>
            <a:r>
              <a:rPr lang="fr-FR" sz="1000" dirty="0" smtClean="0"/>
              <a:t> Aspects juridiques internationaux  INT-6050  Trimestre d’hiver 2016 </a:t>
            </a:r>
            <a:endParaRPr lang="fr-FR" sz="1000" dirty="0"/>
          </a:p>
        </p:txBody>
      </p:sp>
      <p:pic>
        <p:nvPicPr>
          <p:cNvPr id="12" name="Picture 4" descr="http://www.bardagi.com/blog/wp-content/uploads/2012/03/udem_logo1.jpg"/>
          <p:cNvPicPr>
            <a:picLocks noChangeAspect="1" noChangeArrowheads="1"/>
          </p:cNvPicPr>
          <p:nvPr/>
        </p:nvPicPr>
        <p:blipFill>
          <a:blip r:embed="rId2" cstate="print"/>
          <a:srcRect t="25089" b="34749"/>
          <a:stretch>
            <a:fillRect/>
          </a:stretch>
        </p:blipFill>
        <p:spPr bwMode="auto">
          <a:xfrm>
            <a:off x="4139952" y="5791096"/>
            <a:ext cx="792088" cy="31811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endParaRPr lang="fr-FR" sz="2400" dirty="0" smtClean="0">
              <a:solidFill>
                <a:schemeClr val="tx1"/>
              </a:solidFill>
            </a:endParaRPr>
          </a:p>
        </p:txBody>
      </p:sp>
      <p:sp>
        <p:nvSpPr>
          <p:cNvPr id="3" name="Espace réservé du contenu 2"/>
          <p:cNvSpPr>
            <a:spLocks noGrp="1"/>
          </p:cNvSpPr>
          <p:nvPr>
            <p:ph sz="quarter" idx="1"/>
          </p:nvPr>
        </p:nvSpPr>
        <p:spPr/>
        <p:txBody>
          <a:bodyPr>
            <a:normAutofit/>
          </a:bodyPr>
          <a:lstStyle/>
          <a:p>
            <a:pPr algn="just">
              <a:buNone/>
            </a:pPr>
            <a:r>
              <a:rPr lang="fr-FR" dirty="0" smtClean="0"/>
              <a:t>B- La coutume internationale et les principes généraux (suite)</a:t>
            </a:r>
          </a:p>
          <a:p>
            <a:pPr algn="just">
              <a:buNone/>
            </a:pPr>
            <a:r>
              <a:rPr lang="fr-FR" dirty="0" smtClean="0"/>
              <a:t>- Définition : « Principes communs aux ordre juridiques internes (…) et transposables dans l’ordre juridique international » (Salmon)</a:t>
            </a:r>
          </a:p>
          <a:p>
            <a:pPr algn="just">
              <a:buNone/>
            </a:pPr>
            <a:r>
              <a:rPr lang="fr-FR" dirty="0" smtClean="0"/>
              <a:t>- Fonction : combler les lacunes du droit </a:t>
            </a:r>
            <a:r>
              <a:rPr lang="fr-FR" dirty="0" smtClean="0"/>
              <a:t>international</a:t>
            </a:r>
          </a:p>
          <a:p>
            <a:pPr algn="just"/>
            <a:r>
              <a:rPr lang="fr-FR" dirty="0" smtClean="0"/>
              <a:t>Principaux domaines :</a:t>
            </a:r>
          </a:p>
          <a:p>
            <a:pPr lvl="1" algn="just"/>
            <a:r>
              <a:rPr lang="fr-FR" dirty="0" smtClean="0"/>
              <a:t>Administration de la justice (déni de justice); </a:t>
            </a:r>
          </a:p>
          <a:p>
            <a:pPr lvl="1" algn="just"/>
            <a:r>
              <a:rPr lang="fr-FR" dirty="0" smtClean="0"/>
              <a:t>Preuve et procédure (armes égales); </a:t>
            </a:r>
          </a:p>
          <a:p>
            <a:pPr lvl="1" algn="just"/>
            <a:r>
              <a:rPr lang="fr-FR" dirty="0" smtClean="0"/>
              <a:t>Droit des</a:t>
            </a:r>
            <a:r>
              <a:rPr lang="fr-FR" dirty="0" smtClean="0"/>
              <a:t> </a:t>
            </a:r>
            <a:r>
              <a:rPr lang="fr-FR" dirty="0" smtClean="0"/>
              <a:t>traités</a:t>
            </a:r>
            <a:r>
              <a:rPr lang="fr-FR" dirty="0" smtClean="0"/>
              <a:t> </a:t>
            </a:r>
            <a:r>
              <a:rPr lang="fr-FR" dirty="0" smtClean="0"/>
              <a:t>(bonne foi); </a:t>
            </a:r>
          </a:p>
          <a:p>
            <a:pPr lvl="1" algn="just"/>
            <a:r>
              <a:rPr lang="fr-FR" dirty="0" smtClean="0"/>
              <a:t>Droit de la responsabilité (réparation) </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10</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2555081"/>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br>
              <a:rPr lang="fr-FR" sz="2400" dirty="0" smtClean="0">
                <a:solidFill>
                  <a:srgbClr val="002060"/>
                </a:solidFill>
              </a:rPr>
            </a:br>
            <a:endParaRPr lang="fr-FR" sz="2400" dirty="0" smtClean="0">
              <a:solidFill>
                <a:schemeClr val="tx1"/>
              </a:solidFill>
            </a:endParaRPr>
          </a:p>
        </p:txBody>
      </p:sp>
      <p:sp>
        <p:nvSpPr>
          <p:cNvPr id="3" name="Espace réservé du contenu 2"/>
          <p:cNvSpPr>
            <a:spLocks noGrp="1"/>
          </p:cNvSpPr>
          <p:nvPr>
            <p:ph sz="quarter" idx="1"/>
          </p:nvPr>
        </p:nvSpPr>
        <p:spPr>
          <a:xfrm>
            <a:off x="457200" y="1219200"/>
            <a:ext cx="8229600" cy="5029200"/>
          </a:xfrm>
        </p:spPr>
        <p:txBody>
          <a:bodyPr>
            <a:normAutofit fontScale="25000" lnSpcReduction="20000"/>
          </a:bodyPr>
          <a:lstStyle/>
          <a:p>
            <a:pPr marL="1371600" indent="-1371600" algn="just">
              <a:buNone/>
            </a:pPr>
            <a:r>
              <a:rPr lang="fr-FR" sz="8000" b="1" dirty="0" smtClean="0"/>
              <a:t>- La jurisprudence et la doctrine, comme moyens de détermination</a:t>
            </a:r>
            <a:endParaRPr lang="fr-FR" dirty="0" smtClean="0"/>
          </a:p>
          <a:p>
            <a:pPr algn="just">
              <a:buNone/>
            </a:pPr>
            <a:r>
              <a:rPr lang="fr-FR" sz="6400" dirty="0" smtClean="0"/>
              <a:t>- Définition: « Ensemble des décisions rendues par une juridiction déterminée […] » (Jean Salmon)</a:t>
            </a:r>
          </a:p>
          <a:p>
            <a:pPr algn="just">
              <a:buNone/>
            </a:pPr>
            <a:r>
              <a:rPr lang="fr-FR" sz="6400" dirty="0" smtClean="0"/>
              <a:t>- Arrêts et avis consultatifs :</a:t>
            </a:r>
          </a:p>
          <a:p>
            <a:pPr algn="just">
              <a:buNone/>
            </a:pPr>
            <a:r>
              <a:rPr lang="fr-FR" sz="6400" dirty="0" smtClean="0"/>
              <a:t>- Caractère facultatif de la justice internationale (déclaration d’acceptation, clauses compromissoires); </a:t>
            </a:r>
          </a:p>
          <a:p>
            <a:pPr algn="just">
              <a:buNone/>
            </a:pPr>
            <a:r>
              <a:rPr lang="fr-FR" sz="6400" dirty="0" smtClean="0"/>
              <a:t>- Multiplication des juridictions internationales :</a:t>
            </a:r>
          </a:p>
          <a:p>
            <a:pPr algn="just">
              <a:buNone/>
            </a:pPr>
            <a:r>
              <a:rPr lang="fr-FR" sz="6400" dirty="0" smtClean="0"/>
              <a:t>	  - Cour internationale de Justice (CIJ) (anciennement Cour permanente de Justice internationale (CPJI); Cour permanente d’arbitrage (CPA);</a:t>
            </a:r>
          </a:p>
          <a:p>
            <a:pPr algn="just">
              <a:buNone/>
            </a:pPr>
            <a:r>
              <a:rPr lang="fr-FR" sz="6400" dirty="0" smtClean="0"/>
              <a:t>	  - Juridictions pénales internationales : CPI, TPIY, TPIR, Tribunaux mixtes (Sierre Leone, Cambodge, Liban);</a:t>
            </a:r>
            <a:br>
              <a:rPr lang="fr-FR" sz="6400" dirty="0" smtClean="0"/>
            </a:br>
            <a:r>
              <a:rPr lang="fr-FR" sz="6400" dirty="0" smtClean="0"/>
              <a:t>    - Tribunal international du droit de la la mer;</a:t>
            </a:r>
          </a:p>
          <a:p>
            <a:pPr algn="just">
              <a:buNone/>
            </a:pPr>
            <a:r>
              <a:rPr lang="fr-FR" sz="6400" dirty="0" smtClean="0"/>
              <a:t>      - Organe de règlement des différends (OMC), CIRDI, Groupes spéciaux arbitraux (ALÉNA, accords bilatéraux d’investissements);  </a:t>
            </a:r>
          </a:p>
          <a:p>
            <a:pPr algn="just">
              <a:buNone/>
            </a:pPr>
            <a:r>
              <a:rPr lang="fr-FR" sz="6400" dirty="0" smtClean="0"/>
              <a:t>	   - Cour européenne, interaméricaine, africaine des droits de l’homme;</a:t>
            </a:r>
          </a:p>
          <a:p>
            <a:pPr algn="just">
              <a:buNone/>
            </a:pPr>
            <a:r>
              <a:rPr lang="fr-FR" sz="6400" dirty="0" smtClean="0"/>
              <a:t>	   - Comité des droits de l’Homme, Comité contre la torture et autres;</a:t>
            </a:r>
          </a:p>
          <a:p>
            <a:pPr algn="just">
              <a:buNone/>
            </a:pPr>
            <a:r>
              <a:rPr lang="fr-FR" sz="6400" dirty="0" smtClean="0"/>
              <a:t>- États et autres sujets (personnes physiques et morales, investisseurs</a:t>
            </a:r>
            <a:r>
              <a:rPr lang="fr-FR" sz="6400" dirty="0" smtClean="0"/>
              <a:t>);</a:t>
            </a:r>
          </a:p>
          <a:p>
            <a:pPr algn="just">
              <a:buNone/>
            </a:pPr>
            <a:r>
              <a:rPr lang="fr-FR" sz="6400" dirty="0" smtClean="0"/>
              <a:t>- Modes de saisine : requête unilatérale, </a:t>
            </a:r>
            <a:r>
              <a:rPr lang="fr-FR" sz="6400" dirty="0" smtClean="0"/>
              <a:t>compromis;</a:t>
            </a:r>
          </a:p>
          <a:p>
            <a:pPr algn="just">
              <a:buNone/>
            </a:pPr>
            <a:r>
              <a:rPr lang="fr-FR" sz="6400" dirty="0" smtClean="0"/>
              <a:t>- Effet obligatoire limité aux parties et autorité relative de la chose </a:t>
            </a:r>
            <a:r>
              <a:rPr lang="fr-FR" sz="6400" dirty="0" smtClean="0"/>
              <a:t>jugée.</a:t>
            </a:r>
            <a:endParaRPr lang="fr-FR" sz="6400"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11</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31649899"/>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685800"/>
          </a:xfrm>
        </p:spPr>
        <p:txBody>
          <a:bodyPr>
            <a:normAutofit fontScale="90000"/>
          </a:bodyPr>
          <a:lstStyle/>
          <a:p>
            <a:pPr algn="ctr"/>
            <a:r>
              <a:rPr lang="fr-FR" sz="2400" dirty="0" smtClean="0">
                <a:solidFill>
                  <a:srgbClr val="002060"/>
                </a:solidFill>
              </a:rPr>
              <a:t>I- Les sources du droit international (suite)</a:t>
            </a:r>
            <a:br>
              <a:rPr lang="fr-FR" sz="2400" dirty="0" smtClean="0">
                <a:solidFill>
                  <a:srgbClr val="002060"/>
                </a:solidFill>
              </a:rPr>
            </a:br>
            <a:endParaRPr lang="fr-FR" sz="2400" dirty="0" smtClean="0">
              <a:solidFill>
                <a:schemeClr val="tx1"/>
              </a:solidFill>
            </a:endParaRPr>
          </a:p>
        </p:txBody>
      </p:sp>
      <p:sp>
        <p:nvSpPr>
          <p:cNvPr id="3" name="Espace réservé du contenu 2"/>
          <p:cNvSpPr>
            <a:spLocks noGrp="1"/>
          </p:cNvSpPr>
          <p:nvPr>
            <p:ph sz="quarter" idx="1"/>
          </p:nvPr>
        </p:nvSpPr>
        <p:spPr/>
        <p:txBody>
          <a:bodyPr>
            <a:normAutofit fontScale="25000" lnSpcReduction="20000"/>
          </a:bodyPr>
          <a:lstStyle/>
          <a:p>
            <a:pPr algn="just">
              <a:buNone/>
            </a:pPr>
            <a:r>
              <a:rPr lang="fr-FR" sz="8000" b="1" dirty="0" smtClean="0"/>
              <a:t>2) La doctrine</a:t>
            </a:r>
          </a:p>
          <a:p>
            <a:pPr algn="just">
              <a:buNone/>
            </a:pPr>
            <a:endParaRPr lang="fr-FR" dirty="0" smtClean="0"/>
          </a:p>
          <a:p>
            <a:pPr algn="just">
              <a:buNone/>
            </a:pPr>
            <a:r>
              <a:rPr lang="fr-FR" sz="4308" dirty="0" smtClean="0"/>
              <a:t>- </a:t>
            </a:r>
            <a:r>
              <a:rPr lang="fr-FR" sz="5600" dirty="0" smtClean="0"/>
              <a:t>Définition : « Enseignement des auteurs de droit international » (Jean Salmon)</a:t>
            </a:r>
          </a:p>
          <a:p>
            <a:pPr algn="just">
              <a:buFontTx/>
              <a:buChar char="-"/>
            </a:pPr>
            <a:r>
              <a:rPr lang="fr-FR" sz="5600" dirty="0" smtClean="0"/>
              <a:t>Distinction en doctrine individuelle </a:t>
            </a:r>
            <a:r>
              <a:rPr lang="fr-FR" sz="5600" dirty="0" smtClean="0"/>
              <a:t>(publicistes </a:t>
            </a:r>
            <a:r>
              <a:rPr lang="fr-FR" sz="5600" dirty="0" smtClean="0"/>
              <a:t>qualifiés) et institutionnelle (Commission du droit international, Institut de droit international, American Society of Internationale, Conseil canadien de droit international, Société québécois</a:t>
            </a:r>
          </a:p>
          <a:p>
            <a:pPr algn="just">
              <a:buNone/>
            </a:pPr>
            <a:r>
              <a:rPr lang="fr-FR" sz="5600" dirty="0" smtClean="0"/>
              <a:t>- Mode de diffusion ou de publication de la doctrine : monographies, ouvrages collectifs, périodiques de droit international, rapports, opinions individuelles ou dissidentes) </a:t>
            </a:r>
          </a:p>
          <a:p>
            <a:pPr algn="just">
              <a:buNone/>
            </a:pPr>
            <a:r>
              <a:rPr lang="fr-FR" sz="5600" dirty="0" smtClean="0"/>
              <a:t>- Distinction de de la  notion de doctrine utilisée pour présenter pour décrire des énoncés formulés par des chefs d’État, de gouvernement ou des ministres sur des points controversés de droit international et devant servir de ligne de conduite à leur gouvernement » (Doctrines Monroe, Estrada, Wilson, Bush, etc.)</a:t>
            </a:r>
          </a:p>
          <a:p>
            <a:pPr algn="just">
              <a:buFontTx/>
              <a:buChar char="-"/>
            </a:pPr>
            <a:r>
              <a:rPr lang="fr-FR" sz="5600" dirty="0" smtClean="0"/>
              <a:t>Fonctions générales de la doctrine :</a:t>
            </a:r>
          </a:p>
          <a:p>
            <a:pPr lvl="1" algn="just">
              <a:buNone/>
            </a:pPr>
            <a:r>
              <a:rPr lang="fr-FR" sz="5600" dirty="0" smtClean="0"/>
              <a:t>- Déterminer le droit en constatant l’existence de règles coutumière ou de de </a:t>
            </a:r>
            <a:r>
              <a:rPr lang="fr-FR" sz="5600" dirty="0" smtClean="0"/>
              <a:t>principes généraux;</a:t>
            </a:r>
          </a:p>
          <a:p>
            <a:pPr lvl="1" algn="just">
              <a:buNone/>
            </a:pPr>
            <a:r>
              <a:rPr lang="fr-FR" sz="5600" dirty="0" smtClean="0"/>
              <a:t>- Interpréter le droit, et particulièrement les</a:t>
            </a:r>
            <a:r>
              <a:rPr lang="fr-FR" sz="5600" dirty="0" smtClean="0"/>
              <a:t> </a:t>
            </a:r>
            <a:r>
              <a:rPr lang="fr-FR" sz="5600" dirty="0" smtClean="0"/>
              <a:t>conventions</a:t>
            </a:r>
            <a:r>
              <a:rPr lang="fr-FR" sz="5600" dirty="0" smtClean="0"/>
              <a:t> et décisions internationales;</a:t>
            </a:r>
          </a:p>
          <a:p>
            <a:pPr lvl="1" algn="just">
              <a:buNone/>
            </a:pPr>
            <a:r>
              <a:rPr lang="fr-FR" sz="5600" dirty="0" smtClean="0"/>
              <a:t>- Critiquer le </a:t>
            </a:r>
            <a:r>
              <a:rPr lang="fr-FR" sz="5600" dirty="0" smtClean="0"/>
              <a:t>droit;</a:t>
            </a:r>
          </a:p>
          <a:p>
            <a:pPr lvl="1" algn="just">
              <a:buNone/>
            </a:pPr>
            <a:r>
              <a:rPr lang="fr-FR" sz="5600" dirty="0" smtClean="0"/>
              <a:t>- Influencer le développement du </a:t>
            </a:r>
            <a:r>
              <a:rPr lang="fr-FR" sz="5600" dirty="0" smtClean="0"/>
              <a:t>droit.</a:t>
            </a:r>
          </a:p>
          <a:p>
            <a:pPr algn="just">
              <a:buFontTx/>
              <a:buChar char="-"/>
            </a:pPr>
            <a:r>
              <a:rPr lang="fr-FR" sz="5600" dirty="0" smtClean="0"/>
              <a:t>Valeur juridique</a:t>
            </a:r>
          </a:p>
          <a:p>
            <a:pPr lvl="1" algn="just">
              <a:buNone/>
            </a:pPr>
            <a:r>
              <a:rPr lang="fr-FR" sz="5600" dirty="0" smtClean="0"/>
              <a:t>- Moyen auxiliaire de détermination (en non pas de création) des règles de droit;</a:t>
            </a:r>
          </a:p>
          <a:p>
            <a:pPr lvl="1" algn="just">
              <a:buNone/>
            </a:pPr>
            <a:r>
              <a:rPr lang="fr-FR" sz="5600" dirty="0" smtClean="0"/>
              <a:t>-</a:t>
            </a:r>
            <a:r>
              <a:rPr lang="fr-FR" sz="5600" dirty="0" smtClean="0"/>
              <a:t> </a:t>
            </a:r>
            <a:r>
              <a:rPr lang="fr-FR" sz="5600" dirty="0" smtClean="0"/>
              <a:t>La doctrine</a:t>
            </a:r>
            <a:r>
              <a:rPr lang="fr-FR" sz="5600" dirty="0" smtClean="0"/>
              <a:t> </a:t>
            </a:r>
            <a:r>
              <a:rPr lang="fr-FR" sz="5600" dirty="0" smtClean="0"/>
              <a:t>citée devant les juridictions internationales.</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12</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8834409"/>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002060"/>
                </a:solidFill>
              </a:rPr>
              <a:t>II – </a:t>
            </a:r>
            <a:r>
              <a:rPr lang="fr-CA" dirty="0" smtClean="0">
                <a:solidFill>
                  <a:srgbClr val="002060"/>
                </a:solidFill>
              </a:rPr>
              <a:t>Les </a:t>
            </a:r>
            <a:r>
              <a:rPr lang="fr-CA" dirty="0">
                <a:solidFill>
                  <a:srgbClr val="002060"/>
                </a:solidFill>
              </a:rPr>
              <a:t>mécanismes du droit </a:t>
            </a:r>
            <a:r>
              <a:rPr lang="fr-CA" dirty="0" smtClean="0">
                <a:solidFill>
                  <a:srgbClr val="002060"/>
                </a:solidFill>
              </a:rPr>
              <a:t>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a:bodyPr>
          <a:lstStyle/>
          <a:p>
            <a:pPr algn="just"/>
            <a:r>
              <a:rPr lang="fr-CA" dirty="0" smtClean="0"/>
              <a:t>A – La </a:t>
            </a:r>
            <a:r>
              <a:rPr lang="fr-CA" dirty="0"/>
              <a:t>protection diplomatique et consulaire et la responsabilité </a:t>
            </a:r>
            <a:r>
              <a:rPr lang="fr-CA" dirty="0" smtClean="0"/>
              <a:t>internationale</a:t>
            </a:r>
          </a:p>
          <a:p>
            <a:pPr lvl="2" algn="just"/>
            <a:r>
              <a:rPr lang="fr-FR" dirty="0" smtClean="0"/>
              <a:t>Droit de légation étatique : « Droit pour un État souverain d’envoyer et de recevoir des agents diplomatiques » (Salmon)</a:t>
            </a:r>
          </a:p>
          <a:p>
            <a:pPr lvl="2" algn="just"/>
            <a:r>
              <a:rPr lang="fr-FR" dirty="0" smtClean="0"/>
              <a:t>Fondement du droit de légation </a:t>
            </a:r>
          </a:p>
          <a:p>
            <a:pPr lvl="3" algn="just"/>
            <a:r>
              <a:rPr lang="fr-FR" dirty="0" smtClean="0"/>
              <a:t>États : la souveraineté</a:t>
            </a:r>
          </a:p>
          <a:p>
            <a:pPr lvl="3" algn="just"/>
            <a:r>
              <a:rPr lang="fr-FR" dirty="0" smtClean="0"/>
              <a:t>Organisations internationales : les règles de l’organisation (compétences d’attribution &amp; compétences implicites)</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13</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31644091"/>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77500" lnSpcReduction="20000"/>
          </a:bodyPr>
          <a:lstStyle/>
          <a:p>
            <a:pPr algn="just"/>
            <a:r>
              <a:rPr lang="fr-CA" dirty="0"/>
              <a:t>A – La protection diplomatique et consulaire et la responsabilité internationale</a:t>
            </a:r>
          </a:p>
          <a:p>
            <a:pPr lvl="1" algn="just"/>
            <a:r>
              <a:rPr lang="fr-FR" dirty="0"/>
              <a:t>Droit de </a:t>
            </a:r>
            <a:r>
              <a:rPr lang="fr-FR" dirty="0" smtClean="0"/>
              <a:t>légation</a:t>
            </a:r>
            <a:endParaRPr lang="fr-FR" dirty="0"/>
          </a:p>
          <a:p>
            <a:pPr lvl="2" algn="just"/>
            <a:r>
              <a:rPr lang="fr-FR" dirty="0" smtClean="0"/>
              <a:t>Rapports</a:t>
            </a:r>
            <a:endParaRPr lang="fr-FR" dirty="0"/>
          </a:p>
          <a:p>
            <a:pPr lvl="3" algn="just"/>
            <a:r>
              <a:rPr lang="fr-FR" dirty="0"/>
              <a:t>Bilatéraux</a:t>
            </a:r>
          </a:p>
          <a:p>
            <a:pPr lvl="4" algn="just"/>
            <a:r>
              <a:rPr lang="fr-FR" u="sng" dirty="0"/>
              <a:t>Missions diplomatiques (CVRD 1961)</a:t>
            </a:r>
          </a:p>
          <a:p>
            <a:pPr lvl="4" algn="just"/>
            <a:r>
              <a:rPr lang="fr-FR" dirty="0"/>
              <a:t>Missions consulaires (CVRC 1963)</a:t>
            </a:r>
          </a:p>
          <a:p>
            <a:pPr lvl="4" algn="just"/>
            <a:r>
              <a:rPr lang="fr-FR" dirty="0"/>
              <a:t>Missions spéciales (CVMS 1969)</a:t>
            </a:r>
          </a:p>
          <a:p>
            <a:pPr lvl="3" algn="just"/>
            <a:r>
              <a:rPr lang="fr-FR" dirty="0"/>
              <a:t>Multilatéraux et institutionnalisés</a:t>
            </a:r>
          </a:p>
          <a:p>
            <a:pPr lvl="4" algn="just"/>
            <a:r>
              <a:rPr lang="fr-FR" dirty="0"/>
              <a:t>Missions permanentes (CVREOI 1975)</a:t>
            </a:r>
          </a:p>
          <a:p>
            <a:pPr lvl="3" algn="just"/>
            <a:r>
              <a:rPr lang="fr-FR" dirty="0"/>
              <a:t>Développements actuels</a:t>
            </a:r>
          </a:p>
          <a:p>
            <a:pPr lvl="4" algn="just"/>
            <a:r>
              <a:rPr lang="fr-FR" dirty="0"/>
              <a:t>Relations interministérielles</a:t>
            </a:r>
          </a:p>
          <a:p>
            <a:pPr lvl="4" algn="just"/>
            <a:r>
              <a:rPr lang="fr-FR" dirty="0"/>
              <a:t>Relations infra-étatiques (entités non-souveraines ou fédérées)</a:t>
            </a:r>
          </a:p>
          <a:p>
            <a:pPr lvl="4" algn="just"/>
            <a:r>
              <a:rPr lang="fr-FR" dirty="0"/>
              <a:t>Relations interinstitutionnelles (entre OI)</a:t>
            </a:r>
          </a:p>
          <a:p>
            <a:pPr lvl="4" algn="just"/>
            <a:r>
              <a:rPr lang="fr-FR" dirty="0"/>
              <a:t>Relations inter-métropolitaines</a:t>
            </a:r>
          </a:p>
          <a:p>
            <a:pPr lvl="2" algn="just"/>
            <a:r>
              <a:rPr lang="fr-FR" dirty="0" smtClean="0"/>
              <a:t>Relation bilatérale</a:t>
            </a:r>
          </a:p>
          <a:p>
            <a:pPr lvl="3" algn="just"/>
            <a:r>
              <a:rPr lang="fr-FR" dirty="0" smtClean="0"/>
              <a:t>État accréditaire (État qui reçoit la mission)</a:t>
            </a:r>
          </a:p>
          <a:p>
            <a:pPr lvl="3" algn="just"/>
            <a:r>
              <a:rPr lang="fr-FR" dirty="0" smtClean="0"/>
              <a:t>État accréditant (État qui envoie la mission)</a:t>
            </a:r>
          </a:p>
          <a:p>
            <a:pPr lvl="2" algn="just"/>
            <a:r>
              <a:rPr lang="fr-FR" dirty="0" smtClean="0"/>
              <a:t>Relation de paix et de coopération</a:t>
            </a:r>
          </a:p>
          <a:p>
            <a:pPr lvl="2" algn="just"/>
            <a:r>
              <a:rPr lang="fr-FR" dirty="0" smtClean="0"/>
              <a:t>Établissement de la mission</a:t>
            </a:r>
          </a:p>
          <a:p>
            <a:pPr lvl="3" algn="just"/>
            <a:r>
              <a:rPr lang="fr-FR" dirty="0" smtClean="0"/>
              <a:t>Consentement mutuel des États</a:t>
            </a:r>
          </a:p>
          <a:p>
            <a:pPr lvl="3" algn="just"/>
            <a:r>
              <a:rPr lang="fr-FR" dirty="0" smtClean="0"/>
              <a:t>Non réciprocité</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14</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6958603"/>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85000" lnSpcReduction="20000"/>
          </a:bodyPr>
          <a:lstStyle/>
          <a:p>
            <a:pPr algn="just"/>
            <a:r>
              <a:rPr lang="fr-CA" dirty="0"/>
              <a:t>A – La protection diplomatique et consulaire et la responsabilité internationale</a:t>
            </a:r>
          </a:p>
          <a:p>
            <a:pPr lvl="1" algn="just"/>
            <a:r>
              <a:rPr lang="fr-FR" dirty="0"/>
              <a:t>Missions diplomatiques : Cour </a:t>
            </a:r>
            <a:r>
              <a:rPr lang="fr-FR" dirty="0" smtClean="0"/>
              <a:t>internationale de Justice, "Personnel diplomatique et consulaire des Etats-Unis à Téhéran (Etats-Unis d'Amérique c. Iran)", 24 mai 1980, Rec.1980, §91…</a:t>
            </a:r>
          </a:p>
          <a:p>
            <a:pPr lvl="2" algn="just"/>
            <a:r>
              <a:rPr lang="fr-FR" dirty="0" smtClean="0"/>
              <a:t>Mais ce qu'il convient de souligner surtout, c'est l'ampleur et la gravité du contraste entre le comportement adopté par l'Etat iranien et les obligations que lui impose l'ensemble de règles internationales constitué par le droit diplomatique et consulaire, dont la Cour doit fermement réaffirmer le caractère fondamental. Dans son ordonnance du 15 décembre 1979, la Cour [a] dit alors, « </a:t>
            </a:r>
            <a:r>
              <a:rPr lang="fr-FR" u="sng" dirty="0" smtClean="0"/>
              <a:t>dans la conduite des relations entre Etats, il n'est pas d'exigence plus fondamentale que celle de l'inviolabilité des diplomates et des ambassades et [...] c'est ainsi que, au long de l'histoire, des nations de toutes croyances et toutes cultures ont observé des obligations réciproques à cet effet</a:t>
            </a:r>
            <a:r>
              <a:rPr lang="fr-FR" dirty="0" smtClean="0"/>
              <a:t> ». L'institution de la diplomatie, a-t-elle poursuivi, s'est avérée « un instrument essentiel de coopération efficace dans la communauté internationale, qui permet aux Etats, nonobstant les différences de leurs systèmes constitutionnels et sociaux, de parvenir à la compréhension mutuelle et de résoudre leurs divergences par des moyens pacifiques » (C. I.J. Recueil 1979, p. 19). </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15</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89588833"/>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77500" lnSpcReduction="20000"/>
          </a:bodyPr>
          <a:lstStyle/>
          <a:p>
            <a:pPr algn="just"/>
            <a:r>
              <a:rPr lang="fr-CA" dirty="0"/>
              <a:t>A – La protection diplomatique et consulaire et la responsabilité internationale</a:t>
            </a:r>
          </a:p>
          <a:p>
            <a:pPr lvl="1" algn="just"/>
            <a:r>
              <a:rPr lang="fr-FR" dirty="0"/>
              <a:t>Missions diplomatiques : …§</a:t>
            </a:r>
            <a:r>
              <a:rPr lang="fr-FR" dirty="0" smtClean="0"/>
              <a:t>92</a:t>
            </a:r>
          </a:p>
          <a:p>
            <a:pPr lvl="2" algn="just"/>
            <a:r>
              <a:rPr lang="fr-FR" dirty="0" smtClean="0"/>
              <a:t>La Cour regrette profondément que la situation ayant donné lieu à ces observations n'ait pas été corrigée depuis lors. […] </a:t>
            </a:r>
            <a:r>
              <a:rPr lang="fr-FR" u="sng" dirty="0" smtClean="0"/>
              <a:t>La fréquence avec laquelle, à l'époque actuelle, les principes du droit international qui régissent les relations diplomatiques et consulaires sont réduits à néant par des individus ou des groupes d'individus est déjà déplorable en elle-même. Mais l'affaire soumise à la Cour est unique et d'une gravité toute particulière parce qu'en l'occurrence ce ne sont pas seulement des individus privés ou des groupes d'individus qui ont agi au mépris de l'inviolabilité d'une ambassade étrangère ; c'est le gouvernement de 1'Etat accréditaire lui-même qui l'a fait.</a:t>
            </a:r>
            <a:r>
              <a:rPr lang="fr-FR" dirty="0" smtClean="0"/>
              <a:t> En rappelant donc à nouveau l'extrême importance des principes de droit dont elle est amenée à faire application en la présente affaire, la Cour croit de son devoir d'attirer l'attention de la communauté internationale tout entière, y compris l'Iran, qui en est membre depuis des temps immémoriaux, sur le danger peut-être irréparable d'événements comme ceux qui ont été soumis à la Cour. </a:t>
            </a:r>
            <a:r>
              <a:rPr lang="fr-FR" u="sng" dirty="0" smtClean="0"/>
              <a:t>Ces événements ne peuvent que saper à la base un édifice juridique patiemment construit par l'humanité au cours des siècles et dont la sauvegarde est essentielle pour la sécurité et le bien-être d'une communauté internationale aussi complexe que celle d'aujourd'hui</a:t>
            </a:r>
            <a:r>
              <a:rPr lang="fr-FR" dirty="0" smtClean="0"/>
              <a:t>, qui a plus que jamais besoin du respect constant et scrupuleux des règles présidant au développement ordonné des relations entre ses membres.</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16</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38077460"/>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92500" lnSpcReduction="20000"/>
          </a:bodyPr>
          <a:lstStyle/>
          <a:p>
            <a:pPr algn="just"/>
            <a:r>
              <a:rPr lang="fr-CA" dirty="0"/>
              <a:t>A – La protection diplomatique et consulaire et la responsabilité internationale</a:t>
            </a:r>
          </a:p>
          <a:p>
            <a:pPr lvl="1" algn="just"/>
            <a:r>
              <a:rPr lang="fr-FR" dirty="0" smtClean="0"/>
              <a:t>Missions diplomatiques :  article 3 CVRD 1961</a:t>
            </a:r>
          </a:p>
          <a:p>
            <a:pPr lvl="2" algn="just"/>
            <a:r>
              <a:rPr lang="fr-FR" dirty="0" smtClean="0"/>
              <a:t>1. Les fonctions d’une mission diplomatique consistent notamment à:</a:t>
            </a:r>
          </a:p>
          <a:p>
            <a:pPr lvl="3" algn="just"/>
            <a:r>
              <a:rPr lang="fr-FR" dirty="0" smtClean="0"/>
              <a:t>a) </a:t>
            </a:r>
            <a:r>
              <a:rPr lang="fr-FR" u="sng" dirty="0" smtClean="0"/>
              <a:t>Représenter l’Etat accréditant</a:t>
            </a:r>
            <a:r>
              <a:rPr lang="fr-FR" dirty="0" smtClean="0"/>
              <a:t> auprès de l’Etat accréditaire;</a:t>
            </a:r>
          </a:p>
          <a:p>
            <a:pPr lvl="3" algn="just"/>
            <a:r>
              <a:rPr lang="fr-FR" dirty="0" smtClean="0"/>
              <a:t>b) </a:t>
            </a:r>
            <a:r>
              <a:rPr lang="fr-FR" u="sng" dirty="0" smtClean="0"/>
              <a:t>Protéger</a:t>
            </a:r>
            <a:r>
              <a:rPr lang="fr-FR" dirty="0" smtClean="0"/>
              <a:t> dans l’Etat accréditaire </a:t>
            </a:r>
            <a:r>
              <a:rPr lang="fr-FR" u="sng" dirty="0" smtClean="0"/>
              <a:t>les intérêts</a:t>
            </a:r>
            <a:r>
              <a:rPr lang="fr-FR" dirty="0" smtClean="0"/>
              <a:t> de l’Etat accréditant et de ses ressortissants, dans les limites admises par le droit international;</a:t>
            </a:r>
          </a:p>
          <a:p>
            <a:pPr lvl="3" algn="just"/>
            <a:r>
              <a:rPr lang="fr-FR" dirty="0" smtClean="0"/>
              <a:t>c) </a:t>
            </a:r>
            <a:r>
              <a:rPr lang="fr-FR" u="sng" dirty="0" smtClean="0"/>
              <a:t>Négocier avec le gouvernement</a:t>
            </a:r>
            <a:r>
              <a:rPr lang="fr-FR" dirty="0" smtClean="0"/>
              <a:t> de l’Etat accréditaire;</a:t>
            </a:r>
          </a:p>
          <a:p>
            <a:pPr lvl="3" algn="just"/>
            <a:r>
              <a:rPr lang="fr-FR" dirty="0" smtClean="0"/>
              <a:t>d) </a:t>
            </a:r>
            <a:r>
              <a:rPr lang="fr-FR" u="sng" dirty="0" smtClean="0"/>
              <a:t>S’informer par tous les moyens licites</a:t>
            </a:r>
            <a:r>
              <a:rPr lang="fr-FR" dirty="0" smtClean="0"/>
              <a:t> des conditions et de l’évolution des événements dans l’Etat accréditaire et faire rapport à ce sujet au gouvernement de l’Etat accréditant;</a:t>
            </a:r>
          </a:p>
          <a:p>
            <a:pPr lvl="3" algn="just"/>
            <a:r>
              <a:rPr lang="fr-FR" dirty="0" smtClean="0"/>
              <a:t>e) Promouvoir des </a:t>
            </a:r>
            <a:r>
              <a:rPr lang="fr-FR" u="sng" dirty="0" smtClean="0"/>
              <a:t>relations amicales</a:t>
            </a:r>
            <a:r>
              <a:rPr lang="fr-FR" dirty="0" smtClean="0"/>
              <a:t> et développer les relations économiques, culturelles et scientifiques entre l’Etat accréditant et l’Etat accréditaire.</a:t>
            </a:r>
          </a:p>
          <a:p>
            <a:pPr lvl="2" algn="just"/>
            <a:r>
              <a:rPr lang="fr-FR" dirty="0" smtClean="0"/>
              <a:t>2. Aucune disposition de la présente Convention ne saurait être interprétée comme interdisant l’exercice de fonctions consulaires par une mission diplomatique.</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17</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57821374"/>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18</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pic>
        <p:nvPicPr>
          <p:cNvPr id="28674" name="Picture 2" descr="http://fake6tm.free.fr/blog/images/Ambassade%20du%20Canada%2001%20blog.jpg"/>
          <p:cNvPicPr>
            <a:picLocks noChangeAspect="1" noChangeArrowheads="1"/>
          </p:cNvPicPr>
          <p:nvPr/>
        </p:nvPicPr>
        <p:blipFill>
          <a:blip r:embed="rId2" cstate="print"/>
          <a:srcRect/>
          <a:stretch>
            <a:fillRect/>
          </a:stretch>
        </p:blipFill>
        <p:spPr bwMode="auto">
          <a:xfrm>
            <a:off x="1403648" y="1412776"/>
            <a:ext cx="6192688" cy="4644516"/>
          </a:xfrm>
          <a:prstGeom prst="rect">
            <a:avLst/>
          </a:prstGeom>
          <a:noFill/>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99043151"/>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92500"/>
          </a:bodyPr>
          <a:lstStyle/>
          <a:p>
            <a:pPr algn="just"/>
            <a:r>
              <a:rPr lang="fr-CA" dirty="0"/>
              <a:t>A – La protection diplomatique et consulaire et la responsabilité internationale</a:t>
            </a:r>
          </a:p>
          <a:p>
            <a:pPr lvl="1" algn="just"/>
            <a:r>
              <a:rPr lang="fr-FR" dirty="0" smtClean="0"/>
              <a:t>Missions consulaires : article 5 CVRC 1963</a:t>
            </a:r>
          </a:p>
          <a:p>
            <a:pPr lvl="2" algn="just"/>
            <a:r>
              <a:rPr lang="fr-FR" dirty="0" smtClean="0"/>
              <a:t>Les fonctions consulaires consistent à :</a:t>
            </a:r>
          </a:p>
          <a:p>
            <a:pPr lvl="3" algn="just"/>
            <a:r>
              <a:rPr lang="fr-FR" dirty="0" smtClean="0"/>
              <a:t>a) Protéger dans l’</a:t>
            </a:r>
            <a:r>
              <a:rPr lang="fr-FR" u="sng" dirty="0" smtClean="0"/>
              <a:t>Etat de résidence</a:t>
            </a:r>
            <a:r>
              <a:rPr lang="fr-FR" dirty="0" smtClean="0"/>
              <a:t> les intérêts de l’</a:t>
            </a:r>
            <a:r>
              <a:rPr lang="fr-FR" u="sng" dirty="0" smtClean="0"/>
              <a:t>Etat d’envoi</a:t>
            </a:r>
            <a:r>
              <a:rPr lang="fr-FR" dirty="0" smtClean="0"/>
              <a:t> et de </a:t>
            </a:r>
            <a:r>
              <a:rPr lang="fr-FR" u="sng" dirty="0" smtClean="0"/>
              <a:t>ses ressortissants, personnes physiques et morales</a:t>
            </a:r>
            <a:r>
              <a:rPr lang="fr-FR" dirty="0" smtClean="0"/>
              <a:t>, dans les limites admises par le droit international;</a:t>
            </a:r>
          </a:p>
          <a:p>
            <a:pPr lvl="3" algn="just"/>
            <a:r>
              <a:rPr lang="fr-FR" dirty="0" smtClean="0"/>
              <a:t>b) Favoriser le développement de relations commerciales, économiques, culturelles et scientifiques entre l’Etat d’envoi et l’Etat de résidence … ;</a:t>
            </a:r>
          </a:p>
          <a:p>
            <a:pPr lvl="3" algn="just"/>
            <a:r>
              <a:rPr lang="fr-FR" dirty="0" smtClean="0"/>
              <a:t>c) S’informer, par tous les moyens licites, des conditions et de l’évolution de la vie commerciale, économique, culturelle et scientifique de l’Etat de résidence, faire rapport à ce sujet au gouvernement de l’Etat d’envoi et </a:t>
            </a:r>
            <a:r>
              <a:rPr lang="fr-FR" u="sng" dirty="0" smtClean="0"/>
              <a:t>donner des renseignements aux personnes intéressées</a:t>
            </a:r>
            <a:r>
              <a:rPr lang="fr-FR" dirty="0" smtClean="0"/>
              <a:t>;</a:t>
            </a:r>
          </a:p>
          <a:p>
            <a:pPr lvl="3" algn="just"/>
            <a:r>
              <a:rPr lang="fr-FR" dirty="0" smtClean="0"/>
              <a:t>d) Délivrer des </a:t>
            </a:r>
            <a:r>
              <a:rPr lang="fr-FR" u="sng" dirty="0" smtClean="0"/>
              <a:t>passeports et des documents de voyage</a:t>
            </a:r>
            <a:r>
              <a:rPr lang="fr-FR" dirty="0" smtClean="0"/>
              <a:t> aux ressortissants de l’Etat d’envoi, ainsi que des visas et documents appropriés aux personnes qui désirent se rendre dans l’Etat d’envoi;</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19</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97005149"/>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533400"/>
          </a:xfrm>
        </p:spPr>
        <p:txBody>
          <a:bodyPr>
            <a:normAutofit fontScale="90000"/>
          </a:bodyPr>
          <a:lstStyle/>
          <a:p>
            <a:pPr algn="ctr"/>
            <a:r>
              <a:rPr lang="fr-FR" sz="1778" dirty="0" smtClean="0">
                <a:latin typeface="+mn-lt"/>
              </a:rPr>
              <a:t>Les sources et mécanismes du droit international</a:t>
            </a:r>
            <a:br>
              <a:rPr lang="fr-FR" sz="1778" dirty="0" smtClean="0">
                <a:latin typeface="+mn-lt"/>
              </a:rPr>
            </a:br>
            <a:r>
              <a:rPr lang="fr-CA" sz="1778" b="1" dirty="0" smtClean="0"/>
              <a:t>COURS N</a:t>
            </a:r>
            <a:r>
              <a:rPr lang="fr-CA" sz="1778" b="1" baseline="30000" dirty="0" smtClean="0"/>
              <a:t>o</a:t>
            </a:r>
            <a:r>
              <a:rPr lang="fr-CA" sz="1778" b="1" dirty="0" smtClean="0"/>
              <a:t> 3 (22 janvier 2016)</a:t>
            </a:r>
            <a:r>
              <a:rPr lang="fr-CA" dirty="0" smtClean="0"/>
              <a:t/>
            </a:r>
            <a:br>
              <a:rPr lang="fr-CA" dirty="0" smtClean="0"/>
            </a:br>
            <a:endParaRPr lang="fr-FR" dirty="0">
              <a:latin typeface="+mn-lt"/>
            </a:endParaRPr>
          </a:p>
        </p:txBody>
      </p:sp>
      <p:sp>
        <p:nvSpPr>
          <p:cNvPr id="3" name="Espace réservé du pied de page 2"/>
          <p:cNvSpPr>
            <a:spLocks noGrp="1"/>
          </p:cNvSpPr>
          <p:nvPr>
            <p:ph type="ftr" sz="quarter" idx="11"/>
          </p:nvPr>
        </p:nvSpPr>
        <p:spPr>
          <a:xfrm>
            <a:off x="990600" y="6356350"/>
            <a:ext cx="7620000" cy="365760"/>
          </a:xfrm>
        </p:spPr>
        <p:txBody>
          <a:bodyPr/>
          <a:lstStyle/>
          <a:p>
            <a:pPr algn="ctr"/>
            <a:r>
              <a:rPr lang="fr-FR" dirty="0" smtClean="0"/>
              <a:t>INT-6050  Aspects juridiques internationaux Trimestre d’hiver 2016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a:t>
            </a:fld>
            <a:endParaRPr lang="fr-BE" dirty="0"/>
          </a:p>
        </p:txBody>
      </p:sp>
      <p:sp>
        <p:nvSpPr>
          <p:cNvPr id="5" name="Espace réservé du contenu 4"/>
          <p:cNvSpPr>
            <a:spLocks noGrp="1"/>
          </p:cNvSpPr>
          <p:nvPr>
            <p:ph sz="quarter" idx="1"/>
          </p:nvPr>
        </p:nvSpPr>
        <p:spPr>
          <a:xfrm>
            <a:off x="457200" y="762000"/>
            <a:ext cx="8229600" cy="5562600"/>
          </a:xfrm>
        </p:spPr>
        <p:txBody>
          <a:bodyPr>
            <a:normAutofit fontScale="25000" lnSpcReduction="20000"/>
          </a:bodyPr>
          <a:lstStyle/>
          <a:p>
            <a:pPr algn="ctr">
              <a:buNone/>
            </a:pPr>
            <a:r>
              <a:rPr lang="fr-CA" sz="4800" b="1" dirty="0" smtClean="0"/>
              <a:t>PLAN</a:t>
            </a:r>
            <a:r>
              <a:rPr lang="fr-CA" sz="4800" dirty="0" smtClean="0"/>
              <a:t> </a:t>
            </a:r>
          </a:p>
          <a:p>
            <a:pPr>
              <a:buNone/>
            </a:pPr>
            <a:r>
              <a:rPr lang="fr-CA" sz="4800" b="1" dirty="0" smtClean="0"/>
              <a:t>I-  Les sources du droit international</a:t>
            </a:r>
            <a:endParaRPr lang="fr-CA" sz="4800" dirty="0" smtClean="0"/>
          </a:p>
          <a:p>
            <a:pPr>
              <a:buNone/>
            </a:pPr>
            <a:r>
              <a:rPr lang="fr-CA" sz="4800" dirty="0" smtClean="0"/>
              <a:t>	 A- Les conventions internationales et les décisions internationales</a:t>
            </a:r>
            <a:br>
              <a:rPr lang="fr-CA" sz="4800" dirty="0" smtClean="0"/>
            </a:br>
            <a:r>
              <a:rPr lang="fr-CA" sz="4800" dirty="0" smtClean="0"/>
              <a:t> B- La coutume internationale et les principes généraux</a:t>
            </a:r>
          </a:p>
          <a:p>
            <a:pPr>
              <a:buNone/>
            </a:pPr>
            <a:r>
              <a:rPr lang="fr-CA" sz="4800" b="1" dirty="0" smtClean="0"/>
              <a:t>II-  Les mécanismes du droit international</a:t>
            </a:r>
            <a:endParaRPr lang="fr-CA" sz="4800" dirty="0" smtClean="0"/>
          </a:p>
          <a:p>
            <a:pPr>
              <a:buNone/>
            </a:pPr>
            <a:r>
              <a:rPr lang="fr-CA" sz="4800" dirty="0" smtClean="0"/>
              <a:t>       A- La protection diplomatique et consulaire et la responsabilité internationale</a:t>
            </a:r>
            <a:br>
              <a:rPr lang="fr-CA" sz="4800" dirty="0" smtClean="0"/>
            </a:br>
            <a:r>
              <a:rPr lang="fr-CA" sz="4800" dirty="0" smtClean="0"/>
              <a:t>B- Les recours devant les juridictions internationales et les tribunaux arbitraux</a:t>
            </a:r>
            <a:r>
              <a:rPr lang="fr-CA" sz="4800" b="1" dirty="0" smtClean="0"/>
              <a:t> </a:t>
            </a:r>
            <a:endParaRPr lang="fr-CA" sz="4800" dirty="0" smtClean="0"/>
          </a:p>
          <a:p>
            <a:pPr algn="ctr"/>
            <a:r>
              <a:rPr lang="fr-CA" sz="4800" b="1" dirty="0" smtClean="0"/>
              <a:t>QUESTIONS</a:t>
            </a:r>
            <a:r>
              <a:rPr lang="fr-CA" sz="4800" dirty="0" smtClean="0"/>
              <a:t> </a:t>
            </a:r>
          </a:p>
          <a:p>
            <a:pPr algn="just">
              <a:buNone/>
            </a:pPr>
            <a:r>
              <a:rPr lang="fr-CA" sz="4400" dirty="0" smtClean="0"/>
              <a:t>1) Le </a:t>
            </a:r>
            <a:r>
              <a:rPr lang="fr-FR" sz="4400" b="1" i="1" u="sng" dirty="0" smtClean="0">
                <a:hlinkClick r:id="rId2"/>
              </a:rPr>
              <a:t>Deuxième protocole facultatif se rapportant au Pacte international relatif aux droits civils et politiques, visant à abolir la peine de mort</a:t>
            </a:r>
            <a:r>
              <a:rPr lang="fr-FR" sz="4400" b="1" dirty="0" smtClean="0"/>
              <a:t> </a:t>
            </a:r>
            <a:r>
              <a:rPr lang="fr-CA" sz="4400" dirty="0" smtClean="0"/>
              <a:t>exige-t-il l’abolition totale de la peine de mort ? Combien d’États sont parties à ce protocole et quels sont les États qui ont formulé et retiré des </a:t>
            </a:r>
            <a:r>
              <a:rPr lang="fr-FR" sz="4400" b="1" u="sng" dirty="0" smtClean="0">
                <a:hlinkClick r:id="rId3"/>
              </a:rPr>
              <a:t>réserves</a:t>
            </a:r>
            <a:r>
              <a:rPr lang="fr-CA" sz="4400" dirty="0" smtClean="0"/>
              <a:t> à ce traité ?</a:t>
            </a:r>
          </a:p>
          <a:p>
            <a:pPr algn="just">
              <a:buNone/>
            </a:pPr>
            <a:r>
              <a:rPr lang="fr-CA" sz="4400" dirty="0" smtClean="0"/>
              <a:t>2) La </a:t>
            </a:r>
            <a:r>
              <a:rPr lang="fr-FR" sz="4400" b="1" i="1" u="sng" dirty="0" smtClean="0">
                <a:hlinkClick r:id="rId4"/>
              </a:rPr>
              <a:t>Résolution 2195 du Conseil de sécurité sur les menaces contre la paix et la sécurité internationale</a:t>
            </a:r>
            <a:r>
              <a:rPr lang="fr-CA" sz="4400" dirty="0" smtClean="0"/>
              <a:t> adoptée le 19 décembre 2014 est-elle une « décision » internationale au sens de la </a:t>
            </a:r>
            <a:r>
              <a:rPr lang="fr-CA" sz="4400" i="1" dirty="0" smtClean="0"/>
              <a:t>Charte des Nations Unies </a:t>
            </a:r>
            <a:r>
              <a:rPr lang="fr-CA" sz="4400" dirty="0" smtClean="0"/>
              <a:t>et une source de règles du droit international ?</a:t>
            </a:r>
          </a:p>
          <a:p>
            <a:pPr algn="just">
              <a:buNone/>
            </a:pPr>
            <a:r>
              <a:rPr lang="fr-CA" sz="4400" dirty="0" smtClean="0"/>
              <a:t>3) L’acteur Gérard Depardieu, de nationalité française et ayant acquis la nationalité russe par décret du Président Vladimir Poutine, pourrait-il bénéficier de l’exercice de la protection diplomatique de l’État russe dans un différend avec la France ?</a:t>
            </a:r>
          </a:p>
          <a:p>
            <a:pPr algn="ctr">
              <a:buNone/>
            </a:pPr>
            <a:r>
              <a:rPr lang="fr-CA" sz="4800" b="1" dirty="0" smtClean="0"/>
              <a:t>LECTURES</a:t>
            </a:r>
            <a:endParaRPr lang="fr-CA" sz="4800" dirty="0" smtClean="0"/>
          </a:p>
          <a:p>
            <a:r>
              <a:rPr lang="fr-CA" sz="4400" b="1" i="1" dirty="0" smtClean="0"/>
              <a:t>Lectures obligatoires </a:t>
            </a:r>
            <a:r>
              <a:rPr lang="fr-CA" sz="4400" b="1" dirty="0" smtClean="0"/>
              <a:t>:</a:t>
            </a:r>
            <a:r>
              <a:rPr lang="fr-CA" sz="4400" dirty="0" smtClean="0"/>
              <a:t> </a:t>
            </a:r>
          </a:p>
          <a:p>
            <a:r>
              <a:rPr lang="fr-CA" sz="4400" dirty="0" smtClean="0"/>
              <a:t>Document n</a:t>
            </a:r>
            <a:r>
              <a:rPr lang="fr-CA" sz="4400" baseline="30000" dirty="0" smtClean="0"/>
              <a:t>o </a:t>
            </a:r>
            <a:r>
              <a:rPr lang="fr-CA" sz="4400" dirty="0" smtClean="0"/>
              <a:t>9 </a:t>
            </a:r>
            <a:r>
              <a:rPr lang="fr-FR" sz="4400" u="sng" dirty="0" smtClean="0">
                <a:hlinkClick r:id="rId5"/>
              </a:rPr>
              <a:t>: </a:t>
            </a:r>
            <a:r>
              <a:rPr lang="fr-FR" sz="4400" b="1" i="1" u="sng" dirty="0" smtClean="0">
                <a:hlinkClick r:id="rId5"/>
              </a:rPr>
              <a:t>Convention de Vienne sur le droit des traités</a:t>
            </a:r>
            <a:r>
              <a:rPr lang="fr-FR" sz="4400" i="1" dirty="0" smtClean="0"/>
              <a:t> </a:t>
            </a:r>
            <a:r>
              <a:rPr lang="fr-CA" sz="4400" dirty="0" smtClean="0"/>
              <a:t>(art. 1 à 33, 53 et 80)</a:t>
            </a:r>
            <a:r>
              <a:rPr lang="fr-FR" sz="4400" dirty="0" smtClean="0"/>
              <a:t> ;</a:t>
            </a:r>
            <a:endParaRPr lang="fr-CA" sz="4400" dirty="0" smtClean="0"/>
          </a:p>
          <a:p>
            <a:r>
              <a:rPr lang="fr-CA" sz="4400" dirty="0" smtClean="0"/>
              <a:t>Document n</a:t>
            </a:r>
            <a:r>
              <a:rPr lang="fr-CA" sz="4400" baseline="30000" dirty="0" smtClean="0"/>
              <a:t>o</a:t>
            </a:r>
            <a:r>
              <a:rPr lang="fr-CA" sz="4400" dirty="0" smtClean="0"/>
              <a:t> 10 : </a:t>
            </a:r>
            <a:r>
              <a:rPr lang="fr-FR" sz="4400" b="1" i="1" u="sng" dirty="0" smtClean="0">
                <a:hlinkClick r:id="rId6"/>
              </a:rPr>
              <a:t>Protocole de Kyoto à la Convention-cadre des Nations Unies sur les changements climatiques</a:t>
            </a:r>
            <a:r>
              <a:rPr lang="fr-FR" sz="4400" b="1" i="1" dirty="0" smtClean="0"/>
              <a:t> </a:t>
            </a:r>
            <a:r>
              <a:rPr lang="fr-FR" sz="4400" dirty="0" smtClean="0"/>
              <a:t>;</a:t>
            </a:r>
            <a:endParaRPr lang="fr-CA" sz="4400" dirty="0" smtClean="0"/>
          </a:p>
          <a:p>
            <a:r>
              <a:rPr lang="fr-CA" sz="4400" dirty="0" smtClean="0"/>
              <a:t>Document n</a:t>
            </a:r>
            <a:r>
              <a:rPr lang="fr-CA" sz="4400" baseline="30000" dirty="0" smtClean="0"/>
              <a:t>o</a:t>
            </a:r>
            <a:r>
              <a:rPr lang="fr-CA" sz="4400" dirty="0" smtClean="0"/>
              <a:t> 11 : </a:t>
            </a:r>
            <a:r>
              <a:rPr lang="fr-FR" sz="4400" b="1" i="1" u="sng" dirty="0" smtClean="0">
                <a:hlinkClick r:id="rId2"/>
              </a:rPr>
              <a:t>Deuxième protocole facultatif au Pacte sur les droits civils sur la peine de mort</a:t>
            </a:r>
            <a:r>
              <a:rPr lang="fr-FR" sz="4400" b="1" i="1" dirty="0" smtClean="0"/>
              <a:t> </a:t>
            </a:r>
            <a:r>
              <a:rPr lang="fr-CA" sz="4400" dirty="0" smtClean="0"/>
              <a:t>et </a:t>
            </a:r>
            <a:r>
              <a:rPr lang="fr-FR" sz="4400" b="1" u="sng" dirty="0" smtClean="0">
                <a:hlinkClick r:id="rId3"/>
              </a:rPr>
              <a:t>réserves</a:t>
            </a:r>
            <a:r>
              <a:rPr lang="fr-FR" sz="4400" dirty="0" smtClean="0"/>
              <a:t>;</a:t>
            </a:r>
            <a:endParaRPr lang="fr-CA" sz="4400" dirty="0" smtClean="0"/>
          </a:p>
          <a:p>
            <a:r>
              <a:rPr lang="fr-CA" sz="4400" dirty="0" smtClean="0"/>
              <a:t>Document n</a:t>
            </a:r>
            <a:r>
              <a:rPr lang="fr-CA" sz="4400" baseline="30000" dirty="0" smtClean="0"/>
              <a:t>o</a:t>
            </a:r>
            <a:r>
              <a:rPr lang="fr-CA" sz="4400" dirty="0" smtClean="0"/>
              <a:t> 12 :</a:t>
            </a:r>
            <a:r>
              <a:rPr lang="fr-CA" sz="4400" b="1" i="1" dirty="0" smtClean="0"/>
              <a:t> </a:t>
            </a:r>
            <a:r>
              <a:rPr lang="fr-FR" sz="4400" b="1" i="1" u="sng" dirty="0" smtClean="0">
                <a:hlinkClick r:id="rId7"/>
              </a:rPr>
              <a:t>Résolution n</a:t>
            </a:r>
            <a:r>
              <a:rPr lang="fr-FR" sz="4400" b="1" i="1" u="sng" baseline="30000" dirty="0" smtClean="0">
                <a:hlinkClick r:id="rId7"/>
              </a:rPr>
              <a:t>o</a:t>
            </a:r>
            <a:r>
              <a:rPr lang="fr-FR" sz="4400" b="1" i="1" u="sng" dirty="0" smtClean="0">
                <a:hlinkClick r:id="rId7"/>
              </a:rPr>
              <a:t> 2085 du Conseil de sécurité sur la situation en Mali du 20 décembre 2012</a:t>
            </a:r>
            <a:r>
              <a:rPr lang="fr-FR" sz="4400" dirty="0" smtClean="0"/>
              <a:t>;</a:t>
            </a:r>
            <a:endParaRPr lang="fr-CA" sz="4400" dirty="0" smtClean="0"/>
          </a:p>
          <a:p>
            <a:r>
              <a:rPr lang="fr-CA" sz="4400" dirty="0" smtClean="0"/>
              <a:t>Document n° 13 : </a:t>
            </a:r>
            <a:r>
              <a:rPr lang="fr-FR" sz="4400" b="1" u="sng" dirty="0" smtClean="0">
                <a:hlinkClick r:id="rId8"/>
              </a:rPr>
              <a:t>COUR PERMANENTE DE JUSTICE INTERNATIONALE, </a:t>
            </a:r>
            <a:r>
              <a:rPr lang="fr-FR" sz="4400" b="1" i="1" u="sng" dirty="0" smtClean="0">
                <a:hlinkClick r:id="rId8"/>
              </a:rPr>
              <a:t>Concessions Mavrommatis en Palestine, </a:t>
            </a:r>
            <a:r>
              <a:rPr lang="fr-FR" sz="4400" b="1" u="sng" dirty="0" smtClean="0">
                <a:hlinkClick r:id="rId8"/>
              </a:rPr>
              <a:t>Arrêt, 30 août 1924 (Exception d'incompétence)</a:t>
            </a:r>
            <a:r>
              <a:rPr lang="fr-FR" sz="4400" b="1" dirty="0" smtClean="0"/>
              <a:t> </a:t>
            </a:r>
            <a:r>
              <a:rPr lang="fr-FR" sz="4400" b="1" u="sng" dirty="0" smtClean="0">
                <a:hlinkClick r:id="rId8"/>
              </a:rPr>
              <a:t>, Série A, A02, p. 11-12</a:t>
            </a:r>
            <a:r>
              <a:rPr lang="fr-FR" sz="4400" dirty="0" smtClean="0"/>
              <a:t>;</a:t>
            </a:r>
            <a:endParaRPr lang="fr-CA" sz="4400" dirty="0" smtClean="0"/>
          </a:p>
          <a:p>
            <a:r>
              <a:rPr lang="fr-CA" sz="4400" dirty="0" smtClean="0"/>
              <a:t>Document n° 14 : </a:t>
            </a:r>
            <a:r>
              <a:rPr lang="fr-FR" sz="4400" b="1" u="sng" dirty="0" smtClean="0">
                <a:hlinkClick r:id="rId9"/>
              </a:rPr>
              <a:t>COMMISSION DU DROIT INTERNATIONAL (CDI), </a:t>
            </a:r>
            <a:r>
              <a:rPr lang="fr-FR" sz="4400" b="1" i="1" u="sng" dirty="0" smtClean="0">
                <a:hlinkClick r:id="rId9"/>
              </a:rPr>
              <a:t>Articles sur la responsabilité de l’État pour fait internationalement illicite, </a:t>
            </a:r>
            <a:r>
              <a:rPr lang="fr-FR" sz="4400" b="1" u="sng" dirty="0" smtClean="0">
                <a:hlinkClick r:id="rId9"/>
              </a:rPr>
              <a:t>2001, A/RES/56/83</a:t>
            </a:r>
            <a:r>
              <a:rPr lang="fr-CA" sz="4400" b="1" dirty="0" smtClean="0"/>
              <a:t>, (</a:t>
            </a:r>
            <a:r>
              <a:rPr lang="fr-FR" sz="4400" b="1" u="sng" dirty="0" smtClean="0">
                <a:hlinkClick r:id="rId10"/>
              </a:rPr>
              <a:t>version commentée</a:t>
            </a:r>
            <a:r>
              <a:rPr lang="fr-CA" sz="4400" dirty="0" smtClean="0"/>
              <a:t>)</a:t>
            </a:r>
            <a:r>
              <a:rPr lang="fr-FR" sz="4400" dirty="0" smtClean="0"/>
              <a:t> ;</a:t>
            </a:r>
            <a:endParaRPr lang="fr-CA" sz="4400" dirty="0" smtClean="0"/>
          </a:p>
          <a:p>
            <a:r>
              <a:rPr lang="fr-CA" sz="4400" dirty="0" smtClean="0"/>
              <a:t>Document n° 15 : </a:t>
            </a:r>
            <a:r>
              <a:rPr lang="fr-FR" sz="4400" b="1" u="sng" dirty="0" smtClean="0">
                <a:hlinkClick r:id="rId11"/>
              </a:rPr>
              <a:t>Jean CHARPENTIER, « L’affaire du </a:t>
            </a:r>
            <a:r>
              <a:rPr lang="fr-FR" sz="4400" b="1" i="1" u="sng" dirty="0" smtClean="0">
                <a:hlinkClick r:id="rId11"/>
              </a:rPr>
              <a:t>Rainbow Warrior</a:t>
            </a:r>
            <a:r>
              <a:rPr lang="fr-FR" sz="4400" b="1" u="sng" dirty="0" smtClean="0">
                <a:hlinkClick r:id="rId11"/>
              </a:rPr>
              <a:t> : la sentence arbitrale du 30 avril 1990 (Nouvelle-Zélande c. France) » (1990)</a:t>
            </a:r>
            <a:r>
              <a:rPr lang="fr-FR" sz="4400" dirty="0" smtClean="0"/>
              <a:t>.</a:t>
            </a:r>
            <a:endParaRPr lang="fr-CA" sz="4400" dirty="0" smtClean="0"/>
          </a:p>
          <a:p>
            <a:r>
              <a:rPr lang="fr-CA" sz="4800" b="1" i="1" dirty="0" smtClean="0"/>
              <a:t> </a:t>
            </a:r>
            <a:endParaRPr lang="fr-CA" sz="4800" dirty="0" smtClean="0"/>
          </a:p>
          <a:p>
            <a:endParaRPr lang="fr-CA" sz="4800" dirty="0" smtClean="0"/>
          </a:p>
          <a:p>
            <a:pPr>
              <a:buNone/>
            </a:pPr>
            <a:endParaRPr lang="fr-CA" sz="4800" dirty="0" smtClean="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70000" lnSpcReduction="20000"/>
          </a:bodyPr>
          <a:lstStyle/>
          <a:p>
            <a:pPr algn="just"/>
            <a:r>
              <a:rPr lang="fr-CA" dirty="0"/>
              <a:t>A – La protection diplomatique et consulaire et la responsabilité internationale</a:t>
            </a:r>
          </a:p>
          <a:p>
            <a:pPr lvl="3" algn="just"/>
            <a:r>
              <a:rPr lang="fr-FR" dirty="0" smtClean="0"/>
              <a:t>e) Prêter secours et assistance aux ressortissants, personnes physiques et morales, de l’Etat d’envoi;</a:t>
            </a:r>
          </a:p>
          <a:p>
            <a:pPr lvl="3" algn="just"/>
            <a:r>
              <a:rPr lang="fr-FR" dirty="0" smtClean="0"/>
              <a:t>f) Agir en qualité de notaire et d’officier d’état civil … ;</a:t>
            </a:r>
          </a:p>
          <a:p>
            <a:pPr lvl="3" algn="just"/>
            <a:r>
              <a:rPr lang="fr-FR" dirty="0" smtClean="0"/>
              <a:t>g) Sauvegarder les intérêts des ressortissants, personnes physiques et morales, de l’Etat d’envoi, dans les successions sur le territoire de l’Etat de résidence conformément aux lois et règlements de l’Etat de résidence;</a:t>
            </a:r>
          </a:p>
          <a:p>
            <a:pPr lvl="3" algn="just"/>
            <a:r>
              <a:rPr lang="fr-FR" dirty="0" smtClean="0"/>
              <a:t>h) Sauvegarder, dans les limites fixées par les lois et règlements de l’Etat de résidence, les intérêts des mineurs et des incapables, ressortissants de l’Etat d’envoi, particulièrement lorsque l’institution d’une tutelle ou d’une curatelle à leur égard est requise;</a:t>
            </a:r>
          </a:p>
          <a:p>
            <a:pPr lvl="3" algn="just"/>
            <a:r>
              <a:rPr lang="fr-FR" dirty="0" smtClean="0"/>
              <a:t>i) … représenter les ressortissants de l’Etat d’envoi ou prendre des dispositions afin d’assurer leur représentation appropriée devant les tribunaux ou les autres autorités de l’Etat de résidence … ;</a:t>
            </a:r>
          </a:p>
          <a:p>
            <a:pPr lvl="3" algn="just"/>
            <a:r>
              <a:rPr lang="fr-FR" dirty="0" smtClean="0"/>
              <a:t>j) Transmettre des actes judiciaires et extrajudiciaires ou exécuter des commissions rogatoires conformément aux accords internationaux en vigueur … ;</a:t>
            </a:r>
          </a:p>
          <a:p>
            <a:pPr lvl="3" algn="just"/>
            <a:r>
              <a:rPr lang="fr-FR" dirty="0" smtClean="0"/>
              <a:t>k) Exercer les droits de contrôle et d’inspection prévus par les lois et règlements de l’Etat d’envoi sur les navires de mer et sur les bateaux fluviaux ayant la nationalité de l’Etat d’envoi et sur les avions immatriculés dans cet Etat, ainsi que sur leurs équipages;</a:t>
            </a:r>
          </a:p>
          <a:p>
            <a:pPr lvl="3" algn="just"/>
            <a:r>
              <a:rPr lang="fr-FR" dirty="0" smtClean="0"/>
              <a:t>l) Prêter assistance aux navires, bateaux et avions mentionnés à l’alinéa k du présent article, ainsi qu’à leurs équipages, … , faire des enquêtes concernant les incidents survenus au cours de la traversée … ;</a:t>
            </a:r>
          </a:p>
          <a:p>
            <a:pPr lvl="3" algn="just"/>
            <a:r>
              <a:rPr lang="fr-FR" dirty="0" smtClean="0"/>
              <a:t>m) Exercer toutes autres fonctions confiées à un poste consulaire par l’Etat d’envoi que n’interdisent pas les lois et règlements de l’Etat de résidence ou auxquelles l’Etat de résidence ne s’oppose pas ou qui sont mentionnées dans les accords internationaux en vigueur entre l’Etat d’envoi et l’Etat de résidence.</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20</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19591687"/>
      </p:ext>
    </p:extLst>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92500" lnSpcReduction="20000"/>
          </a:bodyPr>
          <a:lstStyle/>
          <a:p>
            <a:pPr algn="just">
              <a:buNone/>
            </a:pPr>
            <a:r>
              <a:rPr lang="fr-CA" sz="2000" dirty="0"/>
              <a:t>A – La protection diplomatique et consulaire et la responsabilité </a:t>
            </a:r>
            <a:r>
              <a:rPr lang="fr-CA" sz="2000" dirty="0" smtClean="0"/>
              <a:t>internationale</a:t>
            </a:r>
          </a:p>
          <a:p>
            <a:pPr lvl="1" algn="just"/>
            <a:r>
              <a:rPr lang="fr-CA" dirty="0" smtClean="0"/>
              <a:t>Relation et protection diplomatique</a:t>
            </a:r>
            <a:endParaRPr lang="fr-CA" dirty="0" smtClean="0"/>
          </a:p>
          <a:p>
            <a:pPr lvl="1" algn="just"/>
            <a:r>
              <a:rPr lang="fr-CA" dirty="0" smtClean="0"/>
              <a:t>CIJ, </a:t>
            </a:r>
            <a:r>
              <a:rPr lang="fr-CA" i="1" dirty="0" smtClean="0"/>
              <a:t>Affaires Nottebohm(1955) </a:t>
            </a:r>
            <a:r>
              <a:rPr lang="fr-CA" dirty="0" smtClean="0"/>
              <a:t>et </a:t>
            </a:r>
            <a:r>
              <a:rPr lang="fr-CA" i="1" dirty="0" smtClean="0"/>
              <a:t>Barcelona Traction </a:t>
            </a:r>
            <a:r>
              <a:rPr lang="fr-CA" dirty="0" smtClean="0"/>
              <a:t>(1971)</a:t>
            </a:r>
          </a:p>
          <a:p>
            <a:pPr lvl="1" algn="just"/>
            <a:r>
              <a:rPr lang="fr-CA" dirty="0" smtClean="0"/>
              <a:t>Protection diplomatique</a:t>
            </a:r>
          </a:p>
          <a:p>
            <a:pPr lvl="2" algn="just"/>
            <a:r>
              <a:rPr lang="fr-CA" dirty="0" smtClean="0"/>
              <a:t>Novation du différend</a:t>
            </a:r>
          </a:p>
          <a:p>
            <a:pPr lvl="3" algn="just"/>
            <a:r>
              <a:rPr lang="fr-CA" dirty="0" smtClean="0"/>
              <a:t>Individu de nationalité B c. État A</a:t>
            </a:r>
          </a:p>
          <a:p>
            <a:pPr lvl="3" algn="just"/>
            <a:r>
              <a:rPr lang="fr-CA" dirty="0" smtClean="0"/>
              <a:t>État B c. État A</a:t>
            </a:r>
          </a:p>
          <a:p>
            <a:pPr lvl="2" algn="just"/>
            <a:r>
              <a:rPr lang="fr-CA" dirty="0" smtClean="0"/>
              <a:t>Choix arbitraire de l’État de nationalité </a:t>
            </a:r>
            <a:r>
              <a:rPr lang="fr-CA" i="1" u="sng" dirty="0" smtClean="0"/>
              <a:t>effective</a:t>
            </a:r>
          </a:p>
          <a:p>
            <a:pPr lvl="2" algn="just"/>
            <a:r>
              <a:rPr lang="fr-CA" dirty="0" smtClean="0"/>
              <a:t>Épuisement des voies </a:t>
            </a:r>
            <a:r>
              <a:rPr lang="fr-CA" dirty="0" smtClean="0"/>
              <a:t>internes</a:t>
            </a:r>
            <a:br>
              <a:rPr lang="fr-CA" dirty="0" smtClean="0"/>
            </a:br>
            <a:endParaRPr lang="fr-CA" dirty="0" smtClean="0"/>
          </a:p>
          <a:p>
            <a:pPr lvl="1" algn="just">
              <a:buNone/>
            </a:pPr>
            <a:r>
              <a:rPr lang="fr-CA" dirty="0" smtClean="0"/>
              <a:t>         </a:t>
            </a:r>
            <a:r>
              <a:rPr lang="fr-CA" dirty="0" smtClean="0"/>
              <a:t>Protection consulaire</a:t>
            </a:r>
          </a:p>
          <a:p>
            <a:pPr lvl="1" algn="just">
              <a:buNone/>
            </a:pPr>
            <a:endParaRPr lang="fr-CA" sz="1400" b="1" dirty="0" smtClean="0"/>
          </a:p>
          <a:p>
            <a:pPr lvl="1" algn="just">
              <a:buNone/>
            </a:pPr>
            <a:endParaRPr lang="fr-CA" sz="1400" b="1" dirty="0" smtClean="0"/>
          </a:p>
          <a:p>
            <a:pPr lvl="1" algn="just">
              <a:buNone/>
            </a:pPr>
            <a:endParaRPr lang="fr-CA" sz="1400" b="1" dirty="0" smtClean="0"/>
          </a:p>
          <a:p>
            <a:pPr lvl="1" algn="just">
              <a:buNone/>
            </a:pPr>
            <a:endParaRPr lang="fr-CA" sz="1400" b="1" dirty="0" smtClean="0"/>
          </a:p>
          <a:p>
            <a:pPr lvl="1" algn="just">
              <a:buNone/>
            </a:pPr>
            <a:r>
              <a:rPr lang="fr-CA" sz="1400" b="1" dirty="0" smtClean="0"/>
              <a:t>                                                                                                                                            </a:t>
            </a:r>
            <a:br>
              <a:rPr lang="fr-CA" sz="1400" b="1" dirty="0" smtClean="0"/>
            </a:br>
            <a:r>
              <a:rPr lang="fr-CA" sz="1400" b="1" dirty="0" smtClean="0"/>
              <a:t>                                                                                                                              </a:t>
            </a:r>
            <a:r>
              <a:rPr sz="1400" b="1" dirty="0" smtClean="0"/>
              <a:t>Friedrich </a:t>
            </a:r>
            <a:r>
              <a:rPr sz="1400" b="1" i="1" dirty="0" smtClean="0"/>
              <a:t>Nottebohm</a:t>
            </a:r>
            <a:r>
              <a:rPr sz="1400" b="1" dirty="0" smtClean="0"/>
              <a:t> </a:t>
            </a:r>
            <a:endParaRPr lang="fr-CA" sz="1400" b="1" dirty="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21</a:t>
            </a:fld>
            <a:endParaRPr lang="fr-BE" dirty="0"/>
          </a:p>
        </p:txBody>
      </p:sp>
      <p:sp>
        <p:nvSpPr>
          <p:cNvPr id="6" name="Espace réservé du pied de page 6"/>
          <p:cNvSpPr>
            <a:spLocks noGrp="1"/>
          </p:cNvSpPr>
          <p:nvPr>
            <p:ph type="ftr" sz="quarter" idx="11"/>
          </p:nvPr>
        </p:nvSpPr>
        <p:spPr>
          <a:xfrm>
            <a:off x="971600" y="6356350"/>
            <a:ext cx="7704856" cy="365760"/>
          </a:xfrm>
        </p:spPr>
        <p:txBody>
          <a:bodyPr/>
          <a:lstStyle/>
          <a:p>
            <a:pPr algn="ctr"/>
            <a:r>
              <a:rPr lang="fr-CA" sz="1000" dirty="0" smtClean="0"/>
              <a:t>INT-6050  Aspects juridiques internationaux Trimestre d’hiver 2016 </a:t>
            </a:r>
            <a:endParaRPr lang="fr-BE" sz="1000" dirty="0"/>
          </a:p>
        </p:txBody>
      </p:sp>
      <p:pic>
        <p:nvPicPr>
          <p:cNvPr id="1026" name="Picture 2" descr="https://upload.wikimedia.org/wikipedia/commons/thumb/2/26/Adolfo_Molina_Orantes_005.jpg/200px-Adolfo_Molina_Orantes_005.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934200" y="3429000"/>
            <a:ext cx="1550633" cy="237246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
        <p:nvSpPr>
          <p:cNvPr id="7" name="Flèche courbée vers la droite 6"/>
          <p:cNvSpPr/>
          <p:nvPr/>
        </p:nvSpPr>
        <p:spPr>
          <a:xfrm>
            <a:off x="755576" y="4221088"/>
            <a:ext cx="576064" cy="504056"/>
          </a:xfrm>
          <a:prstGeom prst="curvedRightArrow">
            <a:avLst/>
          </a:prstGeom>
          <a:solidFill>
            <a:schemeClr val="bg2">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solidFill>
                <a:srgbClr val="FFFF00"/>
              </a:solidFill>
            </a:endParaRPr>
          </a:p>
        </p:txBody>
      </p:sp>
      <p:pic>
        <p:nvPicPr>
          <p:cNvPr id="1028" name="Picture 4" descr="http://cloud1.todocoleccion.net/fot/2008/06/17/8987363_1984148.jpg"/>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495800" y="4267200"/>
            <a:ext cx="2199385" cy="150757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86001995"/>
      </p:ext>
    </p:extLst>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4114800" cy="5137150"/>
          </a:xfrm>
        </p:spPr>
        <p:txBody>
          <a:bodyPr>
            <a:normAutofit fontScale="92500" lnSpcReduction="20000"/>
          </a:bodyPr>
          <a:lstStyle/>
          <a:p>
            <a:r>
              <a:rPr lang="fr-CA" dirty="0"/>
              <a:t>A – La protection diplomatique et consulaire et la responsabilité internationale</a:t>
            </a:r>
          </a:p>
          <a:p>
            <a:pPr lvl="1" algn="just"/>
            <a:r>
              <a:rPr lang="fr-FR" dirty="0" smtClean="0"/>
              <a:t>Responsabilité</a:t>
            </a:r>
          </a:p>
          <a:p>
            <a:pPr lvl="2" algn="just"/>
            <a:r>
              <a:rPr lang="fr-FR" dirty="0" smtClean="0"/>
              <a:t>De la violation et de l’obligation de réparer</a:t>
            </a:r>
          </a:p>
          <a:p>
            <a:pPr lvl="3" algn="just"/>
            <a:r>
              <a:rPr lang="fr-FR" dirty="0" smtClean="0"/>
              <a:t>« C’est un principe du droit international, voire une conception générale du droit, que toute violation d’un engagement comporte l’obligation de réparer »</a:t>
            </a:r>
            <a:br>
              <a:rPr lang="fr-FR" dirty="0" smtClean="0"/>
            </a:br>
            <a:r>
              <a:rPr lang="fr-FR" dirty="0" smtClean="0"/>
              <a:t>(CPJI, Usine de Chorzów, 1928,  p.29)</a:t>
            </a:r>
          </a:p>
          <a:p>
            <a:pPr lvl="3" algn="just"/>
            <a:r>
              <a:rPr lang="fr-FR" dirty="0" smtClean="0"/>
              <a:t>Obligation de réparer dans l’ordre juridique international comme sanction ordinaire à la violation</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22</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pic>
        <p:nvPicPr>
          <p:cNvPr id="11265" name="Picture 1"/>
          <p:cNvPicPr>
            <a:picLocks noChangeAspect="1" noChangeArrowheads="1"/>
          </p:cNvPicPr>
          <p:nvPr/>
        </p:nvPicPr>
        <p:blipFill>
          <a:blip r:embed="rId2" cstate="print"/>
          <a:srcRect/>
          <a:stretch>
            <a:fillRect/>
          </a:stretch>
        </p:blipFill>
        <p:spPr bwMode="auto">
          <a:xfrm>
            <a:off x="5436096" y="1628800"/>
            <a:ext cx="2445208" cy="4176464"/>
          </a:xfrm>
          <a:prstGeom prst="rect">
            <a:avLst/>
          </a:prstGeom>
          <a:noFill/>
          <a:ln w="9525">
            <a:noFill/>
            <a:miter lim="800000"/>
            <a:headEnd/>
            <a:tailEnd/>
          </a:ln>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68212366"/>
      </p:ext>
    </p:extLst>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lnSpcReduction="10000"/>
          </a:bodyPr>
          <a:lstStyle/>
          <a:p>
            <a:pPr algn="just"/>
            <a:r>
              <a:rPr lang="fr-CA" dirty="0"/>
              <a:t>A – La protection diplomatique et consulaire et la responsabilité internationale</a:t>
            </a:r>
          </a:p>
          <a:p>
            <a:pPr lvl="1" algn="just"/>
            <a:r>
              <a:rPr lang="fr-FR" dirty="0" smtClean="0"/>
              <a:t>La responsabilité n’est pas une institution autonome. Elle n’existe que comme conséquence de la violation d’une règle substantielle</a:t>
            </a:r>
          </a:p>
          <a:p>
            <a:pPr lvl="2" algn="just"/>
            <a:r>
              <a:rPr lang="fr-FR" dirty="0" smtClean="0"/>
              <a:t>Distinction normes primaires et secondaires</a:t>
            </a:r>
          </a:p>
          <a:p>
            <a:pPr lvl="3" algn="just"/>
            <a:r>
              <a:rPr lang="fr-FR" dirty="0" smtClean="0"/>
              <a:t>Philosophie juridique de Hart, reprise par le </a:t>
            </a:r>
            <a:r>
              <a:rPr lang="fr-FR" dirty="0" smtClean="0"/>
              <a:t>rapporteur spé</a:t>
            </a:r>
            <a:r>
              <a:rPr lang="fr-FR" dirty="0" smtClean="0"/>
              <a:t>cial</a:t>
            </a:r>
            <a:r>
              <a:rPr lang="fr-FR" dirty="0" smtClean="0"/>
              <a:t> R</a:t>
            </a:r>
            <a:r>
              <a:rPr lang="fr-FR" dirty="0" smtClean="0"/>
              <a:t>oberto</a:t>
            </a:r>
            <a:r>
              <a:rPr lang="fr-FR" dirty="0" smtClean="0"/>
              <a:t> </a:t>
            </a:r>
            <a:r>
              <a:rPr lang="fr-FR" dirty="0" err="1" smtClean="0"/>
              <a:t>Ago</a:t>
            </a:r>
            <a:r>
              <a:rPr lang="fr-FR" dirty="0" smtClean="0"/>
              <a:t> dès 1963 (voir Annuaire CDI II p.263ss)</a:t>
            </a:r>
          </a:p>
          <a:p>
            <a:pPr lvl="3" algn="just"/>
            <a:r>
              <a:rPr lang="fr-FR" dirty="0" smtClean="0"/>
              <a:t>Primaires : substantiel : « détermine la substance des obligations de faire ou de ne pas faire posées par le droit international »</a:t>
            </a:r>
          </a:p>
          <a:p>
            <a:pPr lvl="3" algn="just"/>
            <a:r>
              <a:rPr lang="fr-FR" dirty="0" smtClean="0"/>
              <a:t>Secondaires : « procédurales » : gouvernent le régime de la responsabilité, ne procèdent en principe que de la violation des normes primaires</a:t>
            </a:r>
          </a:p>
          <a:p>
            <a:pPr lvl="1" algn="just"/>
            <a:endParaRPr lang="fr-CA" dirty="0" smtClean="0"/>
          </a:p>
          <a:p>
            <a:pPr lvl="1" algn="just"/>
            <a:r>
              <a:rPr lang="fr-CA" dirty="0" smtClean="0"/>
              <a:t>CDI </a:t>
            </a:r>
            <a:r>
              <a:rPr lang="fr-CA" dirty="0"/>
              <a:t>: texte de codification (1956-2001)</a:t>
            </a:r>
          </a:p>
          <a:p>
            <a:pPr lvl="3"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23</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7918065"/>
      </p:ext>
    </p:extLst>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lnSpcReduction="10000"/>
          </a:bodyPr>
          <a:lstStyle/>
          <a:p>
            <a:pPr algn="just"/>
            <a:r>
              <a:rPr lang="fr-CA" dirty="0"/>
              <a:t>A – La protection diplomatique et consulaire et la responsabilité internationale</a:t>
            </a:r>
          </a:p>
          <a:p>
            <a:pPr lvl="1" algn="just"/>
            <a:r>
              <a:rPr lang="fr-FR" dirty="0" smtClean="0"/>
              <a:t>Les particularités de la responsabilité internationale</a:t>
            </a:r>
          </a:p>
          <a:p>
            <a:pPr lvl="2" algn="just"/>
            <a:r>
              <a:rPr lang="fr-FR" dirty="0" smtClean="0"/>
              <a:t>Ordre juridique international</a:t>
            </a:r>
          </a:p>
          <a:p>
            <a:pPr lvl="3" algn="just"/>
            <a:r>
              <a:rPr lang="fr-FR" dirty="0" smtClean="0"/>
              <a:t>Fait illicite (2 éléments : action ou abstention et règle, art.12-15 </a:t>
            </a:r>
            <a:r>
              <a:rPr lang="fr-FR" dirty="0" smtClean="0"/>
              <a:t>Articles de la CDI</a:t>
            </a:r>
            <a:r>
              <a:rPr lang="fr-FR" dirty="0" smtClean="0"/>
              <a:t> (</a:t>
            </a:r>
            <a:r>
              <a:rPr lang="fr-FR" dirty="0" err="1" smtClean="0"/>
              <a:t>ArtCDI</a:t>
            </a:r>
            <a:r>
              <a:rPr lang="fr-FR" dirty="0" smtClean="0"/>
              <a:t>);</a:t>
            </a:r>
            <a:endParaRPr lang="fr-FR" dirty="0" smtClean="0"/>
          </a:p>
          <a:p>
            <a:pPr lvl="3" algn="just"/>
            <a:r>
              <a:rPr lang="fr-FR" dirty="0" smtClean="0"/>
              <a:t>Notion de faute évacuée (non applicable au système pénal international)</a:t>
            </a:r>
          </a:p>
          <a:p>
            <a:pPr lvl="3" algn="just"/>
            <a:r>
              <a:rPr lang="fr-FR" dirty="0" smtClean="0"/>
              <a:t>Responsabilité objective</a:t>
            </a:r>
          </a:p>
          <a:p>
            <a:pPr lvl="3" algn="just"/>
            <a:r>
              <a:rPr lang="fr-FR" dirty="0" smtClean="0"/>
              <a:t>Distinction selon la nature et la portée […] : </a:t>
            </a:r>
          </a:p>
          <a:p>
            <a:pPr lvl="4" algn="just"/>
            <a:r>
              <a:rPr lang="fr-FR" dirty="0" smtClean="0"/>
              <a:t>Au départ de la codification, distinction entre délits et crimes (violation d’une obligation que la communauté internationale considère essentielle pour la sauvegarde de ses intérêts)</a:t>
            </a:r>
          </a:p>
          <a:p>
            <a:pPr lvl="4" algn="just"/>
            <a:r>
              <a:rPr lang="fr-FR" dirty="0" smtClean="0"/>
              <a:t>Seule l’idée d’une dualité de régime demeure ensuite (2</a:t>
            </a:r>
            <a:r>
              <a:rPr lang="fr-FR" baseline="30000" dirty="0" smtClean="0"/>
              <a:t>ème</a:t>
            </a:r>
            <a:r>
              <a:rPr lang="fr-FR" dirty="0" smtClean="0"/>
              <a:t> partie, ch. III, </a:t>
            </a:r>
            <a:r>
              <a:rPr lang="fr-FR" dirty="0" err="1" smtClean="0"/>
              <a:t>ArtCDI</a:t>
            </a:r>
            <a:r>
              <a:rPr lang="fr-FR" dirty="0" smtClean="0"/>
              <a:t> violation grave/d’une norme impérative), en chassant la terminologie criminaliste. Le régime ne prescrit toutefois d’obligation qu’aux Etats « lésés » (</a:t>
            </a:r>
            <a:r>
              <a:rPr lang="fr-FR" i="1" dirty="0" smtClean="0"/>
              <a:t>cf.</a:t>
            </a:r>
            <a:r>
              <a:rPr lang="fr-FR" dirty="0" smtClean="0"/>
              <a:t> normes </a:t>
            </a:r>
            <a:r>
              <a:rPr lang="fr-FR" i="1" dirty="0" err="1" smtClean="0"/>
              <a:t>erga</a:t>
            </a:r>
            <a:r>
              <a:rPr lang="fr-FR" i="1" dirty="0" smtClean="0"/>
              <a:t> </a:t>
            </a:r>
            <a:r>
              <a:rPr lang="fr-FR" i="1" dirty="0" err="1" smtClean="0"/>
              <a:t>omnes</a:t>
            </a:r>
            <a:r>
              <a:rPr lang="fr-FR" dirty="0" smtClean="0"/>
              <a:t>)</a:t>
            </a:r>
          </a:p>
          <a:p>
            <a:pPr lvl="4" algn="just"/>
            <a:endParaRPr lang="fr-FR" dirty="0" smtClean="0"/>
          </a:p>
          <a:p>
            <a:pPr lvl="3" algn="just"/>
            <a:endParaRPr lang="fr-FR" dirty="0" smtClean="0"/>
          </a:p>
          <a:p>
            <a:pPr lvl="3"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24</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16022681"/>
      </p:ext>
    </p:extLst>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a:bodyPr>
          <a:lstStyle/>
          <a:p>
            <a:pPr algn="just"/>
            <a:r>
              <a:rPr lang="fr-CA" dirty="0"/>
              <a:t>A – La protection diplomatique et consulaire et la responsabilité internationale</a:t>
            </a:r>
          </a:p>
          <a:p>
            <a:pPr lvl="1" algn="just"/>
            <a:r>
              <a:rPr lang="fr-FR" dirty="0" smtClean="0"/>
              <a:t>La </a:t>
            </a:r>
            <a:r>
              <a:rPr lang="fr-FR" dirty="0"/>
              <a:t>mise en œuvre de la responsabilité</a:t>
            </a:r>
          </a:p>
          <a:p>
            <a:pPr lvl="2" algn="just"/>
            <a:endParaRPr lang="fr-FR" dirty="0" smtClean="0"/>
          </a:p>
          <a:p>
            <a:pPr lvl="2" algn="just"/>
            <a:r>
              <a:rPr lang="fr-FR" dirty="0" smtClean="0"/>
              <a:t>Articles 1-3 </a:t>
            </a:r>
            <a:r>
              <a:rPr lang="fr-FR" dirty="0" err="1" smtClean="0"/>
              <a:t>ArtCDI</a:t>
            </a:r>
            <a:r>
              <a:rPr lang="fr-FR" dirty="0" smtClean="0"/>
              <a:t> :</a:t>
            </a:r>
          </a:p>
          <a:p>
            <a:pPr lvl="2" algn="just"/>
            <a:endParaRPr lang="fr-FR" dirty="0" smtClean="0"/>
          </a:p>
          <a:p>
            <a:pPr lvl="3" algn="just"/>
            <a:r>
              <a:rPr lang="fr-FR" dirty="0" smtClean="0"/>
              <a:t>« Tout </a:t>
            </a:r>
            <a:r>
              <a:rPr lang="fr-FR" u="sng" dirty="0" smtClean="0"/>
              <a:t>fait internationalement illicite de l’Etat engage sa responsabilité internationale</a:t>
            </a:r>
            <a:r>
              <a:rPr lang="fr-FR" dirty="0" smtClean="0"/>
              <a:t>. […] Il y a fait internationalement illicite de l’Etat lorsqu’un </a:t>
            </a:r>
            <a:r>
              <a:rPr lang="fr-FR" u="sng" dirty="0" smtClean="0"/>
              <a:t>comportement</a:t>
            </a:r>
            <a:r>
              <a:rPr lang="fr-FR" dirty="0" smtClean="0"/>
              <a:t> consistant en une action ou une omission :</a:t>
            </a:r>
          </a:p>
          <a:p>
            <a:pPr lvl="4" algn="just"/>
            <a:r>
              <a:rPr lang="fr-FR" dirty="0" smtClean="0"/>
              <a:t>a) Est </a:t>
            </a:r>
            <a:r>
              <a:rPr lang="fr-FR" u="sng" dirty="0" smtClean="0"/>
              <a:t>attribuable</a:t>
            </a:r>
            <a:r>
              <a:rPr lang="fr-FR" dirty="0" smtClean="0"/>
              <a:t> à l’Etat en vertu du droit international; et</a:t>
            </a:r>
          </a:p>
          <a:p>
            <a:pPr lvl="4" algn="just"/>
            <a:r>
              <a:rPr lang="fr-FR" dirty="0" smtClean="0"/>
              <a:t>b) Constitue une </a:t>
            </a:r>
            <a:r>
              <a:rPr lang="fr-FR" u="sng" dirty="0" smtClean="0"/>
              <a:t>violation</a:t>
            </a:r>
            <a:r>
              <a:rPr lang="fr-FR" dirty="0" smtClean="0"/>
              <a:t> d’une obligation internationale de l’Etat. </a:t>
            </a:r>
          </a:p>
          <a:p>
            <a:pPr lvl="3" algn="just"/>
            <a:r>
              <a:rPr lang="fr-FR" dirty="0" smtClean="0"/>
              <a:t>La qualification du fait de l’Etat relève du </a:t>
            </a:r>
            <a:r>
              <a:rPr lang="fr-FR" u="sng" dirty="0" smtClean="0"/>
              <a:t>droit international</a:t>
            </a:r>
            <a:r>
              <a:rPr lang="fr-FR" dirty="0" smtClean="0"/>
              <a:t> ».</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25</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87340844"/>
      </p:ext>
    </p:extLst>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a:bodyPr>
          <a:lstStyle/>
          <a:p>
            <a:pPr algn="just"/>
            <a:r>
              <a:rPr lang="fr-CA" dirty="0"/>
              <a:t>A – La protection diplomatique et consulaire et la responsabilité internationale</a:t>
            </a:r>
          </a:p>
          <a:p>
            <a:pPr lvl="1" algn="just"/>
            <a:r>
              <a:rPr lang="fr-FR" dirty="0" smtClean="0"/>
              <a:t>La </a:t>
            </a:r>
            <a:r>
              <a:rPr lang="fr-FR" dirty="0"/>
              <a:t>mise en œuvre de la </a:t>
            </a:r>
            <a:r>
              <a:rPr lang="fr-FR" dirty="0" smtClean="0"/>
              <a:t>responsabilité</a:t>
            </a:r>
          </a:p>
          <a:p>
            <a:pPr lvl="2" algn="just"/>
            <a:r>
              <a:rPr lang="fr-FR" dirty="0" smtClean="0"/>
              <a:t>L’imputabilité</a:t>
            </a:r>
            <a:endParaRPr lang="fr-FR" dirty="0"/>
          </a:p>
          <a:p>
            <a:pPr lvl="3" algn="just"/>
            <a:r>
              <a:rPr lang="fr-FR" dirty="0" smtClean="0"/>
              <a:t>Droit international public : « violation de droit si, et seulement si, commise par un sujet relevant de cet ordre et agissant comme tel » (cf. art. 57-58 </a:t>
            </a:r>
            <a:r>
              <a:rPr lang="fr-FR" dirty="0" err="1" smtClean="0"/>
              <a:t>ArtCDI</a:t>
            </a:r>
            <a:r>
              <a:rPr lang="fr-FR" dirty="0" smtClean="0"/>
              <a:t>)</a:t>
            </a:r>
          </a:p>
          <a:p>
            <a:pPr lvl="3" algn="just"/>
            <a:r>
              <a:rPr lang="fr-FR" dirty="0" smtClean="0"/>
              <a:t>Idée d’un contrôle territorial : l’Etat n’est pas tenu si les faits quittent son contrôle territorial (ex. : art .10 </a:t>
            </a:r>
            <a:r>
              <a:rPr lang="fr-FR" dirty="0" err="1" smtClean="0"/>
              <a:t>ArtCDI</a:t>
            </a:r>
            <a:r>
              <a:rPr lang="fr-FR" dirty="0" smtClean="0"/>
              <a:t>)</a:t>
            </a:r>
          </a:p>
          <a:p>
            <a:pPr lvl="3" algn="just"/>
            <a:r>
              <a:rPr lang="fr-FR" dirty="0" smtClean="0"/>
              <a:t>Articles CDI</a:t>
            </a:r>
          </a:p>
          <a:p>
            <a:pPr lvl="4" algn="just"/>
            <a:r>
              <a:rPr lang="fr-FR" dirty="0" smtClean="0"/>
              <a:t>Article 3 : l’autorisation interne ne rend pas licite à l’international (ex. ségrégation sexuelle)</a:t>
            </a:r>
          </a:p>
          <a:p>
            <a:pPr lvl="4" algn="just"/>
            <a:r>
              <a:rPr lang="fr-FR" dirty="0" smtClean="0"/>
              <a:t>Articles 4 à 11 : imputation d’actes de personnes agissant dans le cadre des relations internationales pour le compte de l’Etat ; indivisibilité ; idée de « rattachement suffisant » ; carence de la prévention, contrôle insuffisant, négligence, défaut de diligence…</a:t>
            </a:r>
          </a:p>
          <a:p>
            <a:pPr lvl="1" algn="just">
              <a:buNone/>
            </a:pPr>
            <a:endParaRPr lang="fr-FR" dirty="0" smtClean="0"/>
          </a:p>
          <a:p>
            <a:pPr lvl="4" algn="just"/>
            <a:endParaRPr lang="fr-FR" dirty="0" smtClean="0"/>
          </a:p>
          <a:p>
            <a:pPr lvl="3" algn="just"/>
            <a:endParaRPr lang="fr-FR" dirty="0" smtClean="0"/>
          </a:p>
          <a:p>
            <a:pPr lvl="3"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26</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669806"/>
      </p:ext>
    </p:extLst>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92500" lnSpcReduction="20000"/>
          </a:bodyPr>
          <a:lstStyle/>
          <a:p>
            <a:pPr algn="just"/>
            <a:r>
              <a:rPr lang="fr-CA" dirty="0"/>
              <a:t>A – La protection diplomatique et consulaire et la responsabilité internationale</a:t>
            </a:r>
          </a:p>
          <a:p>
            <a:pPr lvl="1" algn="just"/>
            <a:r>
              <a:rPr lang="fr-FR" dirty="0" smtClean="0"/>
              <a:t>La </a:t>
            </a:r>
            <a:r>
              <a:rPr lang="fr-FR" dirty="0"/>
              <a:t>mise en œuvre de la responsabilité</a:t>
            </a:r>
          </a:p>
          <a:p>
            <a:pPr lvl="2" algn="just"/>
            <a:r>
              <a:rPr lang="fr-FR" dirty="0"/>
              <a:t>L’imputabilité</a:t>
            </a:r>
          </a:p>
          <a:p>
            <a:pPr lvl="4" algn="just"/>
            <a:r>
              <a:rPr lang="fr-FR" dirty="0" smtClean="0"/>
              <a:t>Article 7</a:t>
            </a:r>
          </a:p>
          <a:p>
            <a:pPr lvl="5" algn="just"/>
            <a:r>
              <a:rPr lang="fr-FR" dirty="0" smtClean="0"/>
              <a:t>Théorie de l’apparence appliquée aux organes dépassant leurs compétences</a:t>
            </a:r>
          </a:p>
          <a:p>
            <a:pPr lvl="4" algn="just"/>
            <a:r>
              <a:rPr lang="fr-FR" dirty="0"/>
              <a:t>Article 8</a:t>
            </a:r>
            <a:endParaRPr lang="fr-FR" dirty="0" smtClean="0"/>
          </a:p>
          <a:p>
            <a:pPr lvl="5" algn="just"/>
            <a:r>
              <a:rPr lang="fr-FR" dirty="0" smtClean="0"/>
              <a:t>Discuté</a:t>
            </a:r>
          </a:p>
          <a:p>
            <a:pPr lvl="5" algn="just"/>
            <a:r>
              <a:rPr lang="fr-FR" dirty="0" smtClean="0"/>
              <a:t>CIJ, Nicaragua, 1986 (§108,109,115), critère du contrôle effectif, conception stricte et étroite du contrôle exercé par les Etats-Unis sur les opposants au régime sandiniste</a:t>
            </a:r>
          </a:p>
          <a:p>
            <a:pPr lvl="5" algn="just"/>
            <a:r>
              <a:rPr lang="fr-FR" dirty="0" smtClean="0"/>
              <a:t>TPIY, Tadic, 1999, critère du contrôle global, conception extensive du contrôle d’actes criminels d’individus se réclamant des républiques serbes ou croates de BH, imputables à la Yougoslavie (SM) ou à la Croatie</a:t>
            </a:r>
          </a:p>
          <a:p>
            <a:pPr lvl="5" algn="just"/>
            <a:r>
              <a:rPr lang="fr-FR" dirty="0" smtClean="0"/>
              <a:t>Idée des rédacteurs : conception CIJ</a:t>
            </a:r>
          </a:p>
          <a:p>
            <a:pPr lvl="4" algn="just"/>
            <a:r>
              <a:rPr lang="fr-FR" dirty="0"/>
              <a:t>Article 11</a:t>
            </a:r>
            <a:endParaRPr lang="fr-FR" dirty="0" smtClean="0"/>
          </a:p>
          <a:p>
            <a:pPr lvl="5" algn="just"/>
            <a:r>
              <a:rPr lang="fr-FR" dirty="0" smtClean="0"/>
              <a:t>Suscité par un arrêt CIJ (Personnel diplomatique à Téhéran), l’Iran ayant été déclaré responsable pour avoir cautionné, par la voix de l’</a:t>
            </a:r>
            <a:r>
              <a:rPr lang="fr-FR" dirty="0" err="1" smtClean="0"/>
              <a:t>Ayatola</a:t>
            </a:r>
            <a:r>
              <a:rPr lang="fr-FR" dirty="0" smtClean="0"/>
              <a:t> Khomeiny, l’action des étudiants islamistes à l’encontre de l’ambassade et des diplomates américains le 4 novembre 1979 (</a:t>
            </a:r>
            <a:r>
              <a:rPr lang="fr-FR" dirty="0" smtClean="0">
                <a:hlinkClick r:id="rId2"/>
              </a:rPr>
              <a:t>Info</a:t>
            </a:r>
            <a:r>
              <a:rPr lang="fr-FR" dirty="0" smtClean="0"/>
              <a:t> / </a:t>
            </a:r>
            <a:r>
              <a:rPr lang="fr-FR" dirty="0" smtClean="0">
                <a:hlinkClick r:id="rId3"/>
              </a:rPr>
              <a:t>Argo</a:t>
            </a:r>
            <a:r>
              <a:rPr lang="fr-FR" dirty="0" smtClean="0"/>
              <a:t>)</a:t>
            </a:r>
          </a:p>
          <a:p>
            <a:pPr lvl="1" algn="just">
              <a:buNone/>
            </a:pPr>
            <a:endParaRPr lang="fr-FR" dirty="0" smtClean="0"/>
          </a:p>
          <a:p>
            <a:pPr lvl="4" algn="just"/>
            <a:endParaRPr lang="fr-FR" dirty="0" smtClean="0"/>
          </a:p>
          <a:p>
            <a:pPr lvl="3" algn="just"/>
            <a:endParaRPr lang="fr-FR" dirty="0" smtClean="0"/>
          </a:p>
          <a:p>
            <a:pPr lvl="3"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27</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87241601"/>
      </p:ext>
    </p:extLst>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a:bodyPr>
          <a:lstStyle/>
          <a:p>
            <a:pPr algn="just"/>
            <a:r>
              <a:rPr lang="fr-CA" dirty="0"/>
              <a:t>A – La protection diplomatique et consulaire et la responsabilité </a:t>
            </a:r>
            <a:r>
              <a:rPr lang="fr-CA" dirty="0" smtClean="0"/>
              <a:t>internationale</a:t>
            </a:r>
          </a:p>
          <a:p>
            <a:pPr algn="just">
              <a:buNone/>
            </a:pPr>
            <a:endParaRPr lang="fr-CA" dirty="0" smtClean="0"/>
          </a:p>
          <a:p>
            <a:pPr lvl="1" algn="just"/>
            <a:r>
              <a:rPr lang="fr-FR" dirty="0" smtClean="0"/>
              <a:t>Circonstances excluant l’illicéité </a:t>
            </a:r>
          </a:p>
          <a:p>
            <a:pPr lvl="2" algn="just"/>
            <a:r>
              <a:rPr lang="fr-FR" dirty="0" smtClean="0"/>
              <a:t>Consentement (art. 20)</a:t>
            </a:r>
          </a:p>
          <a:p>
            <a:pPr lvl="2" algn="just"/>
            <a:r>
              <a:rPr lang="fr-FR" dirty="0" smtClean="0"/>
              <a:t>Légitime défense (art. 21)</a:t>
            </a:r>
          </a:p>
          <a:p>
            <a:pPr lvl="2" algn="just"/>
            <a:r>
              <a:rPr lang="fr-FR" dirty="0" smtClean="0"/>
              <a:t>Contre-mesure (art.22 et 49-54)</a:t>
            </a:r>
          </a:p>
          <a:p>
            <a:pPr lvl="2" algn="just"/>
            <a:r>
              <a:rPr lang="fr-FR" dirty="0" smtClean="0"/>
              <a:t>Force majeure (art. 23)</a:t>
            </a:r>
          </a:p>
          <a:p>
            <a:pPr lvl="2" algn="just"/>
            <a:r>
              <a:rPr lang="fr-FR" dirty="0" smtClean="0"/>
              <a:t>Détresse (art. 24)</a:t>
            </a:r>
          </a:p>
          <a:p>
            <a:pPr lvl="2" algn="just"/>
            <a:r>
              <a:rPr lang="fr-FR" dirty="0" smtClean="0"/>
              <a:t>Etat de nécessité (art.25)</a:t>
            </a:r>
          </a:p>
          <a:p>
            <a:pPr lvl="2" algn="just"/>
            <a:r>
              <a:rPr lang="fr-FR" i="1" dirty="0" smtClean="0"/>
              <a:t>Non invocabilité si violation grave (art.26)</a:t>
            </a:r>
          </a:p>
          <a:p>
            <a:pPr lvl="1" algn="just">
              <a:buNone/>
            </a:pPr>
            <a:endParaRPr lang="fr-FR" dirty="0" smtClean="0"/>
          </a:p>
          <a:p>
            <a:pPr lvl="4" algn="just"/>
            <a:endParaRPr lang="fr-FR" dirty="0" smtClean="0"/>
          </a:p>
          <a:p>
            <a:pPr lvl="3" algn="just"/>
            <a:endParaRPr lang="fr-FR" dirty="0" smtClean="0"/>
          </a:p>
          <a:p>
            <a:pPr lvl="3"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28</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37349700"/>
      </p:ext>
    </p:extLst>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dirty="0">
              <a:solidFill>
                <a:srgbClr val="002060"/>
              </a:solidFill>
            </a:endParaRPr>
          </a:p>
        </p:txBody>
      </p:sp>
      <p:sp>
        <p:nvSpPr>
          <p:cNvPr id="3" name="Espace réservé du contenu 2"/>
          <p:cNvSpPr>
            <a:spLocks noGrp="1"/>
          </p:cNvSpPr>
          <p:nvPr>
            <p:ph sz="quarter" idx="1"/>
          </p:nvPr>
        </p:nvSpPr>
        <p:spPr>
          <a:xfrm>
            <a:off x="457200" y="1196752"/>
            <a:ext cx="8229600" cy="5137150"/>
          </a:xfrm>
        </p:spPr>
        <p:txBody>
          <a:bodyPr>
            <a:normAutofit fontScale="85000" lnSpcReduction="20000"/>
          </a:bodyPr>
          <a:lstStyle/>
          <a:p>
            <a:pPr algn="just"/>
            <a:r>
              <a:rPr lang="fr-CA" dirty="0"/>
              <a:t>A – La protection diplomatique et consulaire et la responsabilité internationale</a:t>
            </a:r>
          </a:p>
          <a:p>
            <a:pPr lvl="1" algn="just"/>
            <a:r>
              <a:rPr lang="fr-FR" dirty="0" smtClean="0"/>
              <a:t>Maintien du devoir d’exécuter l’obligation (art.29)</a:t>
            </a:r>
          </a:p>
          <a:p>
            <a:pPr lvl="1" algn="just"/>
            <a:r>
              <a:rPr lang="fr-FR" dirty="0" smtClean="0"/>
              <a:t>Cessation et non répétition (art. 30)</a:t>
            </a:r>
          </a:p>
          <a:p>
            <a:pPr lvl="1" algn="just"/>
            <a:r>
              <a:rPr lang="fr-FR" dirty="0" smtClean="0"/>
              <a:t>Obligation de réparer le préjudice (art 31 et 34-39)</a:t>
            </a:r>
          </a:p>
          <a:p>
            <a:pPr lvl="2" algn="just"/>
            <a:r>
              <a:rPr lang="fr-FR" dirty="0" smtClean="0"/>
              <a:t>Formes (séparément ou conjointement, art. 35-37)</a:t>
            </a:r>
          </a:p>
          <a:p>
            <a:pPr lvl="3" algn="just"/>
            <a:r>
              <a:rPr lang="fr-FR" dirty="0" smtClean="0"/>
              <a:t>Réparation intégrale = réparation principale + intérêts – contribution au préjudice</a:t>
            </a:r>
          </a:p>
          <a:p>
            <a:pPr lvl="3" algn="just"/>
            <a:r>
              <a:rPr lang="fr-FR" dirty="0" smtClean="0"/>
              <a:t>Satisfaction, non humiliation</a:t>
            </a:r>
          </a:p>
          <a:p>
            <a:pPr lvl="2" algn="just"/>
            <a:r>
              <a:rPr lang="fr-FR" dirty="0" smtClean="0"/>
              <a:t>Préjudice</a:t>
            </a:r>
          </a:p>
          <a:p>
            <a:pPr lvl="3" algn="just"/>
            <a:r>
              <a:rPr lang="fr-FR" dirty="0" smtClean="0"/>
              <a:t>Médiat et immédiat</a:t>
            </a:r>
          </a:p>
          <a:p>
            <a:pPr lvl="4" algn="just"/>
            <a:r>
              <a:rPr lang="fr-FR" dirty="0" smtClean="0"/>
              <a:t>(</a:t>
            </a:r>
            <a:r>
              <a:rPr lang="fr-FR" u="sng" dirty="0" smtClean="0"/>
              <a:t>lien de causalité nécessaire, novation du litige et endossement</a:t>
            </a:r>
            <a:r>
              <a:rPr lang="fr-FR" dirty="0" smtClean="0"/>
              <a:t>)</a:t>
            </a:r>
          </a:p>
          <a:p>
            <a:pPr lvl="3" algn="just"/>
            <a:r>
              <a:rPr lang="fr-FR" u="sng" dirty="0" smtClean="0"/>
              <a:t>Matériel et moral</a:t>
            </a:r>
          </a:p>
          <a:p>
            <a:pPr lvl="3" algn="just"/>
            <a:r>
              <a:rPr lang="fr-FR" u="sng" dirty="0" smtClean="0"/>
              <a:t>Direct</a:t>
            </a:r>
            <a:r>
              <a:rPr lang="fr-FR" dirty="0" smtClean="0"/>
              <a:t> ou indirect</a:t>
            </a:r>
          </a:p>
          <a:p>
            <a:pPr lvl="1" algn="just"/>
            <a:r>
              <a:rPr lang="fr-FR" dirty="0" smtClean="0"/>
              <a:t>En cas de norme impérative :</a:t>
            </a:r>
          </a:p>
          <a:p>
            <a:pPr lvl="2" algn="just"/>
            <a:r>
              <a:rPr lang="fr-FR" dirty="0" smtClean="0"/>
              <a:t>Non reconnaissance de la situation</a:t>
            </a:r>
          </a:p>
          <a:p>
            <a:pPr lvl="2" algn="just"/>
            <a:r>
              <a:rPr lang="fr-FR" dirty="0" smtClean="0"/>
              <a:t>Non assistance</a:t>
            </a:r>
          </a:p>
          <a:p>
            <a:pPr lvl="2" algn="just"/>
            <a:r>
              <a:rPr lang="fr-FR" dirty="0" smtClean="0"/>
              <a:t>Coopération</a:t>
            </a:r>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29</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08728850"/>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solidFill>
                  <a:srgbClr val="002060"/>
                </a:solidFill>
              </a:rPr>
              <a:t>I- Les sources du droit international</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sz="quarter" idx="1"/>
          </p:nvPr>
        </p:nvSpPr>
        <p:spPr/>
        <p:txBody>
          <a:bodyPr>
            <a:normAutofit/>
          </a:bodyPr>
          <a:lstStyle/>
          <a:p>
            <a:pPr algn="just">
              <a:buNone/>
            </a:pPr>
            <a:endParaRPr lang="fr-FR" dirty="0" smtClean="0"/>
          </a:p>
          <a:p>
            <a:pPr lvl="1" algn="just">
              <a:buNone/>
            </a:pPr>
            <a:r>
              <a:rPr lang="fr-FR" dirty="0" smtClean="0"/>
              <a:t>- Sources du droit international : Ensemble des procédés prévus au sein de l’ordre juridique international aux fins de la création et de la modification des normes appartenant à cet ordre;</a:t>
            </a:r>
          </a:p>
          <a:p>
            <a:pPr lvl="1" algn="just">
              <a:buNone/>
            </a:pPr>
            <a:r>
              <a:rPr lang="fr-FR" dirty="0" smtClean="0"/>
              <a:t>- Moyens du droit international : ensemble de procédés de détermination ou d’interprétation des normes du droit </a:t>
            </a:r>
            <a:r>
              <a:rPr lang="fr-FR" dirty="0" smtClean="0"/>
              <a:t>international;</a:t>
            </a:r>
          </a:p>
          <a:p>
            <a:pPr lvl="1" algn="just">
              <a:buNone/>
            </a:pPr>
            <a:r>
              <a:rPr lang="fr-FR" dirty="0" smtClean="0"/>
              <a:t>- En droit international, hétérogénéité des sources comme dans les ordres juridiques internes (Constitution, loi organique, loi-cadre, loi, règlement, décret, décision, directives), mais absence générale de hiérarchie entre les diverses sources.   </a:t>
            </a:r>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3</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810527"/>
      </p:ext>
    </p:extLst>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hape"/>
          <p:cNvSpPr>
            <a:spLocks noGrp="1"/>
          </p:cNvSpPr>
          <p:nvPr>
            <p:ph type="title"/>
          </p:nvPr>
        </p:nvSpPr>
        <p:spPr>
          <a:prstGeom prst="rect">
            <a:avLst/>
          </a:prstGeom>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altLang="en-US" dirty="0" smtClean="0">
              <a:solidFill>
                <a:srgbClr val="002060"/>
              </a:solidFill>
            </a:endParaRPr>
          </a:p>
        </p:txBody>
      </p:sp>
      <p:sp>
        <p:nvSpPr>
          <p:cNvPr id="3075" name="Shape"/>
          <p:cNvSpPr>
            <a:spLocks noGrp="1"/>
          </p:cNvSpPr>
          <p:nvPr>
            <p:ph sz="quarter" idx="1"/>
          </p:nvPr>
        </p:nvSpPr>
        <p:spPr>
          <a:xfrm>
            <a:off x="457200" y="1916832"/>
            <a:ext cx="4186808" cy="4417070"/>
          </a:xfrm>
          <a:prstGeom prst="rect">
            <a:avLst/>
          </a:prstGeom>
          <a:effectLst/>
        </p:spPr>
        <p:txBody>
          <a:bodyPr>
            <a:normAutofit fontScale="92500"/>
          </a:bodyPr>
          <a:lstStyle/>
          <a:p>
            <a:pPr lvl="1" algn="just"/>
            <a:r>
              <a:rPr lang="fr-FR" dirty="0" smtClean="0"/>
              <a:t>Modes pacifiques (Chap. VI)</a:t>
            </a:r>
          </a:p>
          <a:p>
            <a:pPr lvl="2" algn="just"/>
            <a:r>
              <a:rPr lang="fr-FR" dirty="0" smtClean="0"/>
              <a:t>Non-juridictionnels  (diplomatiques)</a:t>
            </a:r>
          </a:p>
          <a:p>
            <a:pPr lvl="3" algn="just"/>
            <a:r>
              <a:rPr lang="fr-FR" dirty="0" smtClean="0"/>
              <a:t>Négociations</a:t>
            </a:r>
          </a:p>
          <a:p>
            <a:pPr lvl="3" algn="just"/>
            <a:r>
              <a:rPr lang="fr-FR" dirty="0" smtClean="0"/>
              <a:t>(Bons offices)</a:t>
            </a:r>
          </a:p>
          <a:p>
            <a:pPr lvl="3" algn="just"/>
            <a:r>
              <a:rPr lang="fr-FR" dirty="0" smtClean="0"/>
              <a:t>Enquête</a:t>
            </a:r>
          </a:p>
          <a:p>
            <a:pPr lvl="3" algn="just"/>
            <a:r>
              <a:rPr lang="fr-FR" dirty="0" smtClean="0"/>
              <a:t>Médiation</a:t>
            </a:r>
          </a:p>
          <a:p>
            <a:pPr lvl="3" algn="just"/>
            <a:r>
              <a:rPr lang="fr-FR" dirty="0" smtClean="0"/>
              <a:t>Conciliation</a:t>
            </a:r>
          </a:p>
          <a:p>
            <a:pPr lvl="3" algn="just">
              <a:buNone/>
            </a:pPr>
            <a:endParaRPr lang="fr-FR" dirty="0" smtClean="0"/>
          </a:p>
          <a:p>
            <a:pPr lvl="2" algn="just"/>
            <a:r>
              <a:rPr lang="fr-FR" dirty="0" smtClean="0"/>
              <a:t>Juridictionnels</a:t>
            </a:r>
          </a:p>
          <a:p>
            <a:pPr lvl="3" algn="just"/>
            <a:r>
              <a:rPr lang="fr-FR" dirty="0" smtClean="0"/>
              <a:t>Arbitrage</a:t>
            </a:r>
          </a:p>
          <a:p>
            <a:pPr lvl="3" algn="just"/>
            <a:r>
              <a:rPr lang="fr-FR" dirty="0" smtClean="0"/>
              <a:t>Règlement judiciaire</a:t>
            </a:r>
          </a:p>
          <a:p>
            <a:pPr lvl="3" algn="just"/>
            <a:r>
              <a:rPr lang="fr-FR" dirty="0" smtClean="0"/>
              <a:t>(Quasi-juridictions)</a:t>
            </a:r>
          </a:p>
        </p:txBody>
      </p:sp>
      <p:sp>
        <p:nvSpPr>
          <p:cNvPr id="3076" name="Shape"/>
          <p:cNvSpPr>
            <a:spLocks noGrp="1"/>
          </p:cNvSpPr>
          <p:nvPr>
            <p:ph type="sldNum" sz="quarter" idx="12"/>
          </p:nvPr>
        </p:nvSpPr>
        <p:spPr>
          <a:xfrm>
            <a:off x="612140" y="6356350"/>
            <a:ext cx="431800" cy="365760"/>
          </a:xfrm>
          <a:prstGeom prst="rect">
            <a:avLst/>
          </a:prstGeom>
        </p:spPr>
        <p:txBody>
          <a:bodyPr/>
          <a:lstStyle/>
          <a:p>
            <a:fld id="{C8C9B23D-12E7-EE24-A9D4-6FCD86F688FA}" type="slidenum">
              <a:rPr lang="fr-BE" altLang="en-US" smtClean="0"/>
              <a:pPr/>
              <a:t>30</a:t>
            </a:fld>
            <a:endParaRPr lang="fr-BE" altLang="en-US" smtClean="0"/>
          </a:p>
        </p:txBody>
      </p:sp>
      <p:sp>
        <p:nvSpPr>
          <p:cNvPr id="3077" name="Shape"/>
          <p:cNvSpPr>
            <a:spLocks noGrp="1"/>
          </p:cNvSpPr>
          <p:nvPr>
            <p:ph type="ftr" sz="quarter" idx="11"/>
          </p:nvPr>
        </p:nvSpPr>
        <p:spPr>
          <a:xfrm>
            <a:off x="467360" y="6356350"/>
            <a:ext cx="8209280" cy="365760"/>
          </a:xfrm>
          <a:prstGeom prst="rect">
            <a:avLst/>
          </a:prstGeom>
        </p:spPr>
        <p:txBody>
          <a:bodyPr/>
          <a:lstStyle/>
          <a:p>
            <a:pPr algn="ctr"/>
            <a:r>
              <a:rPr lang="fr-CA" altLang="en-US" sz="1100" dirty="0" smtClean="0"/>
              <a:t>INT-6050  Aspects juridiques internationaux Trimestre d’hiver 2016 </a:t>
            </a:r>
            <a:endParaRPr lang="fr-FR" altLang="en-US" sz="1100" dirty="0" smtClean="0"/>
          </a:p>
        </p:txBody>
      </p:sp>
      <p:sp>
        <p:nvSpPr>
          <p:cNvPr id="6" name="Shape"/>
          <p:cNvSpPr txBox="1">
            <a:spLocks/>
          </p:cNvSpPr>
          <p:nvPr/>
        </p:nvSpPr>
        <p:spPr>
          <a:xfrm>
            <a:off x="4716016" y="1988840"/>
            <a:ext cx="4123184" cy="4295502"/>
          </a:xfrm>
          <a:prstGeom prst="rect">
            <a:avLst/>
          </a:prstGeom>
          <a:effectLst/>
        </p:spPr>
        <p:txBody>
          <a:bodyPr vert="horz">
            <a:normAutofit fontScale="85000" lnSpcReduction="20000"/>
          </a:bodyPr>
          <a:lstStyle/>
          <a:p>
            <a:pPr marL="274320" indent="-274320" algn="just">
              <a:spcBef>
                <a:spcPts val="600"/>
              </a:spcBef>
              <a:buClr>
                <a:schemeClr val="accent1"/>
              </a:buClr>
              <a:buSzPct val="76000"/>
              <a:buFont typeface="Wingdings 3"/>
              <a:buChar char=""/>
              <a:defRP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Modes coercitifs (Chap. VII)</a:t>
            </a:r>
          </a:p>
          <a:p>
            <a:pPr marL="548640" lvl="1" indent="-274320" algn="just">
              <a:spcBef>
                <a:spcPts val="500"/>
              </a:spcBef>
              <a:buClr>
                <a:schemeClr val="accent2"/>
              </a:buClr>
              <a:buSzPct val="76000"/>
              <a:buFont typeface="Wingdings 3"/>
              <a:buChar char=""/>
              <a:defRPr/>
            </a:pPr>
            <a:r>
              <a:rPr kumimoji="0" lang="fr-FR" sz="2300" b="0" i="0" u="none" strike="noStrike" kern="1200" cap="none" spc="0" normalizeH="0" baseline="0" noProof="0" dirty="0" smtClean="0">
                <a:ln>
                  <a:noFill/>
                </a:ln>
                <a:solidFill>
                  <a:schemeClr val="tx2"/>
                </a:solidFill>
                <a:effectLst/>
                <a:uLnTx/>
                <a:uFillTx/>
                <a:latin typeface="+mn-lt"/>
                <a:ea typeface="+mn-ea"/>
                <a:cs typeface="+mn-cs"/>
              </a:rPr>
              <a:t>Contrainte sans usage de la force armée</a:t>
            </a:r>
          </a:p>
          <a:p>
            <a:pPr marL="548640" lvl="1" indent="-274320" algn="just">
              <a:spcBef>
                <a:spcPts val="500"/>
              </a:spcBef>
              <a:buClr>
                <a:schemeClr val="accent2"/>
              </a:buClr>
              <a:buSzPct val="76000"/>
              <a:buFont typeface="Wingdings 3"/>
              <a:buChar char=""/>
            </a:pPr>
            <a:r>
              <a:rPr kumimoji="0" lang="fr-FR" sz="2300" b="0" i="0" u="none" strike="noStrike" kern="1200" cap="none" spc="0" normalizeH="0" baseline="0" noProof="0" dirty="0" smtClean="0">
                <a:ln>
                  <a:noFill/>
                </a:ln>
                <a:solidFill>
                  <a:schemeClr val="tx2"/>
                </a:solidFill>
                <a:effectLst/>
                <a:uLnTx/>
                <a:uFillTx/>
                <a:latin typeface="+mn-lt"/>
                <a:ea typeface="+mn-ea"/>
                <a:cs typeface="+mn-cs"/>
              </a:rPr>
              <a:t>Contrainte avec usage de la </a:t>
            </a:r>
            <a:r>
              <a:rPr lang="fr-FR" sz="2300" dirty="0" smtClean="0">
                <a:solidFill>
                  <a:schemeClr val="tx2"/>
                </a:solidFill>
              </a:rPr>
              <a:t>force armée</a:t>
            </a:r>
            <a:endParaRPr kumimoji="0" lang="fr-FR" sz="2300" b="0" i="0" u="none" strike="noStrike" kern="1200" cap="none" spc="0" normalizeH="0" baseline="0" noProof="0" dirty="0" smtClean="0">
              <a:ln>
                <a:noFill/>
              </a:ln>
              <a:solidFill>
                <a:schemeClr val="tx2"/>
              </a:solidFill>
              <a:effectLst/>
              <a:uLnTx/>
              <a:uFillTx/>
              <a:latin typeface="+mn-lt"/>
              <a:ea typeface="+mn-ea"/>
              <a:cs typeface="+mn-cs"/>
            </a:endParaRPr>
          </a:p>
          <a:p>
            <a:pPr marL="274320" indent="-274320" algn="just">
              <a:spcBef>
                <a:spcPts val="600"/>
              </a:spcBef>
              <a:buClr>
                <a:schemeClr val="accent1"/>
              </a:buClr>
              <a:buSzPct val="76000"/>
              <a:buFont typeface="Wingdings 3"/>
              <a:buChar char=""/>
              <a:defRPr/>
            </a:pPr>
            <a:endParaRPr kumimoji="0" lang="fr-FR" sz="2600" b="0" i="0" u="none" strike="noStrike" kern="1200" cap="none" spc="0" normalizeH="0" baseline="0" noProof="0" dirty="0" smtClean="0">
              <a:ln>
                <a:noFill/>
              </a:ln>
              <a:solidFill>
                <a:schemeClr val="tx1"/>
              </a:solidFill>
              <a:effectLst/>
              <a:uLnTx/>
              <a:uFillTx/>
              <a:latin typeface="+mn-lt"/>
              <a:ea typeface="+mn-ea"/>
              <a:cs typeface="+mn-cs"/>
            </a:endParaRPr>
          </a:p>
          <a:p>
            <a:pPr marL="274320" indent="-274320" algn="just">
              <a:spcBef>
                <a:spcPts val="600"/>
              </a:spcBef>
              <a:buClr>
                <a:schemeClr val="accent1"/>
              </a:buClr>
              <a:buSzPct val="76000"/>
              <a:buFont typeface="Wingdings 3"/>
              <a:buChar char=""/>
            </a:pPr>
            <a:r>
              <a:rPr kumimoji="0" lang="fr-FR" sz="2600" b="0" i="0" u="none" strike="noStrike" kern="1200" cap="none" spc="0" normalizeH="0" baseline="0" noProof="0" dirty="0" smtClean="0">
                <a:ln>
                  <a:noFill/>
                </a:ln>
                <a:solidFill>
                  <a:schemeClr val="tx1"/>
                </a:solidFill>
                <a:effectLst/>
                <a:uLnTx/>
                <a:uFillTx/>
                <a:latin typeface="+mn-lt"/>
                <a:ea typeface="+mn-ea"/>
                <a:cs typeface="+mn-cs"/>
              </a:rPr>
              <a:t>Opérations de maintien de la </a:t>
            </a:r>
            <a:r>
              <a:rPr lang="fr-FR" sz="2600" dirty="0" smtClean="0"/>
              <a:t>paix (Chap. </a:t>
            </a:r>
            <a:r>
              <a:rPr lang="fr-FR" sz="2600" dirty="0" err="1" smtClean="0"/>
              <a:t>V</a:t>
            </a:r>
            <a:r>
              <a:rPr lang="fr-FR" sz="2600" i="1" dirty="0" err="1" smtClean="0"/>
              <a:t>Is</a:t>
            </a:r>
            <a:r>
              <a:rPr lang="fr-FR" sz="2600" i="1" dirty="0" smtClean="0"/>
              <a:t> ou 6.5</a:t>
            </a:r>
            <a:r>
              <a:rPr lang="fr-FR" sz="2600" dirty="0" smtClean="0"/>
              <a:t>)?</a:t>
            </a:r>
            <a:endParaRPr kumimoji="0" lang="fr-FR" sz="2600" b="0" i="0" u="none" strike="noStrike" kern="1200" cap="none" spc="0" normalizeH="0" baseline="0" noProof="0" dirty="0" smtClean="0">
              <a:ln>
                <a:noFill/>
              </a:ln>
              <a:solidFill>
                <a:schemeClr val="tx1"/>
              </a:solidFill>
              <a:effectLst/>
              <a:uLnTx/>
              <a:uFillTx/>
              <a:latin typeface="+mn-lt"/>
              <a:ea typeface="+mn-ea"/>
              <a:cs typeface="+mn-cs"/>
            </a:endParaRPr>
          </a:p>
          <a:p>
            <a:pPr marL="274320" indent="-274320" algn="just">
              <a:spcBef>
                <a:spcPts val="600"/>
              </a:spcBef>
              <a:buClr>
                <a:schemeClr val="accent1"/>
              </a:buClr>
              <a:buSzPct val="76000"/>
              <a:buFont typeface="Wingdings 3"/>
              <a:buChar char=""/>
              <a:defRPr/>
            </a:pPr>
            <a:endParaRPr kumimoji="0" lang="fr-FR" sz="2600" b="0" i="0" u="none" strike="noStrike" kern="1200" cap="none" spc="0" normalizeH="0" baseline="0" noProof="0" dirty="0" smtClean="0">
              <a:ln>
                <a:noFill/>
              </a:ln>
              <a:solidFill>
                <a:schemeClr val="tx1"/>
              </a:solidFill>
              <a:effectLst/>
              <a:uLnTx/>
              <a:uFillTx/>
              <a:latin typeface="+mn-lt"/>
              <a:ea typeface="+mn-ea"/>
              <a:cs typeface="+mn-cs"/>
            </a:endParaRPr>
          </a:p>
          <a:p>
            <a:pPr marL="274320" indent="-274320" algn="just">
              <a:spcBef>
                <a:spcPts val="600"/>
              </a:spcBef>
              <a:buClr>
                <a:schemeClr val="accent1"/>
              </a:buClr>
              <a:buSzPct val="76000"/>
              <a:buFont typeface="Wingdings 3"/>
              <a:buChar char=""/>
              <a:defRPr/>
            </a:pPr>
            <a:endParaRPr lang="fr-FR" sz="2600" dirty="0" smtClean="0"/>
          </a:p>
          <a:p>
            <a:pPr marL="274320" indent="-274320" algn="just">
              <a:spcBef>
                <a:spcPts val="600"/>
              </a:spcBef>
              <a:buClr>
                <a:schemeClr val="accent1"/>
              </a:buClr>
              <a:buSzPct val="76000"/>
              <a:buFont typeface="Wingdings 3"/>
              <a:buChar char=""/>
              <a:defRPr/>
            </a:pPr>
            <a:endParaRPr kumimoji="0" lang="fr-FR" sz="2600" b="0" i="0" u="none" strike="noStrike" kern="1200" cap="none" spc="0" normalizeH="0" baseline="0" noProof="0" dirty="0" smtClean="0">
              <a:ln>
                <a:noFill/>
              </a:ln>
              <a:solidFill>
                <a:schemeClr val="tx1"/>
              </a:solidFill>
              <a:effectLst/>
              <a:uLnTx/>
              <a:uFillTx/>
              <a:latin typeface="+mn-lt"/>
              <a:ea typeface="+mn-ea"/>
              <a:cs typeface="+mn-cs"/>
            </a:endParaRPr>
          </a:p>
          <a:p>
            <a:pPr marL="274320" indent="-274320" algn="just">
              <a:spcBef>
                <a:spcPts val="600"/>
              </a:spcBef>
              <a:buClr>
                <a:schemeClr val="accent1"/>
              </a:buClr>
              <a:buSzPct val="76000"/>
              <a:buFont typeface="Wingdings 3"/>
              <a:buChar char=""/>
              <a:defRPr/>
            </a:pPr>
            <a:r>
              <a:rPr lang="fr-FR" sz="2600" dirty="0" smtClean="0"/>
              <a:t>Clauses d’actes constitutifs</a:t>
            </a:r>
            <a:endParaRPr kumimoji="0" lang="fr-FR" sz="26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Shape"/>
          <p:cNvSpPr txBox="1">
            <a:spLocks/>
          </p:cNvSpPr>
          <p:nvPr/>
        </p:nvSpPr>
        <p:spPr>
          <a:xfrm>
            <a:off x="447040" y="1187624"/>
            <a:ext cx="8229600" cy="801216"/>
          </a:xfrm>
          <a:prstGeom prst="rect">
            <a:avLst/>
          </a:prstGeom>
          <a:effectLst/>
        </p:spPr>
        <p:txBody>
          <a:bodyPr vert="horz">
            <a:normAutofit fontScale="62500" lnSpcReduction="2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pPr algn="just"/>
            <a:r>
              <a:rPr lang="fr-CA" dirty="0"/>
              <a:t>B – Les recours devant les juridictions internationales et les tribunaux arbitraux</a:t>
            </a:r>
          </a:p>
          <a:p>
            <a:pPr lvl="1" algn="just"/>
            <a:r>
              <a:rPr lang="fr-FR" dirty="0"/>
              <a:t>Règlement pacifique des </a:t>
            </a:r>
            <a:r>
              <a:rPr lang="fr-FR" dirty="0" smtClean="0"/>
              <a:t>différends dans le système de la Charte des Nations Unies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34171784"/>
      </p:ext>
    </p:extLst>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hape"/>
          <p:cNvSpPr>
            <a:spLocks noGrp="1"/>
          </p:cNvSpPr>
          <p:nvPr>
            <p:ph type="title"/>
          </p:nvPr>
        </p:nvSpPr>
        <p:spPr>
          <a:prstGeom prst="rect">
            <a:avLst/>
          </a:prstGeom>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altLang="en-US" dirty="0" smtClean="0">
              <a:solidFill>
                <a:srgbClr val="002060"/>
              </a:solidFill>
            </a:endParaRPr>
          </a:p>
        </p:txBody>
      </p:sp>
      <p:sp>
        <p:nvSpPr>
          <p:cNvPr id="3075" name="Shape"/>
          <p:cNvSpPr>
            <a:spLocks noGrp="1"/>
          </p:cNvSpPr>
          <p:nvPr>
            <p:ph sz="quarter" idx="1"/>
          </p:nvPr>
        </p:nvSpPr>
        <p:spPr>
          <a:xfrm>
            <a:off x="457200" y="1196752"/>
            <a:ext cx="8229600" cy="5137150"/>
          </a:xfrm>
          <a:prstGeom prst="rect">
            <a:avLst/>
          </a:prstGeom>
          <a:effectLst/>
        </p:spPr>
        <p:txBody>
          <a:bodyPr>
            <a:normAutofit fontScale="92500" lnSpcReduction="20000"/>
          </a:bodyPr>
          <a:lstStyle/>
          <a:p>
            <a:pPr algn="just"/>
            <a:r>
              <a:rPr lang="fr-CA" dirty="0"/>
              <a:t>B – Les recours devant les juridictions internationales et les tribunaux arbitraux</a:t>
            </a:r>
          </a:p>
          <a:p>
            <a:pPr lvl="1" algn="just"/>
            <a:r>
              <a:rPr lang="fr-CA" dirty="0" smtClean="0"/>
              <a:t>Les </a:t>
            </a:r>
            <a:r>
              <a:rPr lang="fr-CA" dirty="0"/>
              <a:t>modes pacifiques </a:t>
            </a:r>
            <a:r>
              <a:rPr lang="fr-CA" dirty="0" smtClean="0"/>
              <a:t>juridictionnels</a:t>
            </a:r>
            <a:endParaRPr lang="fr-CA" dirty="0"/>
          </a:p>
          <a:p>
            <a:pPr lvl="2" algn="just"/>
            <a:r>
              <a:rPr lang="fr-FR" dirty="0" smtClean="0"/>
              <a:t>Arbitrage</a:t>
            </a:r>
          </a:p>
          <a:p>
            <a:pPr lvl="3" algn="just"/>
            <a:r>
              <a:rPr lang="fr-FR" dirty="0" smtClean="0"/>
              <a:t>Définitions (Salmon)</a:t>
            </a:r>
          </a:p>
          <a:p>
            <a:pPr lvl="4" algn="just"/>
            <a:r>
              <a:rPr lang="fr-FR" dirty="0" smtClean="0"/>
              <a:t>« Au sens large, mode de solution d’un litige par le recours à un tiers chargé de le trancher par décision obligatoire »</a:t>
            </a:r>
          </a:p>
          <a:p>
            <a:pPr lvl="4" algn="just"/>
            <a:r>
              <a:rPr lang="fr-FR" dirty="0" smtClean="0"/>
              <a:t>« Mode de règlement juridictionnel des différends juridiques internationaux par des arbitres que les parties ont choisis et investis du pouvoir de rendre une décision sur la base du droit ».</a:t>
            </a:r>
          </a:p>
          <a:p>
            <a:pPr lvl="3" algn="just"/>
            <a:r>
              <a:rPr lang="fr-FR" dirty="0" smtClean="0"/>
              <a:t>Caractères</a:t>
            </a:r>
          </a:p>
          <a:p>
            <a:pPr lvl="4" algn="just"/>
            <a:r>
              <a:rPr lang="fr-FR" dirty="0" smtClean="0"/>
              <a:t>Consentement obligatoire des parties</a:t>
            </a:r>
          </a:p>
          <a:p>
            <a:pPr lvl="4" algn="just"/>
            <a:r>
              <a:rPr lang="fr-FR" dirty="0" smtClean="0"/>
              <a:t>Détermination de la procédure et détermination des arbitres par les parties</a:t>
            </a:r>
          </a:p>
          <a:p>
            <a:pPr lvl="4" algn="just"/>
            <a:r>
              <a:rPr lang="fr-FR" dirty="0" smtClean="0"/>
              <a:t>Caractère obligatoire de la sentence</a:t>
            </a:r>
          </a:p>
          <a:p>
            <a:pPr lvl="4" algn="just"/>
            <a:r>
              <a:rPr lang="fr-FR" dirty="0" smtClean="0"/>
              <a:t>Caractère confidentiel de la procédure arbitrale, publication de la sentence sujette à autorisation</a:t>
            </a:r>
          </a:p>
          <a:p>
            <a:pPr lvl="4" algn="just"/>
            <a:r>
              <a:rPr lang="fr-FR" dirty="0" smtClean="0"/>
              <a:t>Compétence élargie (différends mixtes…)</a:t>
            </a:r>
          </a:p>
          <a:p>
            <a:pPr lvl="4" algn="just"/>
            <a:endParaRPr lang="fr-FR" dirty="0" smtClean="0"/>
          </a:p>
          <a:p>
            <a:pPr lvl="4" algn="just"/>
            <a:r>
              <a:rPr lang="fr-FR" dirty="0" smtClean="0"/>
              <a:t>Sources et exemples : article 33.2 Charte ; </a:t>
            </a:r>
            <a:r>
              <a:rPr lang="fr-FR" dirty="0" smtClean="0">
                <a:hlinkClick r:id="rId2"/>
              </a:rPr>
              <a:t>Cour permanente d’arbitrage</a:t>
            </a:r>
            <a:r>
              <a:rPr lang="fr-FR" dirty="0" smtClean="0"/>
              <a:t> et centres institutionnalisés d’arbitrage (OMPI, WB…), </a:t>
            </a:r>
            <a:r>
              <a:rPr lang="fr-FR" i="1" dirty="0" smtClean="0"/>
              <a:t>arbitrages </a:t>
            </a:r>
            <a:r>
              <a:rPr lang="fr-FR" i="1" dirty="0" err="1" smtClean="0"/>
              <a:t>ad’hoc</a:t>
            </a:r>
            <a:endParaRPr lang="fr-FR" i="1" dirty="0" smtClean="0"/>
          </a:p>
        </p:txBody>
      </p:sp>
      <p:sp>
        <p:nvSpPr>
          <p:cNvPr id="3076" name="Shape"/>
          <p:cNvSpPr>
            <a:spLocks noGrp="1"/>
          </p:cNvSpPr>
          <p:nvPr>
            <p:ph type="sldNum" sz="quarter" idx="12"/>
          </p:nvPr>
        </p:nvSpPr>
        <p:spPr>
          <a:xfrm>
            <a:off x="612140" y="6356350"/>
            <a:ext cx="431800" cy="365760"/>
          </a:xfrm>
          <a:prstGeom prst="rect">
            <a:avLst/>
          </a:prstGeom>
        </p:spPr>
        <p:txBody>
          <a:bodyPr/>
          <a:lstStyle/>
          <a:p>
            <a:fld id="{C8C9B23D-12E7-EE24-A9D4-6FCD86F688FA}" type="slidenum">
              <a:rPr lang="fr-BE" altLang="en-US" smtClean="0"/>
              <a:pPr/>
              <a:t>31</a:t>
            </a:fld>
            <a:endParaRPr lang="fr-BE" altLang="en-US" smtClean="0"/>
          </a:p>
        </p:txBody>
      </p:sp>
      <p:sp>
        <p:nvSpPr>
          <p:cNvPr id="3077" name="Shape"/>
          <p:cNvSpPr>
            <a:spLocks noGrp="1"/>
          </p:cNvSpPr>
          <p:nvPr>
            <p:ph type="ftr" sz="quarter" idx="11"/>
          </p:nvPr>
        </p:nvSpPr>
        <p:spPr>
          <a:xfrm>
            <a:off x="467360" y="6356350"/>
            <a:ext cx="8209280" cy="365760"/>
          </a:xfrm>
          <a:prstGeom prst="rect">
            <a:avLst/>
          </a:prstGeom>
        </p:spPr>
        <p:txBody>
          <a:bodyPr/>
          <a:lstStyle/>
          <a:p>
            <a:pPr algn="ctr"/>
            <a:r>
              <a:rPr lang="fr-CA" altLang="en-US" sz="1100" dirty="0" smtClean="0"/>
              <a:t>INT-6050  Aspects juridiques internationaux Trimestre d’hiver 2016 </a:t>
            </a:r>
            <a:endParaRPr lang="fr-FR" altLang="en-US" sz="11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57239747"/>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hape"/>
          <p:cNvSpPr>
            <a:spLocks noGrp="1"/>
          </p:cNvSpPr>
          <p:nvPr>
            <p:ph type="title"/>
          </p:nvPr>
        </p:nvSpPr>
        <p:spPr>
          <a:prstGeom prst="rect">
            <a:avLst/>
          </a:prstGeom>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altLang="en-US" dirty="0" smtClean="0">
              <a:solidFill>
                <a:srgbClr val="002060"/>
              </a:solidFill>
            </a:endParaRPr>
          </a:p>
        </p:txBody>
      </p:sp>
      <p:sp>
        <p:nvSpPr>
          <p:cNvPr id="3075" name="Shape"/>
          <p:cNvSpPr>
            <a:spLocks noGrp="1"/>
          </p:cNvSpPr>
          <p:nvPr>
            <p:ph sz="quarter" idx="1"/>
          </p:nvPr>
        </p:nvSpPr>
        <p:spPr>
          <a:xfrm>
            <a:off x="457200" y="1196752"/>
            <a:ext cx="8229600" cy="5137150"/>
          </a:xfrm>
          <a:prstGeom prst="rect">
            <a:avLst/>
          </a:prstGeom>
          <a:effectLst/>
        </p:spPr>
        <p:txBody>
          <a:bodyPr>
            <a:normAutofit lnSpcReduction="10000"/>
          </a:bodyPr>
          <a:lstStyle/>
          <a:p>
            <a:pPr algn="just"/>
            <a:r>
              <a:rPr lang="fr-CA" dirty="0"/>
              <a:t>B – Les recours devant les juridictions internationales et les tribunaux arbitraux</a:t>
            </a:r>
          </a:p>
          <a:p>
            <a:pPr lvl="1" algn="just"/>
            <a:r>
              <a:rPr lang="fr-CA" dirty="0" smtClean="0"/>
              <a:t>Les </a:t>
            </a:r>
            <a:r>
              <a:rPr lang="fr-CA" dirty="0"/>
              <a:t>modes pacifiques </a:t>
            </a:r>
            <a:r>
              <a:rPr lang="fr-CA" dirty="0" smtClean="0"/>
              <a:t>juridictionnels</a:t>
            </a:r>
            <a:endParaRPr lang="fr-CA" dirty="0"/>
          </a:p>
          <a:p>
            <a:pPr lvl="2" algn="just"/>
            <a:r>
              <a:rPr lang="fr-FR" dirty="0" smtClean="0"/>
              <a:t>Règlement judiciaire</a:t>
            </a:r>
          </a:p>
          <a:p>
            <a:pPr lvl="3" algn="just"/>
            <a:r>
              <a:rPr lang="fr-FR" dirty="0" smtClean="0"/>
              <a:t>Caractères</a:t>
            </a:r>
          </a:p>
          <a:p>
            <a:pPr lvl="4" algn="just"/>
            <a:r>
              <a:rPr lang="fr-FR" dirty="0" smtClean="0"/>
              <a:t>Présence d’un tiers à la décision obligatoire</a:t>
            </a:r>
          </a:p>
          <a:p>
            <a:pPr lvl="5" algn="just"/>
            <a:r>
              <a:rPr lang="fr-FR" dirty="0" smtClean="0"/>
              <a:t>Autorité </a:t>
            </a:r>
            <a:r>
              <a:rPr lang="fr-FR" u="sng" dirty="0" smtClean="0"/>
              <a:t>relative</a:t>
            </a:r>
            <a:r>
              <a:rPr lang="fr-FR" dirty="0" smtClean="0"/>
              <a:t> de la chose jugée</a:t>
            </a:r>
          </a:p>
          <a:p>
            <a:pPr lvl="4" algn="just"/>
            <a:r>
              <a:rPr lang="fr-FR" dirty="0" smtClean="0"/>
              <a:t>Caractère facultatif de la justice internationale</a:t>
            </a:r>
          </a:p>
          <a:p>
            <a:pPr lvl="5" algn="just"/>
            <a:r>
              <a:rPr lang="fr-FR" dirty="0" smtClean="0"/>
              <a:t>Modes d’expression du consentement (compromis, DFJO, clause compromissoire, </a:t>
            </a:r>
            <a:r>
              <a:rPr lang="fr-FR" i="1" dirty="0" smtClean="0"/>
              <a:t>forum </a:t>
            </a:r>
            <a:r>
              <a:rPr lang="fr-FR" i="1" dirty="0" err="1" smtClean="0"/>
              <a:t>prorogatum</a:t>
            </a:r>
            <a:r>
              <a:rPr lang="fr-FR" dirty="0" smtClean="0"/>
              <a:t> (tacite))</a:t>
            </a:r>
          </a:p>
          <a:p>
            <a:pPr lvl="5" algn="just"/>
            <a:r>
              <a:rPr lang="fr-FR" dirty="0" smtClean="0"/>
              <a:t>Voies de saines (requête unilatérale, compromis (bilatéral))</a:t>
            </a:r>
          </a:p>
          <a:p>
            <a:pPr lvl="4" algn="just"/>
            <a:r>
              <a:rPr lang="fr-FR" dirty="0" smtClean="0"/>
              <a:t>Lié au développement des OI</a:t>
            </a:r>
          </a:p>
          <a:p>
            <a:pPr lvl="5" algn="just"/>
            <a:r>
              <a:rPr lang="fr-FR" dirty="0" smtClean="0"/>
              <a:t>Permanence des organes judiciaires</a:t>
            </a:r>
          </a:p>
          <a:p>
            <a:pPr lvl="4" algn="just"/>
            <a:r>
              <a:rPr lang="fr-FR" dirty="0" smtClean="0"/>
              <a:t>Absence de hiérarchie entre les tribunaux</a:t>
            </a:r>
          </a:p>
          <a:p>
            <a:pPr lvl="5" algn="just"/>
            <a:r>
              <a:rPr lang="fr-FR" dirty="0" smtClean="0"/>
              <a:t>Pas de </a:t>
            </a:r>
            <a:r>
              <a:rPr lang="fr-FR" i="1" dirty="0" err="1" smtClean="0"/>
              <a:t>stare</a:t>
            </a:r>
            <a:r>
              <a:rPr lang="fr-FR" i="1" dirty="0" smtClean="0"/>
              <a:t> </a:t>
            </a:r>
            <a:r>
              <a:rPr lang="fr-FR" i="1" dirty="0" err="1" smtClean="0"/>
              <a:t>decisis</a:t>
            </a:r>
            <a:endParaRPr lang="fr-FR" dirty="0" smtClean="0"/>
          </a:p>
          <a:p>
            <a:pPr lvl="4" algn="just"/>
            <a:r>
              <a:rPr lang="fr-FR" dirty="0" smtClean="0"/>
              <a:t>Compétence générale vs. compétence spécifique</a:t>
            </a:r>
          </a:p>
          <a:p>
            <a:pPr lvl="4" algn="just"/>
            <a:r>
              <a:rPr lang="fr-FR" dirty="0" smtClean="0"/>
              <a:t>Compétence contentieuse vs compétence consultative</a:t>
            </a:r>
          </a:p>
        </p:txBody>
      </p:sp>
      <p:sp>
        <p:nvSpPr>
          <p:cNvPr id="3076" name="Shape"/>
          <p:cNvSpPr>
            <a:spLocks noGrp="1"/>
          </p:cNvSpPr>
          <p:nvPr>
            <p:ph type="sldNum" sz="quarter" idx="12"/>
          </p:nvPr>
        </p:nvSpPr>
        <p:spPr>
          <a:xfrm>
            <a:off x="612140" y="6356350"/>
            <a:ext cx="431800" cy="365760"/>
          </a:xfrm>
          <a:prstGeom prst="rect">
            <a:avLst/>
          </a:prstGeom>
        </p:spPr>
        <p:txBody>
          <a:bodyPr/>
          <a:lstStyle/>
          <a:p>
            <a:fld id="{C8C9B23D-12E7-EE24-A9D4-6FCD86F688FA}" type="slidenum">
              <a:rPr lang="fr-BE" altLang="en-US" smtClean="0"/>
              <a:pPr/>
              <a:t>32</a:t>
            </a:fld>
            <a:endParaRPr lang="fr-BE" altLang="en-US" smtClean="0"/>
          </a:p>
        </p:txBody>
      </p:sp>
      <p:sp>
        <p:nvSpPr>
          <p:cNvPr id="3077" name="Shape"/>
          <p:cNvSpPr>
            <a:spLocks noGrp="1"/>
          </p:cNvSpPr>
          <p:nvPr>
            <p:ph type="ftr" sz="quarter" idx="11"/>
          </p:nvPr>
        </p:nvSpPr>
        <p:spPr>
          <a:xfrm>
            <a:off x="467360" y="6356350"/>
            <a:ext cx="8209280" cy="365760"/>
          </a:xfrm>
          <a:prstGeom prst="rect">
            <a:avLst/>
          </a:prstGeom>
        </p:spPr>
        <p:txBody>
          <a:bodyPr/>
          <a:lstStyle/>
          <a:p>
            <a:pPr algn="ctr"/>
            <a:r>
              <a:rPr lang="fr-CA" altLang="en-US" sz="1100" dirty="0" smtClean="0"/>
              <a:t>INT-6050  Aspects juridiques internationaux Trimestre d’hiver 2016 </a:t>
            </a:r>
            <a:endParaRPr lang="fr-FR" altLang="en-US" sz="11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47945967"/>
      </p:ext>
    </p:extLst>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Shape"/>
          <p:cNvSpPr>
            <a:spLocks noGrp="1"/>
          </p:cNvSpPr>
          <p:nvPr>
            <p:ph type="title"/>
          </p:nvPr>
        </p:nvSpPr>
        <p:spPr>
          <a:prstGeom prst="rect">
            <a:avLst/>
          </a:prstGeom>
        </p:spPr>
        <p:txBody>
          <a:bodyPr>
            <a:normAutofit/>
          </a:bodyPr>
          <a:lstStyle/>
          <a:p>
            <a:pPr algn="ctr"/>
            <a:r>
              <a:rPr lang="fr-FR" dirty="0">
                <a:solidFill>
                  <a:srgbClr val="002060"/>
                </a:solidFill>
              </a:rPr>
              <a:t>II – </a:t>
            </a:r>
            <a:r>
              <a:rPr lang="fr-CA" dirty="0">
                <a:solidFill>
                  <a:srgbClr val="002060"/>
                </a:solidFill>
              </a:rPr>
              <a:t>Les mécanismes du droit international</a:t>
            </a:r>
            <a:endParaRPr lang="fr-FR" altLang="en-US" dirty="0" smtClean="0">
              <a:solidFill>
                <a:srgbClr val="002060"/>
              </a:solidFill>
            </a:endParaRPr>
          </a:p>
        </p:txBody>
      </p:sp>
      <p:sp>
        <p:nvSpPr>
          <p:cNvPr id="3075" name="Shape"/>
          <p:cNvSpPr>
            <a:spLocks noGrp="1"/>
          </p:cNvSpPr>
          <p:nvPr>
            <p:ph sz="quarter" idx="1"/>
          </p:nvPr>
        </p:nvSpPr>
        <p:spPr>
          <a:xfrm>
            <a:off x="457200" y="1196752"/>
            <a:ext cx="8229600" cy="5137150"/>
          </a:xfrm>
          <a:prstGeom prst="rect">
            <a:avLst/>
          </a:prstGeom>
          <a:effectLst/>
        </p:spPr>
        <p:txBody>
          <a:bodyPr>
            <a:normAutofit/>
          </a:bodyPr>
          <a:lstStyle/>
          <a:p>
            <a:pPr algn="just"/>
            <a:r>
              <a:rPr lang="fr-CA" dirty="0"/>
              <a:t>B – Les recours devant les juridictions internationales et les tribunaux </a:t>
            </a:r>
            <a:r>
              <a:rPr lang="fr-CA" dirty="0" smtClean="0"/>
              <a:t>arbitraux</a:t>
            </a:r>
          </a:p>
          <a:p>
            <a:pPr algn="just"/>
            <a:endParaRPr lang="fr-CA" dirty="0"/>
          </a:p>
          <a:p>
            <a:pPr lvl="1" algn="just"/>
            <a:endParaRPr lang="fr-CA" dirty="0" smtClean="0"/>
          </a:p>
          <a:p>
            <a:pPr lvl="1" algn="just"/>
            <a:r>
              <a:rPr lang="fr-CA" dirty="0" smtClean="0"/>
              <a:t>Cour </a:t>
            </a:r>
            <a:r>
              <a:rPr lang="fr-CA" dirty="0"/>
              <a:t>internationale de justice, Vidéo d'information sur les missions et le fonctionnement de la CIJ (Flash</a:t>
            </a:r>
            <a:r>
              <a:rPr lang="fr-CA" dirty="0" smtClean="0"/>
              <a:t>)</a:t>
            </a:r>
          </a:p>
          <a:p>
            <a:pPr lvl="2" algn="just"/>
            <a:r>
              <a:rPr lang="fr-CA" sz="1400" dirty="0">
                <a:hlinkClick r:id="rId2"/>
              </a:rPr>
              <a:t>http://</a:t>
            </a:r>
            <a:r>
              <a:rPr lang="fr-CA" sz="1400" dirty="0" smtClean="0">
                <a:hlinkClick r:id="rId2"/>
              </a:rPr>
              <a:t>www.icj-cij.org/presscom/multimedia/view_progressive.php?event=20110101_icj&amp;id=icj_fr</a:t>
            </a:r>
            <a:endParaRPr lang="fr-CA" sz="1400" dirty="0"/>
          </a:p>
        </p:txBody>
      </p:sp>
      <p:sp>
        <p:nvSpPr>
          <p:cNvPr id="3076" name="Shape"/>
          <p:cNvSpPr>
            <a:spLocks noGrp="1"/>
          </p:cNvSpPr>
          <p:nvPr>
            <p:ph type="sldNum" sz="quarter" idx="12"/>
          </p:nvPr>
        </p:nvSpPr>
        <p:spPr>
          <a:xfrm>
            <a:off x="612140" y="6356350"/>
            <a:ext cx="431800" cy="365760"/>
          </a:xfrm>
          <a:prstGeom prst="rect">
            <a:avLst/>
          </a:prstGeom>
        </p:spPr>
        <p:txBody>
          <a:bodyPr/>
          <a:lstStyle/>
          <a:p>
            <a:fld id="{C8C9B23D-12E7-EE24-A9D4-6FCD86F688FA}" type="slidenum">
              <a:rPr lang="fr-BE" altLang="en-US" smtClean="0"/>
              <a:pPr/>
              <a:t>33</a:t>
            </a:fld>
            <a:endParaRPr lang="fr-BE" altLang="en-US" smtClean="0"/>
          </a:p>
        </p:txBody>
      </p:sp>
      <p:sp>
        <p:nvSpPr>
          <p:cNvPr id="3077" name="Shape"/>
          <p:cNvSpPr>
            <a:spLocks noGrp="1"/>
          </p:cNvSpPr>
          <p:nvPr>
            <p:ph type="ftr" sz="quarter" idx="11"/>
          </p:nvPr>
        </p:nvSpPr>
        <p:spPr>
          <a:xfrm>
            <a:off x="467360" y="6356350"/>
            <a:ext cx="8209280" cy="365760"/>
          </a:xfrm>
          <a:prstGeom prst="rect">
            <a:avLst/>
          </a:prstGeom>
        </p:spPr>
        <p:txBody>
          <a:bodyPr/>
          <a:lstStyle/>
          <a:p>
            <a:pPr algn="ctr"/>
            <a:r>
              <a:rPr lang="fr-CA" altLang="en-US" sz="1100" dirty="0" smtClean="0"/>
              <a:t>INT-6050  Aspects juridiques internationaux Trimestre d’hiver 2016 </a:t>
            </a:r>
            <a:endParaRPr lang="fr-FR" altLang="en-US" sz="1100" dirty="0" smtClean="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33553121"/>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fontScale="77500" lnSpcReduction="20000"/>
          </a:bodyPr>
          <a:lstStyle/>
          <a:p>
            <a:pPr algn="ctr">
              <a:buNone/>
            </a:pPr>
            <a:r>
              <a:rPr lang="fr-FR" sz="2353" i="1" dirty="0" smtClean="0"/>
              <a:t/>
            </a:r>
            <a:br>
              <a:rPr lang="fr-FR" sz="2353" i="1" dirty="0" smtClean="0"/>
            </a:br>
            <a:r>
              <a:rPr lang="fr-FR" sz="2353" i="1" dirty="0" smtClean="0"/>
              <a:t>Statut de la </a:t>
            </a:r>
            <a:r>
              <a:rPr lang="fr-FR" sz="2353" i="1" dirty="0" smtClean="0"/>
              <a:t>Cour </a:t>
            </a:r>
            <a:r>
              <a:rPr lang="fr-FR" sz="2353" i="1" dirty="0" smtClean="0"/>
              <a:t>internationale de justice</a:t>
            </a:r>
            <a:r>
              <a:rPr lang="fr-FR" i="1" dirty="0" smtClean="0"/>
              <a:t/>
            </a:r>
            <a:br>
              <a:rPr lang="fr-FR" i="1" dirty="0" smtClean="0"/>
            </a:br>
            <a:r>
              <a:rPr lang="fr-FR" i="1" dirty="0" smtClean="0"/>
              <a:t/>
            </a:r>
            <a:br>
              <a:rPr lang="fr-FR" i="1" dirty="0" smtClean="0"/>
            </a:br>
            <a:r>
              <a:rPr lang="fr-FR" sz="2353" dirty="0" smtClean="0"/>
              <a:t>Article </a:t>
            </a:r>
            <a:r>
              <a:rPr lang="fr-FR" sz="2353" dirty="0" smtClean="0"/>
              <a:t>38</a:t>
            </a:r>
            <a:br>
              <a:rPr lang="fr-FR" sz="2353" dirty="0" smtClean="0"/>
            </a:br>
            <a:r>
              <a:rPr lang="fr-FR" sz="2800" dirty="0" smtClean="0"/>
              <a:t> </a:t>
            </a:r>
            <a:endParaRPr lang="fr-FR" i="1" dirty="0" smtClean="0"/>
          </a:p>
          <a:p>
            <a:pPr lvl="1" algn="just">
              <a:buNone/>
            </a:pPr>
            <a:r>
              <a:rPr lang="fr-FR" dirty="0" smtClean="0"/>
              <a:t>1. La Cour, dont la mission est de régler conformément au droit international les différends qui lui sont soumis, applique :</a:t>
            </a:r>
          </a:p>
          <a:p>
            <a:pPr lvl="1" algn="just"/>
            <a:endParaRPr lang="fr-FR" dirty="0" smtClean="0"/>
          </a:p>
          <a:p>
            <a:pPr lvl="2" algn="just">
              <a:buNone/>
            </a:pPr>
            <a:r>
              <a:rPr lang="fr-FR" dirty="0" smtClean="0"/>
              <a:t>a. les conventions internationales, soit générales, soit spéciales, établissant des règles expressément reconnues par les États en litige; </a:t>
            </a:r>
          </a:p>
          <a:p>
            <a:pPr lvl="2" algn="just">
              <a:buNone/>
            </a:pPr>
            <a:r>
              <a:rPr lang="fr-FR" dirty="0" smtClean="0"/>
              <a:t>b. la coutume internationale comme preuve d'une pratique générale, acceptée comme étant le droit; </a:t>
            </a:r>
          </a:p>
          <a:p>
            <a:pPr lvl="2" algn="just">
              <a:buNone/>
            </a:pPr>
            <a:r>
              <a:rPr lang="fr-FR" dirty="0" smtClean="0"/>
              <a:t>c. les principes généraux de droit reconnus par les nations civilisées; </a:t>
            </a:r>
          </a:p>
          <a:p>
            <a:pPr lvl="2" algn="just">
              <a:buNone/>
            </a:pPr>
            <a:r>
              <a:rPr lang="fr-FR" dirty="0" smtClean="0"/>
              <a:t>d. sous réserve de la disposition de l'Article 59, les décisions judiciaires et la doctrine des publicistes les plus qualifiés des différentes nations, comme moyen auxiliaire de détermination des règles de droit.</a:t>
            </a:r>
            <a:br>
              <a:rPr lang="fr-FR" dirty="0" smtClean="0"/>
            </a:br>
            <a:endParaRPr lang="fr-FR" dirty="0" smtClean="0"/>
          </a:p>
          <a:p>
            <a:pPr lvl="1" algn="just">
              <a:buNone/>
            </a:pPr>
            <a:r>
              <a:rPr lang="fr-FR" dirty="0" smtClean="0"/>
              <a:t>2. La présente disposition ne porte pas atteinte à la faculté pour la Cour, si les parties sont d'accord, de statuer </a:t>
            </a:r>
            <a:r>
              <a:rPr lang="fr-FR" i="1" dirty="0" smtClean="0"/>
              <a:t>ex aequo et bono.</a:t>
            </a:r>
          </a:p>
          <a:p>
            <a:pPr lvl="1" algn="just">
              <a:buNone/>
            </a:pPr>
            <a:endParaRPr lang="fr-FR" dirty="0" smtClean="0"/>
          </a:p>
          <a:p>
            <a:pPr lvl="1" algn="just"/>
            <a:endParaRPr lang="fr-FR" dirty="0" smtClean="0"/>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4</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51514846"/>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lnSpcReduction="10000"/>
          </a:bodyPr>
          <a:lstStyle/>
          <a:p>
            <a:pPr algn="just">
              <a:buNone/>
            </a:pPr>
            <a:r>
              <a:rPr lang="fr-FR" b="1" dirty="0" smtClean="0"/>
              <a:t> Les sources du droit international</a:t>
            </a:r>
          </a:p>
          <a:p>
            <a:pPr algn="just">
              <a:buNone/>
            </a:pPr>
            <a:r>
              <a:rPr lang="fr-FR" b="1" dirty="0" smtClean="0"/>
              <a:t> - Pas de hiérarchie entre les sources</a:t>
            </a:r>
          </a:p>
          <a:p>
            <a:pPr algn="just">
              <a:buNone/>
            </a:pPr>
            <a:r>
              <a:rPr lang="fr-FR" dirty="0" smtClean="0"/>
              <a:t>    - Autonomie relative de chaque </a:t>
            </a:r>
            <a:r>
              <a:rPr lang="fr-FR" dirty="0" smtClean="0"/>
              <a:t>source;</a:t>
            </a:r>
          </a:p>
          <a:p>
            <a:pPr algn="just">
              <a:buNone/>
            </a:pPr>
            <a:r>
              <a:rPr lang="fr-FR" dirty="0" smtClean="0"/>
              <a:t>    - Ordre successif de considération des </a:t>
            </a:r>
            <a:r>
              <a:rPr lang="fr-FR" dirty="0" smtClean="0"/>
              <a:t>sources.</a:t>
            </a:r>
          </a:p>
          <a:p>
            <a:pPr algn="just">
              <a:buFontTx/>
              <a:buChar char="-"/>
            </a:pPr>
            <a:r>
              <a:rPr lang="fr-FR" b="1" dirty="0" smtClean="0"/>
              <a:t>Distinction entre sources et normes ou règles</a:t>
            </a:r>
            <a:endParaRPr lang="fr-FR" dirty="0" smtClean="0"/>
          </a:p>
          <a:p>
            <a:pPr algn="just">
              <a:buFontTx/>
              <a:buChar char="-"/>
            </a:pPr>
            <a:r>
              <a:rPr lang="fr-FR" dirty="0" smtClean="0"/>
              <a:t>- Sources : Procédés de création du droit international </a:t>
            </a:r>
          </a:p>
          <a:p>
            <a:pPr algn="just">
              <a:buNone/>
            </a:pPr>
            <a:r>
              <a:rPr lang="fr-FR" dirty="0" smtClean="0"/>
              <a:t>   - Normes : Contenu substantif du droit international</a:t>
            </a:r>
          </a:p>
          <a:p>
            <a:pPr algn="just">
              <a:buNone/>
            </a:pPr>
            <a:r>
              <a:rPr lang="fr-FR" dirty="0" smtClean="0"/>
              <a:t> - Hiérarchie limitée entre les normes du droit international (</a:t>
            </a:r>
            <a:r>
              <a:rPr lang="fr-FR" i="1" dirty="0" smtClean="0"/>
              <a:t>Charte des Nations Unies</a:t>
            </a:r>
            <a:r>
              <a:rPr lang="fr-FR" dirty="0" smtClean="0"/>
              <a:t>, article 103 et  normes impératives ou normes de </a:t>
            </a:r>
            <a:r>
              <a:rPr lang="fr-FR" i="1" dirty="0" smtClean="0"/>
              <a:t>jus cogens</a:t>
            </a:r>
            <a:r>
              <a:rPr lang="fr-FR" dirty="0" smtClean="0"/>
              <a:t>)</a:t>
            </a:r>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5</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38297871"/>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fontScale="92500" lnSpcReduction="20000"/>
          </a:bodyPr>
          <a:lstStyle/>
          <a:p>
            <a:pPr algn="just">
              <a:buNone/>
            </a:pPr>
            <a:r>
              <a:rPr lang="fr-FR" dirty="0" smtClean="0">
                <a:solidFill>
                  <a:srgbClr val="002060"/>
                </a:solidFill>
              </a:rPr>
              <a:t/>
            </a:r>
            <a:br>
              <a:rPr lang="fr-FR" dirty="0" smtClean="0">
                <a:solidFill>
                  <a:srgbClr val="002060"/>
                </a:solidFill>
              </a:rPr>
            </a:br>
            <a:r>
              <a:rPr lang="fr-FR" dirty="0" smtClean="0">
                <a:solidFill>
                  <a:srgbClr val="002060"/>
                </a:solidFill>
              </a:rPr>
              <a:t>A- Les conventions internationales et les décisions internationales</a:t>
            </a:r>
            <a:br>
              <a:rPr lang="fr-FR" dirty="0" smtClean="0">
                <a:solidFill>
                  <a:srgbClr val="002060"/>
                </a:solidFill>
              </a:rPr>
            </a:br>
            <a:r>
              <a:rPr lang="fr-FR" dirty="0" smtClean="0">
                <a:solidFill>
                  <a:srgbClr val="002060"/>
                </a:solidFill>
              </a:rPr>
              <a:t> - </a:t>
            </a:r>
            <a:r>
              <a:rPr lang="fr-FR" b="1" dirty="0" smtClean="0">
                <a:solidFill>
                  <a:srgbClr val="002060"/>
                </a:solidFill>
              </a:rPr>
              <a:t>Conventions internationales </a:t>
            </a:r>
            <a:r>
              <a:rPr lang="fr-FR" dirty="0" smtClean="0">
                <a:solidFill>
                  <a:srgbClr val="002060"/>
                </a:solidFill>
              </a:rPr>
              <a:t>:</a:t>
            </a:r>
          </a:p>
          <a:p>
            <a:pPr algn="just">
              <a:buNone/>
            </a:pPr>
            <a:r>
              <a:rPr lang="fr-FR" dirty="0" smtClean="0"/>
              <a:t>« Accord conclu entre deux ou plusieurs sujets du droit international, destiné à produire des effets de droit et régi par le droit international ».</a:t>
            </a:r>
            <a:br>
              <a:rPr lang="fr-FR" dirty="0" smtClean="0"/>
            </a:br>
            <a:endParaRPr lang="fr-FR" dirty="0" smtClean="0"/>
          </a:p>
          <a:p>
            <a:pPr lvl="1" algn="just"/>
            <a:r>
              <a:rPr lang="fr-FR" dirty="0" smtClean="0"/>
              <a:t>Conclusion d’un accord (acte consensuel</a:t>
            </a:r>
            <a:r>
              <a:rPr lang="fr-FR" dirty="0" smtClean="0"/>
              <a:t>);</a:t>
            </a:r>
          </a:p>
          <a:p>
            <a:pPr lvl="1" algn="just"/>
            <a:r>
              <a:rPr lang="fr-FR" dirty="0" smtClean="0"/>
              <a:t>Deux ou plusieurs sujets du droit international parties à </a:t>
            </a:r>
            <a:r>
              <a:rPr lang="fr-FR" dirty="0" smtClean="0"/>
              <a:t>l’accord;</a:t>
            </a:r>
          </a:p>
          <a:p>
            <a:pPr lvl="1" algn="just"/>
            <a:r>
              <a:rPr lang="fr-FR" dirty="0" smtClean="0"/>
              <a:t>Création d’effets de droit : caractère obligatoire pour les États parties (</a:t>
            </a:r>
            <a:r>
              <a:rPr lang="fr-FR" i="1" dirty="0" smtClean="0"/>
              <a:t>pacta </a:t>
            </a:r>
            <a:r>
              <a:rPr lang="fr-FR" i="1" dirty="0" err="1" smtClean="0"/>
              <a:t>sunt</a:t>
            </a:r>
            <a:r>
              <a:rPr lang="fr-FR" i="1" dirty="0" smtClean="0"/>
              <a:t> </a:t>
            </a:r>
            <a:r>
              <a:rPr lang="fr-FR" i="1" dirty="0" err="1" smtClean="0"/>
              <a:t>servanda</a:t>
            </a:r>
            <a:r>
              <a:rPr lang="fr-FR" i="1" dirty="0" smtClean="0"/>
              <a:t>)</a:t>
            </a:r>
            <a:r>
              <a:rPr lang="fr-FR" dirty="0" smtClean="0"/>
              <a:t>, mais effet relatif des traités)</a:t>
            </a:r>
          </a:p>
          <a:p>
            <a:pPr lvl="1" algn="just"/>
            <a:r>
              <a:rPr lang="fr-FR" dirty="0" smtClean="0"/>
              <a:t>Soumission au droit international : accord régi par le droit international et non pas pas le droit </a:t>
            </a:r>
            <a:r>
              <a:rPr lang="fr-FR" dirty="0" smtClean="0"/>
              <a:t>interne.</a:t>
            </a:r>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6</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59629727"/>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endParaRPr lang="fr-FR" sz="2400" dirty="0">
              <a:solidFill>
                <a:srgbClr val="002060"/>
              </a:solidFill>
            </a:endParaRPr>
          </a:p>
        </p:txBody>
      </p:sp>
      <p:sp>
        <p:nvSpPr>
          <p:cNvPr id="3" name="Espace réservé du contenu 2"/>
          <p:cNvSpPr>
            <a:spLocks noGrp="1"/>
          </p:cNvSpPr>
          <p:nvPr>
            <p:ph sz="quarter" idx="1"/>
          </p:nvPr>
        </p:nvSpPr>
        <p:spPr/>
        <p:txBody>
          <a:bodyPr>
            <a:normAutofit fontScale="92500" lnSpcReduction="10000"/>
          </a:bodyPr>
          <a:lstStyle/>
          <a:p>
            <a:pPr algn="just">
              <a:buNone/>
            </a:pPr>
            <a:r>
              <a:rPr lang="fr-FR" dirty="0" smtClean="0"/>
              <a:t>A- </a:t>
            </a:r>
            <a:r>
              <a:rPr lang="fr-FR" sz="2162" dirty="0" smtClean="0"/>
              <a:t>Les conventions internationales et les décisions internationales (suite)</a:t>
            </a:r>
          </a:p>
          <a:p>
            <a:pPr marL="274320" lvl="1" algn="just">
              <a:spcBef>
                <a:spcPts val="600"/>
              </a:spcBef>
              <a:buClr>
                <a:schemeClr val="accent1"/>
              </a:buClr>
              <a:buNone/>
            </a:pPr>
            <a:r>
              <a:rPr lang="fr-FR" dirty="0" smtClean="0"/>
              <a:t>- Codification et développement progressif du droit des traités par la </a:t>
            </a:r>
            <a:r>
              <a:rPr lang="fr-FR" i="1" dirty="0" smtClean="0"/>
              <a:t>Convention de Vienne sur le droit des traités</a:t>
            </a:r>
            <a:r>
              <a:rPr lang="fr-FR" dirty="0" smtClean="0"/>
              <a:t> de 1969 et la </a:t>
            </a:r>
            <a:r>
              <a:rPr lang="fr-FR" i="1" dirty="0" smtClean="0"/>
              <a:t>Convention de Vienne sur le droit des traités entre États et organisations et entre organisations internationales</a:t>
            </a:r>
            <a:r>
              <a:rPr lang="fr-FR" dirty="0" smtClean="0"/>
              <a:t> de 1983.</a:t>
            </a:r>
          </a:p>
          <a:p>
            <a:pPr algn="just">
              <a:buNone/>
            </a:pPr>
            <a:r>
              <a:rPr lang="fr-FR" dirty="0" smtClean="0"/>
              <a:t>- Terminologie et notions générales</a:t>
            </a:r>
          </a:p>
          <a:p>
            <a:pPr lvl="1" algn="just">
              <a:buNone/>
            </a:pPr>
            <a:r>
              <a:rPr lang="fr-FR" dirty="0" smtClean="0"/>
              <a:t>- Dénominations diverses (traité, convention, accord, charte, pacte , protocole</a:t>
            </a:r>
            <a:r>
              <a:rPr lang="fr-FR" dirty="0" smtClean="0"/>
              <a:t>);</a:t>
            </a:r>
          </a:p>
          <a:p>
            <a:pPr lvl="1" algn="just">
              <a:buNone/>
            </a:pPr>
            <a:r>
              <a:rPr lang="fr-FR" dirty="0" smtClean="0"/>
              <a:t>- Bilatéraux, plurilatéraux, multilatéraux;</a:t>
            </a:r>
          </a:p>
          <a:p>
            <a:pPr lvl="1" algn="just">
              <a:buNone/>
            </a:pPr>
            <a:r>
              <a:rPr lang="fr-FR" dirty="0" smtClean="0"/>
              <a:t>- Ouverts ou fermés; </a:t>
            </a:r>
          </a:p>
          <a:p>
            <a:pPr lvl="1" algn="just">
              <a:buNone/>
            </a:pPr>
            <a:r>
              <a:rPr lang="fr-FR" dirty="0" smtClean="0"/>
              <a:t>- En forme simplifiée (signature) ou en forme solennelle (signature et ratification</a:t>
            </a:r>
            <a:r>
              <a:rPr lang="fr-FR" dirty="0" smtClean="0"/>
              <a:t>);</a:t>
            </a:r>
          </a:p>
          <a:p>
            <a:pPr lvl="1" algn="just">
              <a:buNone/>
            </a:pPr>
            <a:r>
              <a:rPr lang="fr-FR" dirty="0" smtClean="0"/>
              <a:t>- Importance des régimes des </a:t>
            </a:r>
            <a:r>
              <a:rPr lang="fr-FR" dirty="0" smtClean="0"/>
              <a:t>réserves.</a:t>
            </a:r>
          </a:p>
          <a:p>
            <a:pPr lvl="1" algn="just"/>
            <a:endParaRPr lang="fr-FR" dirty="0" smtClean="0"/>
          </a:p>
          <a:p>
            <a:pPr lvl="1" algn="just"/>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7</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2225830"/>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8229600" cy="762000"/>
          </a:xfrm>
        </p:spPr>
        <p:txBody>
          <a:bodyPr>
            <a:normAutofit fontScale="90000"/>
          </a:bodyPr>
          <a:lstStyle/>
          <a:p>
            <a:pPr algn="ct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
            </a:r>
            <a:br>
              <a:rPr lang="fr-FR" sz="2400" dirty="0" smtClean="0">
                <a:solidFill>
                  <a:srgbClr val="002060"/>
                </a:solidFill>
              </a:rPr>
            </a:br>
            <a:r>
              <a:rPr lang="fr-FR" sz="2400" dirty="0" smtClean="0">
                <a:solidFill>
                  <a:srgbClr val="002060"/>
                </a:solidFill>
              </a:rPr>
              <a:t>I- Les sources </a:t>
            </a:r>
            <a:r>
              <a:rPr lang="fr-FR" sz="2400" dirty="0" smtClean="0"/>
              <a:t>droit international (suite)</a:t>
            </a:r>
            <a:br>
              <a:rPr lang="fr-FR" sz="2400" dirty="0" smtClean="0"/>
            </a:br>
            <a:r>
              <a:rPr lang="fr-FR" sz="2400" dirty="0" smtClean="0"/>
              <a:t/>
            </a:r>
            <a:br>
              <a:rPr lang="fr-FR" sz="2400" dirty="0" smtClean="0"/>
            </a:br>
            <a:endParaRPr lang="fr-FR" sz="2400" dirty="0" smtClean="0">
              <a:solidFill>
                <a:schemeClr val="tx1"/>
              </a:solidFill>
            </a:endParaRPr>
          </a:p>
        </p:txBody>
      </p:sp>
      <p:sp>
        <p:nvSpPr>
          <p:cNvPr id="3" name="Espace réservé du contenu 2"/>
          <p:cNvSpPr>
            <a:spLocks noGrp="1"/>
          </p:cNvSpPr>
          <p:nvPr>
            <p:ph sz="quarter" idx="1"/>
          </p:nvPr>
        </p:nvSpPr>
        <p:spPr/>
        <p:txBody>
          <a:bodyPr>
            <a:normAutofit fontScale="70000" lnSpcReduction="20000"/>
          </a:bodyPr>
          <a:lstStyle/>
          <a:p>
            <a:pPr marL="457200" indent="-457200" algn="just">
              <a:buNone/>
            </a:pPr>
            <a:r>
              <a:rPr lang="fr-FR" sz="2581" dirty="0" smtClean="0"/>
              <a:t>A- Les conventions internationales et les décisions internationales (suite)</a:t>
            </a:r>
          </a:p>
          <a:p>
            <a:pPr marL="457200" indent="-457200" algn="just">
              <a:buNone/>
            </a:pPr>
            <a:endParaRPr lang="fr-FR" sz="2581" dirty="0" smtClean="0"/>
          </a:p>
          <a:p>
            <a:pPr marL="457200" indent="-457200" algn="just">
              <a:buNone/>
            </a:pPr>
            <a:r>
              <a:rPr lang="fr-FR" sz="2353" b="1" dirty="0" smtClean="0"/>
              <a:t>- Décisions internationales :</a:t>
            </a:r>
          </a:p>
          <a:p>
            <a:pPr algn="just">
              <a:buNone/>
            </a:pPr>
            <a:r>
              <a:rPr lang="fr-FR" sz="2162" dirty="0" smtClean="0"/>
              <a:t>- Définition : « Actes juridiques imputables à une organisation internationale et pouvant créer des obligations juridiques dans les conditions prévues par le traité constitutif »;</a:t>
            </a:r>
          </a:p>
          <a:p>
            <a:pPr algn="just">
              <a:buFontTx/>
              <a:buChar char="-"/>
            </a:pPr>
            <a:r>
              <a:rPr lang="fr-FR" sz="2162" dirty="0" smtClean="0"/>
              <a:t>Décisions s’adressent à l’organisation elle-même ou aux États en tant que membres de l’organisation et soumis au droit propre de l’organisation :</a:t>
            </a:r>
          </a:p>
          <a:p>
            <a:pPr algn="just">
              <a:buNone/>
            </a:pPr>
            <a:endParaRPr lang="fr-FR" sz="2162" dirty="0" smtClean="0"/>
          </a:p>
          <a:p>
            <a:pPr algn="just">
              <a:buNone/>
            </a:pPr>
            <a:r>
              <a:rPr lang="fr-FR" sz="2162" dirty="0" smtClean="0"/>
              <a:t>- </a:t>
            </a:r>
            <a:r>
              <a:rPr lang="fr-FR" sz="2162" b="1" dirty="0" smtClean="0"/>
              <a:t>Dans </a:t>
            </a:r>
            <a:r>
              <a:rPr lang="fr-FR" sz="2162" b="1" dirty="0"/>
              <a:t>le système onusien </a:t>
            </a:r>
            <a:r>
              <a:rPr lang="fr-FR" sz="2162" dirty="0" smtClean="0"/>
              <a:t>:</a:t>
            </a:r>
          </a:p>
          <a:p>
            <a:pPr lvl="1" algn="just">
              <a:buNone/>
            </a:pPr>
            <a:r>
              <a:rPr lang="fr-FR" sz="2162" dirty="0" smtClean="0"/>
              <a:t>- Décisions sont adoptée par des résolutions (qui contiennent en général des </a:t>
            </a:r>
            <a:r>
              <a:rPr lang="fr-FR" sz="2162" dirty="0" smtClean="0"/>
              <a:t>recommandations </a:t>
            </a:r>
            <a:r>
              <a:rPr lang="fr-FR" sz="2162" dirty="0" smtClean="0"/>
              <a:t>qui </a:t>
            </a:r>
            <a:r>
              <a:rPr lang="fr-FR" sz="2162" dirty="0" smtClean="0"/>
              <a:t>ne </a:t>
            </a:r>
            <a:r>
              <a:rPr lang="fr-FR" sz="2162" dirty="0" smtClean="0"/>
              <a:t>sont donc pas des décisions internationales;</a:t>
            </a:r>
          </a:p>
          <a:p>
            <a:pPr lvl="1" algn="just">
              <a:buFontTx/>
              <a:buChar char="-"/>
            </a:pPr>
            <a:r>
              <a:rPr lang="fr-FR" sz="2162" dirty="0" smtClean="0"/>
              <a:t>Exemples de décisions internationales : admission d’un nouveau membre (art. 4), adoption du budget et élection d’officiers ou de juges (art. 18), création d’organes subsidiaires (art. 22 et 29) et surtout décisions obligatoires du Conseil de sécurité (art. 25 et chapitre VII sur le maintien de la paix et de la sécurité internationale).</a:t>
            </a:r>
          </a:p>
          <a:p>
            <a:pPr lvl="1" algn="just">
              <a:buFontTx/>
              <a:buChar char="-"/>
            </a:pPr>
            <a:endParaRPr lang="fr-FR" sz="2162" dirty="0" smtClean="0"/>
          </a:p>
          <a:p>
            <a:pPr algn="just">
              <a:buNone/>
            </a:pPr>
            <a:r>
              <a:rPr lang="fr-FR" sz="2162" b="1" dirty="0" smtClean="0"/>
              <a:t>- Dans le système européen</a:t>
            </a:r>
            <a:r>
              <a:rPr lang="fr-FR" sz="2162" dirty="0" smtClean="0"/>
              <a:t>:</a:t>
            </a:r>
          </a:p>
          <a:p>
            <a:pPr lvl="1" algn="just">
              <a:buFontTx/>
              <a:buChar char="-"/>
            </a:pPr>
            <a:r>
              <a:rPr lang="fr-FR" sz="2162" dirty="0" smtClean="0"/>
              <a:t>Décisions de l’Union européenne et de ses organes (Parlement européen et Conseil des ministres) prenant la forme de règlements, décisions ou </a:t>
            </a:r>
            <a:r>
              <a:rPr lang="fr-FR" sz="2162" dirty="0" smtClean="0"/>
              <a:t>directives. </a:t>
            </a:r>
            <a:endParaRPr lang="fr-FR" sz="2162" dirty="0" smtClean="0"/>
          </a:p>
          <a:p>
            <a:pPr lvl="1" algn="just">
              <a:buFontTx/>
              <a:buChar char="-"/>
            </a:pPr>
            <a:endParaRPr lang="fr-FR"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8</a:t>
            </a:fld>
            <a:endParaRPr lang="fr-BE" dirty="0"/>
          </a:p>
        </p:txBody>
      </p:sp>
      <p:sp>
        <p:nvSpPr>
          <p:cNvPr id="7" name="Espace réservé du pied de page 6"/>
          <p:cNvSpPr>
            <a:spLocks noGrp="1"/>
          </p:cNvSpPr>
          <p:nvPr>
            <p:ph type="ftr" sz="quarter" idx="11"/>
          </p:nvPr>
        </p:nvSpPr>
        <p:spPr>
          <a:xfrm>
            <a:off x="457200" y="632460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6184255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dirty="0" smtClean="0">
                <a:solidFill>
                  <a:srgbClr val="002060"/>
                </a:solidFill>
              </a:rPr>
              <a:t>I- Les sources du droit international (suite)</a:t>
            </a:r>
            <a:endParaRPr lang="fr-FR" sz="2400" dirty="0" smtClean="0">
              <a:solidFill>
                <a:schemeClr val="tx1"/>
              </a:solidFill>
            </a:endParaRPr>
          </a:p>
        </p:txBody>
      </p:sp>
      <p:sp>
        <p:nvSpPr>
          <p:cNvPr id="3" name="Espace réservé du contenu 2"/>
          <p:cNvSpPr>
            <a:spLocks noGrp="1"/>
          </p:cNvSpPr>
          <p:nvPr>
            <p:ph sz="quarter" idx="1"/>
          </p:nvPr>
        </p:nvSpPr>
        <p:spPr/>
        <p:txBody>
          <a:bodyPr>
            <a:noAutofit/>
          </a:bodyPr>
          <a:lstStyle/>
          <a:p>
            <a:pPr algn="just">
              <a:buNone/>
            </a:pPr>
            <a:r>
              <a:rPr lang="fr-FR" sz="1800" b="1" dirty="0" smtClean="0"/>
              <a:t>B- La coutume internationale et les principes généraux</a:t>
            </a:r>
          </a:p>
          <a:p>
            <a:pPr algn="just">
              <a:buNone/>
            </a:pPr>
            <a:r>
              <a:rPr lang="fr-FR" sz="1800" dirty="0" smtClean="0"/>
              <a:t>	- Sources non écrites du droit </a:t>
            </a:r>
            <a:r>
              <a:rPr lang="fr-FR" sz="1800" dirty="0" smtClean="0"/>
              <a:t>international;</a:t>
            </a:r>
          </a:p>
          <a:p>
            <a:pPr algn="just">
              <a:buNone/>
            </a:pPr>
            <a:r>
              <a:rPr lang="fr-FR" sz="1800" dirty="0" smtClean="0"/>
              <a:t>	-  La coutume : </a:t>
            </a:r>
          </a:p>
          <a:p>
            <a:pPr algn="just">
              <a:buNone/>
            </a:pPr>
            <a:r>
              <a:rPr lang="fr-FR" sz="1800" dirty="0" smtClean="0"/>
              <a:t>	- Définition : « Pratique </a:t>
            </a:r>
            <a:r>
              <a:rPr lang="fr-FR" sz="1800" dirty="0" smtClean="0"/>
              <a:t>acceptée </a:t>
            </a:r>
            <a:r>
              <a:rPr lang="fr-FR" sz="1800" dirty="0" smtClean="0"/>
              <a:t>comme étant le droit »;</a:t>
            </a:r>
            <a:br>
              <a:rPr lang="fr-FR" sz="1800" dirty="0" smtClean="0"/>
            </a:br>
            <a:r>
              <a:rPr lang="fr-FR" sz="1800" dirty="0" smtClean="0"/>
              <a:t>- Éléments constitutifs de la coutume :</a:t>
            </a:r>
          </a:p>
          <a:p>
            <a:pPr lvl="1" algn="just">
              <a:buNone/>
            </a:pPr>
            <a:r>
              <a:rPr lang="fr-FR" sz="1800" dirty="0" smtClean="0"/>
              <a:t>   - Élément matériel : pratique (générale, constante et uniforme);</a:t>
            </a:r>
          </a:p>
          <a:p>
            <a:pPr lvl="1" algn="just">
              <a:buNone/>
            </a:pPr>
            <a:r>
              <a:rPr lang="fr-FR" sz="1800" dirty="0" smtClean="0"/>
              <a:t>   - Élément intentionnel : </a:t>
            </a:r>
            <a:r>
              <a:rPr lang="fr-FR" sz="1800" i="1" dirty="0" smtClean="0"/>
              <a:t>opinio juris </a:t>
            </a:r>
            <a:r>
              <a:rPr lang="fr-FR" sz="1800" dirty="0" smtClean="0"/>
              <a:t>(sentiment d’une obligation juridique</a:t>
            </a:r>
            <a:r>
              <a:rPr lang="fr-FR" sz="1800" dirty="0" smtClean="0"/>
              <a:t>)</a:t>
            </a:r>
            <a:r>
              <a:rPr lang="fr-FR" sz="1800" dirty="0" smtClean="0"/>
              <a:t>;</a:t>
            </a:r>
            <a:endParaRPr lang="fr-FR" sz="1800" dirty="0" smtClean="0"/>
          </a:p>
          <a:p>
            <a:pPr algn="just">
              <a:buNone/>
            </a:pPr>
            <a:r>
              <a:rPr lang="fr-FR" sz="1800" dirty="0" smtClean="0"/>
              <a:t>	- Distinction avec les usages, habitudes ou règles de courtoisie internationale :</a:t>
            </a:r>
          </a:p>
          <a:p>
            <a:pPr lvl="2" algn="just">
              <a:buNone/>
            </a:pPr>
            <a:r>
              <a:rPr lang="fr-FR" sz="1800" dirty="0" smtClean="0"/>
              <a:t>« Il existe nombre d’actes internationaux, dans le domaine du protocole, par exemple, qui sont accomplis presque invariablement, mais sont motivés par de simples considérations de courtoisie, d’opportunité ou de traditions et non par le sentiment d’une obligation juridique » (CIJ, </a:t>
            </a:r>
            <a:r>
              <a:rPr lang="fr-FR" sz="1800" i="1" dirty="0" smtClean="0"/>
              <a:t>Plateau continental de la mer du Nord</a:t>
            </a:r>
            <a:r>
              <a:rPr lang="fr-FR" sz="1800" dirty="0" smtClean="0"/>
              <a:t>, 1969, p. 77</a:t>
            </a:r>
            <a:r>
              <a:rPr lang="fr-FR" dirty="0" smtClean="0"/>
              <a:t>)</a:t>
            </a:r>
          </a:p>
          <a:p>
            <a:pPr lvl="1" algn="just">
              <a:buNone/>
            </a:pPr>
            <a:endParaRPr lang="fr-FR" sz="2400" dirty="0" smtClean="0"/>
          </a:p>
        </p:txBody>
      </p:sp>
      <p:sp>
        <p:nvSpPr>
          <p:cNvPr id="5" name="Espace réservé du numéro de diapositive 4"/>
          <p:cNvSpPr>
            <a:spLocks noGrp="1"/>
          </p:cNvSpPr>
          <p:nvPr>
            <p:ph type="sldNum" sz="quarter" idx="12"/>
          </p:nvPr>
        </p:nvSpPr>
        <p:spPr>
          <a:xfrm>
            <a:off x="612648" y="6356350"/>
            <a:ext cx="430960" cy="365760"/>
          </a:xfrm>
        </p:spPr>
        <p:txBody>
          <a:bodyPr/>
          <a:lstStyle/>
          <a:p>
            <a:fld id="{CF4668DC-857F-487D-BFFA-8C0CA5037977}" type="slidenum">
              <a:rPr lang="fr-BE" smtClean="0"/>
              <a:pPr/>
              <a:t>9</a:t>
            </a:fld>
            <a:endParaRPr lang="fr-BE" dirty="0"/>
          </a:p>
        </p:txBody>
      </p:sp>
      <p:sp>
        <p:nvSpPr>
          <p:cNvPr id="7" name="Espace réservé du pied de page 6"/>
          <p:cNvSpPr>
            <a:spLocks noGrp="1"/>
          </p:cNvSpPr>
          <p:nvPr>
            <p:ph type="ftr" sz="quarter" idx="11"/>
          </p:nvPr>
        </p:nvSpPr>
        <p:spPr>
          <a:xfrm>
            <a:off x="467544" y="6356350"/>
            <a:ext cx="8208912" cy="365760"/>
          </a:xfrm>
        </p:spPr>
        <p:txBody>
          <a:bodyPr/>
          <a:lstStyle/>
          <a:p>
            <a:pPr algn="ctr"/>
            <a:r>
              <a:rPr lang="fr-CA" sz="1100" dirty="0" smtClean="0"/>
              <a:t>INT-6050  Aspects juridiques internationaux Trimestre d’hiver 2016 </a:t>
            </a:r>
            <a:endParaRPr lang="fr-BE" sz="11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529574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3222</TotalTime>
  <Words>5147</Words>
  <Application>Microsoft Office PowerPoint</Application>
  <PresentationFormat>Présentation à l'écran (4:3)</PresentationFormat>
  <Paragraphs>424</Paragraphs>
  <Slides>33</Slides>
  <Notes>0</Notes>
  <HiddenSlides>0</HiddenSlides>
  <MMClips>0</MMClips>
  <ScaleCrop>false</ScaleCrop>
  <HeadingPairs>
    <vt:vector size="4" baseType="variant">
      <vt:variant>
        <vt:lpstr>Modèle de conception</vt:lpstr>
      </vt:variant>
      <vt:variant>
        <vt:i4>1</vt:i4>
      </vt:variant>
      <vt:variant>
        <vt:lpstr>Titres des diapositives</vt:lpstr>
      </vt:variant>
      <vt:variant>
        <vt:i4>33</vt:i4>
      </vt:variant>
    </vt:vector>
  </HeadingPairs>
  <TitlesOfParts>
    <vt:vector size="34" baseType="lpstr">
      <vt:lpstr>Origine</vt:lpstr>
      <vt:lpstr> Cours n° 3 Les sources et mécanismes  du droit international</vt:lpstr>
      <vt:lpstr>Les sources et mécanismes du droit international COURS No 3 (22 janvier 2016) </vt:lpstr>
      <vt:lpstr>I- Les sources du droit international </vt:lpstr>
      <vt:lpstr>I- Les sources du droit international (suite)</vt:lpstr>
      <vt:lpstr>I- Les sources du droit international (suite)</vt:lpstr>
      <vt:lpstr>I- Les sources du droit international (suite)</vt:lpstr>
      <vt:lpstr>I- Les sources du droit international (suite)</vt:lpstr>
      <vt:lpstr>     I- Les sources droit international (suite)  </vt:lpstr>
      <vt:lpstr>I- Les sources du droit international (suite)</vt:lpstr>
      <vt:lpstr>I- Les sources du droit international (suite)</vt:lpstr>
      <vt:lpstr>I- Les sources du droit international (suite) </vt:lpstr>
      <vt:lpstr>I- Les sources du droit international (suite) </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lpstr>II – Les mécanismes du droit international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international et intervention</dc:title>
  <dc:creator>François X</dc:creator>
  <cp:lastModifiedBy>Daniel Turp</cp:lastModifiedBy>
  <cp:revision>495</cp:revision>
  <dcterms:created xsi:type="dcterms:W3CDTF">2016-01-23T08:58:17Z</dcterms:created>
  <dcterms:modified xsi:type="dcterms:W3CDTF">2016-01-23T09:47:25Z</dcterms:modified>
</cp:coreProperties>
</file>