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89" r:id="rId4"/>
    <p:sldId id="288" r:id="rId5"/>
    <p:sldId id="305" r:id="rId6"/>
    <p:sldId id="259" r:id="rId7"/>
    <p:sldId id="261" r:id="rId8"/>
    <p:sldId id="292" r:id="rId9"/>
    <p:sldId id="293" r:id="rId10"/>
    <p:sldId id="294" r:id="rId11"/>
    <p:sldId id="295" r:id="rId12"/>
    <p:sldId id="260" r:id="rId13"/>
    <p:sldId id="290" r:id="rId14"/>
    <p:sldId id="291" r:id="rId15"/>
    <p:sldId id="300" r:id="rId16"/>
    <p:sldId id="286" r:id="rId17"/>
    <p:sldId id="287" r:id="rId18"/>
    <p:sldId id="302" r:id="rId19"/>
    <p:sldId id="306" r:id="rId20"/>
    <p:sldId id="307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6"/>
    <p:restoredTop sz="81989"/>
  </p:normalViewPr>
  <p:slideViewPr>
    <p:cSldViewPr snapToGrid="0" snapToObjects="1">
      <p:cViewPr varScale="1">
        <p:scale>
          <a:sx n="73" d="100"/>
          <a:sy n="73" d="100"/>
        </p:scale>
        <p:origin x="-4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BFDB-4688-6D4B-969A-00BD5BFE81CA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3FF81-4642-A340-AB6C-BE8A5009A25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92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parl.gc.ca/About/House/collections/fine_arts/historical/609-e.htm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Cornell « Wolves Have a Constitution: Continuities in Indigenous Self-Government », (2015) 6(1) The International Indigenous Policy Journal, pp 1–4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032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Conférence</a:t>
            </a:r>
            <a:r>
              <a:rPr lang="en-US" b="1" dirty="0"/>
              <a:t> 2014: “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vision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audacieuse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A Bold Vision”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23 femmes,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provenant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régions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Canada,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sélectionnées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 de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leaders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communautés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rencontrées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Charlottetown pour developer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vision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partagée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l’Avenir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Canada,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 </a:t>
            </a:r>
            <a:r>
              <a:rPr lang="en-US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b="1" dirty="0"/>
          </a:p>
          <a:p>
            <a:r>
              <a:rPr lang="en-US" b="1" dirty="0"/>
              <a:t>Source:</a:t>
            </a:r>
            <a:r>
              <a:rPr lang="en-US" b="1" baseline="0" dirty="0"/>
              <a:t>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Gouvernement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-du-Prince-Edouard,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Brian L. Simpson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A79D-F3B2-4642-A0F8-DE64F569C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8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2015: </a:t>
            </a:r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juge Murray Sinclair (au centre) et les commissaires, le chef Wilton </a:t>
            </a:r>
            <a:r>
              <a:rPr lang="fr-FR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Littlechild</a:t>
            </a:r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Madame Marie Wilson soulève la couverture pour révéler le Rapport final de la Commission de vérité et de </a:t>
            </a:r>
            <a:r>
              <a:rPr lang="fr-FR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reconciliation</a:t>
            </a:r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Canada sur les pensionnats autochtones. 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en-US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Adrian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/Canadian Press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http://</a:t>
            </a:r>
            <a:r>
              <a:rPr lang="en-US" dirty="0" err="1"/>
              <a:t>www.cbc.ca</a:t>
            </a:r>
            <a:r>
              <a:rPr lang="en-US" dirty="0"/>
              <a:t>/news/politics/truth-and-reconciliation-final-report-ottawa-event-1.3365921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A79D-F3B2-4642-A0F8-DE64F569C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constituant.e.s</a:t>
            </a:r>
            <a:r>
              <a:rPr lang="fr-CA" dirty="0"/>
              <a:t> doivent, évidemment, faire tout le contraire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534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Tiawenhk</a:t>
            </a:r>
            <a:r>
              <a:rPr lang="fr-CA" dirty="0"/>
              <a:t> (merci en Huron-</a:t>
            </a:r>
            <a:r>
              <a:rPr lang="fr-CA" dirty="0" err="1"/>
              <a:t>Wendat</a:t>
            </a:r>
            <a:r>
              <a:rPr lang="fr-CA" dirty="0"/>
              <a:t>); </a:t>
            </a:r>
            <a:r>
              <a:rPr lang="fr-CA" dirty="0" err="1"/>
              <a:t>niawehn</a:t>
            </a:r>
            <a:r>
              <a:rPr lang="fr-CA" dirty="0"/>
              <a:t> (merci en Mohawk). Mais il faudrait- quant à moi - remercier dans les 11 langues des 11 nations du Québec…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15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Constitution américaine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3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1701:</a:t>
            </a:r>
            <a:r>
              <a:rPr lang="en-US" b="1" baseline="0" dirty="0"/>
              <a:t> </a:t>
            </a:r>
            <a:r>
              <a:rPr lang="en-US" b="0" baseline="0" dirty="0"/>
              <a:t>Great Peace of Montréal </a:t>
            </a:r>
          </a:p>
          <a:p>
            <a:endParaRPr lang="en-US" b="0" baseline="0" dirty="0"/>
          </a:p>
          <a:p>
            <a:r>
              <a:rPr lang="en-US" b="0" i="1" baseline="0" dirty="0"/>
              <a:t>Source: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Grande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saga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diplomatique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Alain Beaulieu, Montréal,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éditions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Expression, 2001.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A79D-F3B2-4642-A0F8-DE64F569C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Two-row</a:t>
            </a:r>
            <a:r>
              <a:rPr lang="fr-CA" dirty="0"/>
              <a:t> Wampum Belt (véritable « constitution » formelle).  Représente l’idée que peuple autochtone (en général </a:t>
            </a:r>
            <a:r>
              <a:rPr lang="fr-CA" dirty="0" err="1"/>
              <a:t>Iroquoien</a:t>
            </a:r>
            <a:r>
              <a:rPr lang="fr-CA" dirty="0"/>
              <a:t>) et peuple européen peuvent partager le même espace, la même rivière, mais sans interférence, chacun avec son autonomie. Certainement, sans domination.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66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Louis XIV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178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1864, </a:t>
            </a:r>
            <a:r>
              <a:rPr lang="en-US" b="1" baseline="0" dirty="0" err="1"/>
              <a:t>Conférence</a:t>
            </a:r>
            <a:r>
              <a:rPr lang="en-US" b="1" baseline="0" dirty="0"/>
              <a:t> de Charlottetown, Les </a:t>
            </a:r>
            <a:r>
              <a:rPr lang="en-US" b="1" baseline="0" dirty="0" err="1"/>
              <a:t>Pères</a:t>
            </a:r>
            <a:r>
              <a:rPr lang="en-US" b="1" baseline="0" dirty="0"/>
              <a:t> de la </a:t>
            </a:r>
            <a:r>
              <a:rPr lang="en-US" b="1" baseline="0" dirty="0" err="1"/>
              <a:t>Confédération</a:t>
            </a:r>
            <a:endParaRPr lang="en-US" b="0" baseline="0" dirty="0"/>
          </a:p>
          <a:p>
            <a:endParaRPr lang="en-US" b="0" baseline="0" dirty="0"/>
          </a:p>
          <a:p>
            <a:r>
              <a:rPr lang="en-US" b="0" i="1" baseline="0" dirty="0"/>
              <a:t>Source: </a:t>
            </a:r>
            <a:r>
              <a:rPr lang="en-US" b="0" i="0" baseline="0" dirty="0"/>
              <a:t>Rex Woods (1968):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http://www.parl.gc.ca/About/House/collections/fine_arts/historical/609-e.htm</a:t>
            </a:r>
            <a:r>
              <a:rPr lang="en-US" dirty="0">
                <a:effectLst/>
              </a:rPr>
              <a:t> 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A79D-F3B2-4642-A0F8-DE64F569C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L’assemblée constituante tunisienne.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179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L’assemblée nationale (1000 membres) qui a précédé une assemblée de membres </a:t>
            </a:r>
            <a:r>
              <a:rPr lang="fr-CA" dirty="0" err="1"/>
              <a:t>élu.e.s</a:t>
            </a:r>
            <a:r>
              <a:rPr lang="fr-CA" dirty="0"/>
              <a:t>.  Cette première assemblée a, en 2010, notamment décidé que les ressources naturelles devraient être nationalisées. Ce principe a été repris par les rédacteurs des projets de constitution </a:t>
            </a:r>
            <a:r>
              <a:rPr lang="fr-CA" dirty="0" err="1"/>
              <a:t>subséquets</a:t>
            </a:r>
            <a:r>
              <a:rPr lang="fr-CA" dirty="0"/>
              <a:t> (mais qui ont achoppé in fine quand un nouveau gouvernement a refusé d’approuver le projet final de constitution…)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3FF81-4642-A340-AB6C-BE8A5009A254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74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No country for ONLY old WHITE men…. (</a:t>
            </a:r>
            <a:r>
              <a:rPr lang="en-US" sz="1200" dirty="0" err="1"/>
              <a:t>ou</a:t>
            </a:r>
            <a:r>
              <a:rPr lang="en-US" sz="1200" dirty="0"/>
              <a:t> comment </a:t>
            </a:r>
            <a:r>
              <a:rPr lang="en-US" sz="1200" dirty="0" err="1"/>
              <a:t>écrire</a:t>
            </a:r>
            <a:r>
              <a:rPr lang="en-US" sz="1200" dirty="0"/>
              <a:t> </a:t>
            </a:r>
            <a:r>
              <a:rPr lang="en-US" sz="1200" dirty="0" err="1"/>
              <a:t>une</a:t>
            </a:r>
            <a:r>
              <a:rPr lang="en-US" sz="1200" dirty="0"/>
              <a:t> constitution INCLUSIVE </a:t>
            </a:r>
            <a:r>
              <a:rPr lang="en-US" sz="1200" dirty="0" err="1"/>
              <a:t>tant</a:t>
            </a:r>
            <a:r>
              <a:rPr lang="en-US" sz="1200" dirty="0"/>
              <a:t> </a:t>
            </a:r>
            <a:r>
              <a:rPr lang="en-US" sz="1200" dirty="0" err="1"/>
              <a:t>dans</a:t>
            </a:r>
            <a:r>
              <a:rPr lang="en-US" sz="1200" dirty="0"/>
              <a:t> son </a:t>
            </a:r>
            <a:r>
              <a:rPr lang="en-US" sz="1200" dirty="0" err="1"/>
              <a:t>processus</a:t>
            </a:r>
            <a:r>
              <a:rPr lang="en-US" sz="1200" dirty="0"/>
              <a:t> </a:t>
            </a:r>
            <a:r>
              <a:rPr lang="en-US" sz="1200" dirty="0" err="1"/>
              <a:t>d’elaboration</a:t>
            </a:r>
            <a:r>
              <a:rPr lang="en-US" sz="1200" dirty="0"/>
              <a:t> que </a:t>
            </a:r>
            <a:r>
              <a:rPr lang="en-US" sz="1200" dirty="0" err="1"/>
              <a:t>dans</a:t>
            </a:r>
            <a:r>
              <a:rPr lang="en-US" sz="1200" dirty="0"/>
              <a:t> son </a:t>
            </a:r>
            <a:r>
              <a:rPr lang="en-US" sz="1200" dirty="0" err="1"/>
              <a:t>contenu</a:t>
            </a:r>
            <a:r>
              <a:rPr lang="en-US" sz="1200" dirty="0"/>
              <a:t>)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=12348980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A79D-F3B2-4642-A0F8-DE64F569C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07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957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210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899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108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06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65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2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698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67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A69F-EBE6-BD49-8CEF-65D803F9DD29}" type="datetimeFigureOut">
              <a:rPr lang="fr-CA" smtClean="0"/>
              <a:t>18-08-28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D684-845B-6048-8353-49E84E76CF0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2350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0E704-1F96-9C45-84DF-B9A5D530C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122363"/>
            <a:ext cx="10698480" cy="2387600"/>
          </a:xfrm>
        </p:spPr>
        <p:txBody>
          <a:bodyPr>
            <a:normAutofit/>
          </a:bodyPr>
          <a:lstStyle/>
          <a:p>
            <a:r>
              <a:rPr lang="fr-CA" sz="8800" b="1" dirty="0"/>
              <a:t>CONSTITUTIONS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EC5BB0A-28C2-E243-85E0-0B083A54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6882"/>
            <a:ext cx="9430512" cy="2269326"/>
          </a:xfrm>
        </p:spPr>
        <p:txBody>
          <a:bodyPr>
            <a:normAutofit/>
          </a:bodyPr>
          <a:lstStyle/>
          <a:p>
            <a:r>
              <a:rPr lang="fr-CA" dirty="0"/>
              <a:t>Notes de réflexions pour l’Assemblée constituante </a:t>
            </a:r>
            <a:r>
              <a:rPr lang="fr-CA" dirty="0" smtClean="0"/>
              <a:t>citoyenne</a:t>
            </a:r>
            <a:endParaRPr lang="fr-CA" dirty="0"/>
          </a:p>
          <a:p>
            <a:r>
              <a:rPr lang="fr-CA" dirty="0"/>
              <a:t>Théâtre </a:t>
            </a:r>
            <a:r>
              <a:rPr lang="fr-CA" dirty="0" smtClean="0"/>
              <a:t>Périscope</a:t>
            </a:r>
            <a:br>
              <a:rPr lang="fr-CA" dirty="0" smtClean="0"/>
            </a:br>
            <a:r>
              <a:rPr lang="fr-CA" dirty="0" smtClean="0"/>
              <a:t> </a:t>
            </a:r>
            <a:r>
              <a:rPr lang="fr-CA" dirty="0"/>
              <a:t>Québec, 25 août 2018</a:t>
            </a:r>
          </a:p>
          <a:p>
            <a:r>
              <a:rPr lang="fr-CA" dirty="0"/>
              <a:t>Johanne </a:t>
            </a:r>
            <a:r>
              <a:rPr lang="fr-CA" dirty="0" smtClean="0"/>
              <a:t>Poirier</a:t>
            </a:r>
            <a:br>
              <a:rPr lang="fr-CA" dirty="0" smtClean="0"/>
            </a:br>
            <a:r>
              <a:rPr lang="fr-CA" i="1" dirty="0" smtClean="0"/>
              <a:t>Professeure à la Faculté de droit de l’Université McGill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44322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6D6BD-030A-AC4E-A413-67EB06BA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" y="291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/>
              <a:t>UNE CONSTITUTION, PAR QUI ? </a:t>
            </a:r>
            <a:endParaRPr lang="fr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EF966-8704-3246-89E6-59058E08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32" y="1617536"/>
            <a:ext cx="10716768" cy="4559427"/>
          </a:xfrm>
        </p:spPr>
        <p:txBody>
          <a:bodyPr>
            <a:normAutofit fontScale="92500" lnSpcReduction="10000"/>
          </a:bodyPr>
          <a:lstStyle/>
          <a:p>
            <a:r>
              <a:rPr lang="fr-CA" sz="3600" i="1" dirty="0"/>
              <a:t>TOP DOWN  </a:t>
            </a:r>
            <a:r>
              <a:rPr lang="fr-CA" sz="3600" dirty="0"/>
              <a:t>v.  </a:t>
            </a:r>
            <a:r>
              <a:rPr lang="fr-CA" sz="3600" i="1" dirty="0"/>
              <a:t>BOTTOM UP</a:t>
            </a:r>
          </a:p>
          <a:p>
            <a:endParaRPr lang="fr-CA" sz="3600" dirty="0"/>
          </a:p>
          <a:p>
            <a:pPr lvl="1"/>
            <a:r>
              <a:rPr lang="fr-CA" sz="3600" dirty="0"/>
              <a:t>UN SOUVERAIN ABSOLU ? </a:t>
            </a:r>
          </a:p>
          <a:p>
            <a:pPr lvl="1"/>
            <a:endParaRPr lang="fr-CA" sz="3600" dirty="0"/>
          </a:p>
          <a:p>
            <a:pPr lvl="1"/>
            <a:r>
              <a:rPr lang="fr-CA" sz="3600" dirty="0"/>
              <a:t>ÉLUS (portes closes? Parlement?)</a:t>
            </a:r>
          </a:p>
          <a:p>
            <a:pPr marL="457200" lvl="1" indent="0">
              <a:buNone/>
            </a:pPr>
            <a:endParaRPr lang="fr-CA" sz="3600" dirty="0"/>
          </a:p>
          <a:p>
            <a:pPr lvl="1"/>
            <a:r>
              <a:rPr lang="fr-CA" sz="3600" dirty="0"/>
              <a:t>Convention d’experts</a:t>
            </a:r>
          </a:p>
          <a:p>
            <a:pPr marL="457200" lvl="1" indent="0">
              <a:buNone/>
            </a:pPr>
            <a:endParaRPr lang="fr-CA" sz="3600" dirty="0"/>
          </a:p>
          <a:p>
            <a:pPr lvl="1"/>
            <a:r>
              <a:rPr lang="fr-CA" sz="3600" dirty="0"/>
              <a:t>Assemblée inclusive ? </a:t>
            </a:r>
          </a:p>
        </p:txBody>
      </p:sp>
    </p:spTree>
    <p:extLst>
      <p:ext uri="{BB962C8B-B14F-4D97-AF65-F5344CB8AC3E}">
        <p14:creationId xmlns:p14="http://schemas.microsoft.com/office/powerpoint/2010/main" val="11519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AE87D-76AB-B24D-B740-18C6F81A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5802A02-CF14-2546-806A-D105E2264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288" y="346539"/>
            <a:ext cx="6839712" cy="6487363"/>
          </a:xfrm>
        </p:spPr>
      </p:pic>
    </p:spTree>
    <p:extLst>
      <p:ext uri="{BB962C8B-B14F-4D97-AF65-F5344CB8AC3E}">
        <p14:creationId xmlns:p14="http://schemas.microsoft.com/office/powerpoint/2010/main" val="425175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63B149-57D8-B44B-B257-065D54EA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67" y="626533"/>
            <a:ext cx="106760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AF1FF0-5303-EC40-9A60-0FBAF43EB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7" y="558800"/>
            <a:ext cx="8824383" cy="54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/>
              <a:t/>
            </a:r>
            <a:br>
              <a:rPr lang="en-US" sz="8800" dirty="0"/>
            </a:br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DCAAD1-A58F-4544-927B-26B3E80E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84" y="1101535"/>
            <a:ext cx="5468112" cy="48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6D6BD-030A-AC4E-A413-67EB06BA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" y="2919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/>
              <a:t>UNE CONSTITUTION, COMMENT?</a:t>
            </a:r>
            <a:endParaRPr lang="fr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EF966-8704-3246-89E6-59058E08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32" y="1617536"/>
            <a:ext cx="10716768" cy="4559427"/>
          </a:xfrm>
        </p:spPr>
        <p:txBody>
          <a:bodyPr>
            <a:normAutofit/>
          </a:bodyPr>
          <a:lstStyle/>
          <a:p>
            <a:r>
              <a:rPr lang="fr-CA" sz="4000" dirty="0"/>
              <a:t>Choisie / Imposée</a:t>
            </a:r>
          </a:p>
          <a:p>
            <a:endParaRPr lang="fr-CA" sz="4000" dirty="0"/>
          </a:p>
          <a:p>
            <a:r>
              <a:rPr lang="fr-CA" sz="4000" dirty="0"/>
              <a:t>Formelle / Matérielle</a:t>
            </a:r>
          </a:p>
          <a:p>
            <a:endParaRPr lang="fr-CA" sz="4000" dirty="0"/>
          </a:p>
          <a:p>
            <a:r>
              <a:rPr lang="fr-CA" sz="4000" dirty="0"/>
              <a:t>Rigide / Souple</a:t>
            </a:r>
          </a:p>
          <a:p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54808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0CFD48-4AC6-6D45-9435-7A4913D7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7458CB-B000-B24C-AF1C-D9396BD3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sz="6000" dirty="0"/>
              <a:t>Convenue /  </a:t>
            </a:r>
          </a:p>
          <a:p>
            <a:pPr marL="0" indent="0" algn="ctr">
              <a:buNone/>
            </a:pPr>
            <a:endParaRPr lang="fr-CA" sz="6000" dirty="0"/>
          </a:p>
          <a:p>
            <a:pPr marL="0" indent="0" algn="ctr">
              <a:buNone/>
            </a:pPr>
            <a:r>
              <a:rPr lang="fr-CA" sz="8000" i="1" dirty="0">
                <a:solidFill>
                  <a:srgbClr val="FF00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>
                <a:solidFill>
                  <a:srgbClr val="00B05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R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 err="1">
                <a:solidFill>
                  <a:srgbClr val="7030A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É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>
                <a:solidFill>
                  <a:srgbClr val="00B0F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 err="1">
                <a:solidFill>
                  <a:srgbClr val="FFC0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T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>
                <a:solidFill>
                  <a:schemeClr val="accent1">
                    <a:lumMod val="75000"/>
                  </a:schemeClr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I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>
                <a:solidFill>
                  <a:srgbClr val="FFFF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</a:t>
            </a:r>
            <a:r>
              <a:rPr lang="fr-CA" sz="8000" i="1" dirty="0"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fr-CA" sz="8000" i="1" dirty="0">
                <a:solidFill>
                  <a:srgbClr val="FF88ED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20B56-FC05-2B46-96F2-D8B1D217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342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968308-B6B0-B041-9114-E2FC1A847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UNE CONSTITUTION, C’EST QUOI ?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UNE CONSTITUTION, POUR QUI ?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UNE CONSTITUTION, POURQUOI ?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UNE CONSTITUTION, PAR QUI ?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UNE CONSTITUTION, COMMENT ? </a:t>
            </a:r>
          </a:p>
        </p:txBody>
      </p:sp>
    </p:spTree>
    <p:extLst>
      <p:ext uri="{BB962C8B-B14F-4D97-AF65-F5344CB8AC3E}">
        <p14:creationId xmlns:p14="http://schemas.microsoft.com/office/powerpoint/2010/main" val="1072451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B1AAC-D390-4A4D-B608-958EC321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99D34F8-05F6-DB40-8721-2007588D1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80121" y="-631766"/>
            <a:ext cx="11633921" cy="9257644"/>
          </a:xfrm>
        </p:spPr>
      </p:pic>
    </p:spTree>
    <p:extLst>
      <p:ext uri="{BB962C8B-B14F-4D97-AF65-F5344CB8AC3E}">
        <p14:creationId xmlns:p14="http://schemas.microsoft.com/office/powerpoint/2010/main" val="104010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7F0D1-F014-2649-B908-253A23B5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774111-CC4D-AB40-8E00-59BAB28BD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8000" b="1" dirty="0"/>
              <a:t>BON VOYAGE !</a:t>
            </a:r>
          </a:p>
          <a:p>
            <a:pPr marL="0" indent="0" algn="ctr">
              <a:buNone/>
            </a:pPr>
            <a:endParaRPr lang="fr-CA" sz="8000" b="1" dirty="0"/>
          </a:p>
          <a:p>
            <a:pPr marL="0" indent="0" algn="ctr">
              <a:buNone/>
            </a:pPr>
            <a:r>
              <a:rPr lang="fr-CA" sz="3600" dirty="0"/>
              <a:t>(et merci, </a:t>
            </a:r>
            <a:r>
              <a:rPr lang="fr-CA" sz="3600" dirty="0" err="1"/>
              <a:t>tiawenhk</a:t>
            </a:r>
            <a:r>
              <a:rPr lang="fr-CA" sz="3600" dirty="0"/>
              <a:t>, </a:t>
            </a:r>
            <a:r>
              <a:rPr lang="fr-CA" sz="3600" dirty="0" err="1"/>
              <a:t>thank</a:t>
            </a:r>
            <a:r>
              <a:rPr lang="fr-CA" sz="3600" dirty="0"/>
              <a:t> </a:t>
            </a:r>
            <a:r>
              <a:rPr lang="fr-CA" sz="3600" dirty="0" err="1"/>
              <a:t>you</a:t>
            </a:r>
            <a:r>
              <a:rPr lang="fr-CA" sz="3600" dirty="0"/>
              <a:t>, </a:t>
            </a:r>
            <a:r>
              <a:rPr lang="fr-CA" sz="3600" dirty="0" err="1"/>
              <a:t>niawhen</a:t>
            </a:r>
            <a:r>
              <a:rPr lang="fr-CA" sz="3600" dirty="0"/>
              <a:t>, gracias)</a:t>
            </a:r>
          </a:p>
        </p:txBody>
      </p:sp>
    </p:spTree>
    <p:extLst>
      <p:ext uri="{BB962C8B-B14F-4D97-AF65-F5344CB8AC3E}">
        <p14:creationId xmlns:p14="http://schemas.microsoft.com/office/powerpoint/2010/main" val="218275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01F08-75D6-5B42-A8B2-A108ABEB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6"/>
            <a:ext cx="10668000" cy="1141942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/>
              <a:t>UNE CONSTITUTION, C’EST QUOI?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5E5D97-6866-1045-AF26-6E7EE660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049000" cy="4805363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dirty="0"/>
              <a:t>Étymologie :  </a:t>
            </a:r>
            <a:r>
              <a:rPr lang="fr-CA" i="1" dirty="0"/>
              <a:t>CUM</a:t>
            </a:r>
            <a:r>
              <a:rPr lang="fr-CA" dirty="0"/>
              <a:t> (ensemble) + </a:t>
            </a:r>
            <a:r>
              <a:rPr lang="fr-CA" i="1" dirty="0"/>
              <a:t>STATUO</a:t>
            </a:r>
            <a:r>
              <a:rPr lang="fr-CA" dirty="0"/>
              <a:t> (fixer / établir)</a:t>
            </a:r>
          </a:p>
          <a:p>
            <a:pPr lvl="1" algn="just"/>
            <a:r>
              <a:rPr lang="fr-CA" dirty="0"/>
              <a:t>Établir les RÈGLES DE NOTRE VIVRE ENSEMBLE… </a:t>
            </a:r>
          </a:p>
          <a:p>
            <a:pPr lvl="1" algn="just"/>
            <a:endParaRPr lang="fr-CA" dirty="0"/>
          </a:p>
          <a:p>
            <a:pPr algn="just"/>
            <a:r>
              <a:rPr lang="fr-CA" dirty="0"/>
              <a:t>Loi fondamentale qui détermine les règles de la vie en société</a:t>
            </a:r>
          </a:p>
          <a:p>
            <a:pPr marL="0" indent="0" algn="just">
              <a:buNone/>
            </a:pPr>
            <a:endParaRPr lang="fr-CA" dirty="0"/>
          </a:p>
          <a:p>
            <a:pPr algn="just"/>
            <a:r>
              <a:rPr lang="fr-CA" dirty="0"/>
              <a:t>EN DROIT: la loi suprême qui fonde une organisation politique, auxquelles toutes les lois, et toutes les actions des autorités publiques, doivent se conformer</a:t>
            </a:r>
          </a:p>
          <a:p>
            <a:pPr marL="0" indent="0" algn="just">
              <a:buNone/>
            </a:pPr>
            <a:endParaRPr lang="fr-CA" dirty="0"/>
          </a:p>
          <a:p>
            <a:pPr algn="just"/>
            <a:r>
              <a:rPr lang="fr-CA" dirty="0"/>
              <a:t>Carte d’identité …. mais aussi…. Contrat, Dictionnaire fondamental, Promesse, Cadenas …. ET Utopie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271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3ED8A-093F-5C4B-B0B4-07D0BAD3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b="1" dirty="0"/>
              <a:t>UNE CONSTITUTION, POUR QUI ?</a:t>
            </a:r>
            <a:r>
              <a:rPr lang="fr-CA" sz="3200" dirty="0"/>
              <a:t/>
            </a:r>
            <a:br>
              <a:rPr lang="fr-CA" sz="3200" dirty="0"/>
            </a:br>
            <a:endParaRPr lang="fr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1A43E6-C83F-004E-B0D3-64CB37BE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1270000"/>
            <a:ext cx="10913533" cy="4906963"/>
          </a:xfrm>
        </p:spPr>
        <p:txBody>
          <a:bodyPr>
            <a:normAutofit fontScale="77500" lnSpcReduction="20000"/>
          </a:bodyPr>
          <a:lstStyle/>
          <a:p>
            <a:r>
              <a:rPr lang="fr-CA" sz="3200" dirty="0"/>
              <a:t>États souverains</a:t>
            </a:r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« Entités fédérées » dans les fédérations</a:t>
            </a:r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Peuples autochtones</a:t>
            </a:r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Ville (« Charte »!)</a:t>
            </a:r>
          </a:p>
          <a:p>
            <a:pPr marL="0" indent="0">
              <a:buNone/>
            </a:pPr>
            <a:endParaRPr lang="fr-CA" sz="3200" dirty="0"/>
          </a:p>
          <a:p>
            <a:r>
              <a:rPr lang="fr-CA" sz="3200" dirty="0"/>
              <a:t>Diverses organisations</a:t>
            </a:r>
          </a:p>
          <a:p>
            <a:endParaRPr lang="fr-CA" sz="3200" dirty="0"/>
          </a:p>
          <a:p>
            <a:r>
              <a:rPr lang="fr-CA" sz="3200" dirty="0"/>
              <a:t>« </a:t>
            </a:r>
            <a:r>
              <a:rPr lang="fr-CA" sz="3200" i="1" dirty="0" err="1"/>
              <a:t>Wolves</a:t>
            </a:r>
            <a:r>
              <a:rPr lang="fr-CA" sz="3200" i="1" dirty="0"/>
              <a:t> Have Constitutions</a:t>
            </a:r>
            <a:r>
              <a:rPr lang="fr-CA" sz="3200" dirty="0"/>
              <a:t> » !</a:t>
            </a:r>
          </a:p>
          <a:p>
            <a:pPr marL="2743200" lvl="6" indent="0" algn="ctr">
              <a:buNone/>
            </a:pPr>
            <a:r>
              <a:rPr lang="en-US" sz="2200" dirty="0"/>
              <a:t>S. Cornell « Wolves Have a Constitution: Continuities in Indigenous Self-Government », (2015) 6(1) The International Indigenous Policy Journal, pp 1–4</a:t>
            </a:r>
            <a:endParaRPr lang="en-CA" sz="2200" dirty="0"/>
          </a:p>
          <a:p>
            <a:endParaRPr lang="fr-CA" sz="3200" dirty="0"/>
          </a:p>
          <a:p>
            <a:endParaRPr lang="fr-CA" sz="3200" b="1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853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F6067-46E3-8B42-B93A-7D1980AD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20C22C6-5140-FA4A-AD3B-1415DEE25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704" y="676656"/>
            <a:ext cx="9912096" cy="5559552"/>
          </a:xfrm>
        </p:spPr>
      </p:pic>
    </p:spTree>
    <p:extLst>
      <p:ext uri="{BB962C8B-B14F-4D97-AF65-F5344CB8AC3E}">
        <p14:creationId xmlns:p14="http://schemas.microsoft.com/office/powerpoint/2010/main" val="211032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86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FCF2E-FAAE-8E49-BF36-85793486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1CBD0BC-509D-E343-A420-945C37D16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26" y="694267"/>
            <a:ext cx="10830748" cy="4828709"/>
          </a:xfrm>
        </p:spPr>
      </p:pic>
    </p:spTree>
    <p:extLst>
      <p:ext uri="{BB962C8B-B14F-4D97-AF65-F5344CB8AC3E}">
        <p14:creationId xmlns:p14="http://schemas.microsoft.com/office/powerpoint/2010/main" val="139418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C750C-EB92-F642-B588-D494014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5931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b="1" dirty="0"/>
              <a:t>UNE CONSTITUTION, POURQUOI ?</a:t>
            </a:r>
            <a:br>
              <a:rPr lang="fr-CA" sz="4000" b="1" dirty="0"/>
            </a:br>
            <a:r>
              <a:rPr lang="fr-CA" sz="4000" b="1" dirty="0"/>
              <a:t>Au moins 4 fonctions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4229C9-F9EC-F443-A1F4-5BB974057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414462"/>
            <a:ext cx="11053762" cy="52423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dirty="0" smtClean="0"/>
              <a:t>DÉFINIR </a:t>
            </a:r>
            <a:r>
              <a:rPr lang="fr-CA" dirty="0"/>
              <a:t>LE « NOUS » et VERBALISER NOS VALEURS </a:t>
            </a:r>
            <a:r>
              <a:rPr lang="fr-CA" dirty="0" smtClean="0"/>
              <a:t>FONDAMENTALES </a:t>
            </a:r>
            <a:endParaRPr lang="fr-CA" dirty="0"/>
          </a:p>
          <a:p>
            <a:pPr marL="514350" indent="-514350">
              <a:buAutoNum type="arabicPeriod"/>
            </a:pPr>
            <a:endParaRPr lang="fr-CA" dirty="0" smtClean="0"/>
          </a:p>
          <a:p>
            <a:pPr marL="514350" indent="-514350">
              <a:buAutoNum type="arabicPeriod"/>
            </a:pPr>
            <a:r>
              <a:rPr lang="fr-CA" dirty="0" smtClean="0"/>
              <a:t>STRUCTURER </a:t>
            </a:r>
            <a:r>
              <a:rPr lang="fr-CA" dirty="0"/>
              <a:t>LES RAPPORTS ENTRE CITOYEN.E.S ET </a:t>
            </a:r>
            <a:r>
              <a:rPr lang="fr-CA" dirty="0" smtClean="0"/>
              <a:t>L’ÉTAT</a:t>
            </a:r>
          </a:p>
          <a:p>
            <a:pPr marL="0" indent="0">
              <a:buNone/>
            </a:pPr>
            <a:r>
              <a:rPr lang="fr-CA" dirty="0" smtClean="0"/>
              <a:t> </a:t>
            </a:r>
            <a:endParaRPr lang="fr-CA" dirty="0"/>
          </a:p>
          <a:p>
            <a:pPr lvl="1" algn="just"/>
            <a:r>
              <a:rPr lang="fr-CA" dirty="0"/>
              <a:t>y	compris l’État dans l’État, que constitue, par ex, le Québec aussi </a:t>
            </a:r>
            <a:r>
              <a:rPr lang="fr-CA" dirty="0" smtClean="0"/>
              <a:t>longtemps </a:t>
            </a:r>
            <a:r>
              <a:rPr lang="fr-CA" dirty="0"/>
              <a:t>qu’il reste au sein du Canada.  </a:t>
            </a:r>
          </a:p>
          <a:p>
            <a:pPr lvl="1" algn="just"/>
            <a:r>
              <a:rPr lang="fr-CA" dirty="0"/>
              <a:t>Droits individuels, collectifs</a:t>
            </a:r>
          </a:p>
          <a:p>
            <a:pPr lvl="1" algn="just"/>
            <a:r>
              <a:rPr lang="fr-CA" dirty="0" smtClean="0"/>
              <a:t>Responsabilités</a:t>
            </a:r>
          </a:p>
          <a:p>
            <a:pPr lvl="1" algn="just"/>
            <a:endParaRPr lang="fr-CA" dirty="0"/>
          </a:p>
          <a:p>
            <a:pPr marL="0" indent="0">
              <a:buNone/>
            </a:pPr>
            <a:r>
              <a:rPr lang="fr-CA" dirty="0"/>
              <a:t>3. 	STRUCTURER LES INSTITUTIONS (pouvoirs + limites + règles de 	fonctionnement + relations entre les institutions)</a:t>
            </a:r>
          </a:p>
          <a:p>
            <a:pPr marL="0" indent="0">
              <a:buNone/>
            </a:pPr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878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8D25B-F8DF-2749-BACC-F7DD7AB1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b="1" dirty="0"/>
              <a:t>UNE CONSTITUTION, POURQUOI ? (…)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ADE271-D72D-C94F-8363-4DDAE4F2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9" y="1690688"/>
            <a:ext cx="10996612" cy="473868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fr-CA" sz="3200" dirty="0"/>
              <a:t>ÉTABLIR LE MODE DE RELATION AVEC « LES AUTRES »</a:t>
            </a:r>
          </a:p>
          <a:p>
            <a:pPr marL="0" indent="0">
              <a:buNone/>
            </a:pPr>
            <a:endParaRPr lang="fr-CA" sz="3200" dirty="0"/>
          </a:p>
          <a:p>
            <a:pPr lvl="2" algn="just"/>
            <a:r>
              <a:rPr lang="fr-CA" sz="3200" dirty="0"/>
              <a:t>International</a:t>
            </a:r>
          </a:p>
          <a:p>
            <a:pPr lvl="2" algn="just"/>
            <a:r>
              <a:rPr lang="fr-CA" sz="3200" dirty="0"/>
              <a:t>Autres membres d’une fédération (ou autre forme d’association politique)</a:t>
            </a:r>
          </a:p>
          <a:p>
            <a:pPr lvl="2" algn="just"/>
            <a:r>
              <a:rPr lang="fr-CA" sz="3200" dirty="0"/>
              <a:t>Autres communautés (Francophonie?)</a:t>
            </a:r>
          </a:p>
          <a:p>
            <a:pPr lvl="2" algn="just"/>
            <a:r>
              <a:rPr lang="fr-CA" sz="3200" dirty="0"/>
              <a:t>Peuples autochtones </a:t>
            </a:r>
            <a:r>
              <a:rPr lang="fr-CA" sz="2400" dirty="0" smtClean="0"/>
              <a:t>(Exemple: </a:t>
            </a:r>
            <a:r>
              <a:rPr lang="fr-CA" sz="2400" dirty="0"/>
              <a:t>s’ils choisissent de ne pas être d’office inclus dans le « nous », mais de partager l’espace physique et politiques en tant que nations autonomes… )</a:t>
            </a:r>
          </a:p>
          <a:p>
            <a:pPr lvl="2" algn="just"/>
            <a:r>
              <a:rPr lang="fr-CA" sz="3200" dirty="0"/>
              <a:t>Nature ? </a:t>
            </a:r>
            <a:r>
              <a:rPr lang="fr-CA" sz="2400" dirty="0"/>
              <a:t>(fait partie du « nous » ? ou même si on n’a pas une vision aussi radicale… peut-on conférer des droits constitutionnels à une rivière, une montagne? Pour les protéger des actes des autorités publiques ou privées?)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435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635</Words>
  <Application>Microsoft Macintosh PowerPoint</Application>
  <PresentationFormat>Personnalisé</PresentationFormat>
  <Paragraphs>118</Paragraphs>
  <Slides>21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CONSTITUTIONS !</vt:lpstr>
      <vt:lpstr>Présentation PowerPoint</vt:lpstr>
      <vt:lpstr>UNE CONSTITUTION, C’EST QUOI?  </vt:lpstr>
      <vt:lpstr>UNE CONSTITUTION, POUR QUI ? </vt:lpstr>
      <vt:lpstr>Présentation PowerPoint</vt:lpstr>
      <vt:lpstr>Présentation PowerPoint</vt:lpstr>
      <vt:lpstr>Présentation PowerPoint</vt:lpstr>
      <vt:lpstr>UNE CONSTITUTION, POURQUOI ? Au moins 4 fonctions </vt:lpstr>
      <vt:lpstr>UNE CONSTITUTION, POURQUOI ? (…)</vt:lpstr>
      <vt:lpstr>UNE CONSTITUTION, PAR QUI ? 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UNE CONSTITUTION, COMMENT?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CONSTITUTIONS !</dc:title>
  <dc:creator>Johanne Poirier, Prof</dc:creator>
  <cp:lastModifiedBy>Daniel Turp</cp:lastModifiedBy>
  <cp:revision>21</cp:revision>
  <dcterms:created xsi:type="dcterms:W3CDTF">2018-08-25T10:54:14Z</dcterms:created>
  <dcterms:modified xsi:type="dcterms:W3CDTF">2018-08-28T13:19:52Z</dcterms:modified>
</cp:coreProperties>
</file>