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323" r:id="rId3"/>
    <p:sldId id="325" r:id="rId4"/>
    <p:sldId id="331" r:id="rId5"/>
    <p:sldId id="329" r:id="rId6"/>
    <p:sldId id="335" r:id="rId7"/>
    <p:sldId id="337" r:id="rId8"/>
    <p:sldId id="338" r:id="rId9"/>
    <p:sldId id="332" r:id="rId10"/>
    <p:sldId id="333" r:id="rId11"/>
    <p:sldId id="339" r:id="rId12"/>
    <p:sldId id="340" r:id="rId13"/>
    <p:sldId id="341" r:id="rId14"/>
  </p:sldIdLst>
  <p:sldSz cx="9144000" cy="6858000" type="screen4x3"/>
  <p:notesSz cx="6858000" cy="9296400"/>
  <p:defaultTextStyle>
    <a:defPPr>
      <a:defRPr lang="fr-FR"/>
    </a:defPPr>
    <a:lvl1pPr algn="l" rtl="0" fontAlgn="base">
      <a:spcBef>
        <a:spcPct val="0"/>
      </a:spcBef>
      <a:spcAft>
        <a:spcPct val="0"/>
      </a:spcAft>
      <a:defRPr kern="1200">
        <a:solidFill>
          <a:schemeClr val="tx1"/>
        </a:solidFill>
        <a:latin typeface="Gill Sans MT"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34" autoAdjust="0"/>
  </p:normalViewPr>
  <p:slideViewPr>
    <p:cSldViewPr>
      <p:cViewPr>
        <p:scale>
          <a:sx n="100" d="100"/>
          <a:sy n="100" d="100"/>
        </p:scale>
        <p:origin x="624" y="1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5138"/>
          </a:xfrm>
          <a:prstGeom prst="rect">
            <a:avLst/>
          </a:prstGeom>
        </p:spPr>
        <p:txBody>
          <a:bodyPr vert="horz" lIns="92302" tIns="46151" rIns="92302" bIns="46151"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65138"/>
          </a:xfrm>
          <a:prstGeom prst="rect">
            <a:avLst/>
          </a:prstGeom>
        </p:spPr>
        <p:txBody>
          <a:bodyPr vert="horz" lIns="92302" tIns="46151" rIns="92302" bIns="46151" rtlCol="0"/>
          <a:lstStyle>
            <a:lvl1pPr algn="r" fontAlgn="auto">
              <a:spcBef>
                <a:spcPts val="0"/>
              </a:spcBef>
              <a:spcAft>
                <a:spcPts val="0"/>
              </a:spcAft>
              <a:defRPr sz="1200">
                <a:latin typeface="+mn-lt"/>
                <a:ea typeface="+mn-ea"/>
                <a:cs typeface="+mn-cs"/>
              </a:defRPr>
            </a:lvl1pPr>
          </a:lstStyle>
          <a:p>
            <a:pPr>
              <a:defRPr/>
            </a:pPr>
            <a:fld id="{68541A0D-02A7-754A-9D37-1B90B3D0A2CE}" type="datetimeFigureOut">
              <a:rPr lang="fr-FR"/>
              <a:pPr>
                <a:defRPr/>
              </a:pPr>
              <a:t>19-12-12</a:t>
            </a:fld>
            <a:endParaRPr lang="fr-FR" dirty="0"/>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2" tIns="46151" rIns="92302" bIns="46151" rtlCol="0" anchor="ctr"/>
          <a:lstStyle/>
          <a:p>
            <a:pPr lvl="0"/>
            <a:endParaRPr lang="fr-FR" noProof="0" dirty="0"/>
          </a:p>
        </p:txBody>
      </p:sp>
      <p:sp>
        <p:nvSpPr>
          <p:cNvPr id="5" name="Espace réservé des commentaires 4"/>
          <p:cNvSpPr>
            <a:spLocks noGrp="1"/>
          </p:cNvSpPr>
          <p:nvPr>
            <p:ph type="body" sz="quarter" idx="3"/>
          </p:nvPr>
        </p:nvSpPr>
        <p:spPr>
          <a:xfrm>
            <a:off x="685800" y="4416425"/>
            <a:ext cx="5486400" cy="4183063"/>
          </a:xfrm>
          <a:prstGeom prst="rect">
            <a:avLst/>
          </a:prstGeom>
        </p:spPr>
        <p:txBody>
          <a:bodyPr vert="horz" lIns="92302" tIns="46151" rIns="92302" bIns="4615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829675"/>
            <a:ext cx="2971800" cy="465138"/>
          </a:xfrm>
          <a:prstGeom prst="rect">
            <a:avLst/>
          </a:prstGeom>
        </p:spPr>
        <p:txBody>
          <a:bodyPr vert="horz" lIns="92302" tIns="46151" rIns="92302" bIns="46151"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829675"/>
            <a:ext cx="2971800" cy="465138"/>
          </a:xfrm>
          <a:prstGeom prst="rect">
            <a:avLst/>
          </a:prstGeom>
        </p:spPr>
        <p:txBody>
          <a:bodyPr vert="horz" lIns="92302" tIns="46151" rIns="92302" bIns="46151" rtlCol="0" anchor="b"/>
          <a:lstStyle>
            <a:lvl1pPr algn="r" fontAlgn="auto">
              <a:spcBef>
                <a:spcPts val="0"/>
              </a:spcBef>
              <a:spcAft>
                <a:spcPts val="0"/>
              </a:spcAft>
              <a:defRPr sz="1200">
                <a:latin typeface="+mn-lt"/>
                <a:ea typeface="+mn-ea"/>
                <a:cs typeface="+mn-cs"/>
              </a:defRPr>
            </a:lvl1pPr>
          </a:lstStyle>
          <a:p>
            <a:pPr>
              <a:defRPr/>
            </a:pPr>
            <a:fld id="{3521B3F3-CA49-1542-AF5E-AB61FC65A126}" type="slidenum">
              <a:rPr lang="fr-FR"/>
              <a:pPr>
                <a:defRPr/>
              </a:pPr>
              <a:t>‹#›</a:t>
            </a:fld>
            <a:endParaRPr lang="fr-FR" dirty="0"/>
          </a:p>
        </p:txBody>
      </p:sp>
    </p:spTree>
    <p:extLst>
      <p:ext uri="{BB962C8B-B14F-4D97-AF65-F5344CB8AC3E}">
        <p14:creationId xmlns:p14="http://schemas.microsoft.com/office/powerpoint/2010/main" val="3785506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fr-FR" smtClean="0"/>
              <a:t>Cliquez pour modifier le style du titre</a:t>
            </a:r>
            <a:endParaRPr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10" name="Espace réservé de la date 27"/>
          <p:cNvSpPr>
            <a:spLocks noGrp="1"/>
          </p:cNvSpPr>
          <p:nvPr>
            <p:ph type="dt" sz="half" idx="10"/>
          </p:nvPr>
        </p:nvSpPr>
        <p:spPr>
          <a:xfrm>
            <a:off x="6400800" y="6354763"/>
            <a:ext cx="2286000" cy="366712"/>
          </a:xfrm>
        </p:spPr>
        <p:txBody>
          <a:bodyPr/>
          <a:lstStyle>
            <a:lvl1pPr>
              <a:defRPr sz="1400"/>
            </a:lvl1pPr>
          </a:lstStyle>
          <a:p>
            <a:pPr>
              <a:defRPr/>
            </a:pPr>
            <a:fld id="{4F679BA9-00A7-1A46-86B9-AD23EB7A61AE}" type="datetime1">
              <a:rPr lang="fr-FR"/>
              <a:pPr>
                <a:defRPr/>
              </a:pPr>
              <a:t>19-12-12</a:t>
            </a:fld>
            <a:endParaRPr lang="fr-BE"/>
          </a:p>
        </p:txBody>
      </p:sp>
      <p:sp>
        <p:nvSpPr>
          <p:cNvPr id="11" name="Espace réservé du pied de page 16"/>
          <p:cNvSpPr>
            <a:spLocks noGrp="1"/>
          </p:cNvSpPr>
          <p:nvPr>
            <p:ph type="ftr" sz="quarter" idx="11"/>
          </p:nvPr>
        </p:nvSpPr>
        <p:spPr>
          <a:xfrm>
            <a:off x="2898775" y="6354763"/>
            <a:ext cx="3475038" cy="366712"/>
          </a:xfrm>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12" name="Espace réservé du numéro de diapositive 28"/>
          <p:cNvSpPr>
            <a:spLocks noGrp="1"/>
          </p:cNvSpPr>
          <p:nvPr>
            <p:ph type="sldNum" sz="quarter" idx="12"/>
          </p:nvPr>
        </p:nvSpPr>
        <p:spPr>
          <a:xfrm>
            <a:off x="1216025" y="6354763"/>
            <a:ext cx="1219200" cy="366712"/>
          </a:xfrm>
        </p:spPr>
        <p:txBody>
          <a:bodyPr/>
          <a:lstStyle>
            <a:lvl1pPr>
              <a:defRPr/>
            </a:lvl1pPr>
          </a:lstStyle>
          <a:p>
            <a:pPr>
              <a:defRPr/>
            </a:pPr>
            <a:fld id="{F9686604-6CF2-CA48-A87D-6762F891F9E6}" type="slidenum">
              <a:rPr lang="fr-BE"/>
              <a:pPr>
                <a:defRPr/>
              </a:pPr>
              <a:t>‹#›</a:t>
            </a:fld>
            <a:endParaRPr lang="fr-BE"/>
          </a:p>
        </p:txBody>
      </p:sp>
    </p:spTree>
    <p:extLst>
      <p:ext uri="{BB962C8B-B14F-4D97-AF65-F5344CB8AC3E}">
        <p14:creationId xmlns:p14="http://schemas.microsoft.com/office/powerpoint/2010/main" val="177041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253110FA-5E79-764A-9D21-C4CAA844B242}" type="datetime1">
              <a:rPr lang="fr-FR"/>
              <a:pPr>
                <a:defRPr/>
              </a:pPr>
              <a:t>19-12-12</a:t>
            </a:fld>
            <a:endParaRPr lang="fr-BE"/>
          </a:p>
        </p:txBody>
      </p:sp>
      <p:sp>
        <p:nvSpPr>
          <p:cNvPr id="5" name="Espace réservé du pied de page 2"/>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2557C746-77A5-7140-B56D-D051EA07B7DF}" type="slidenum">
              <a:rPr lang="fr-BE"/>
              <a:pPr>
                <a:defRPr/>
              </a:pPr>
              <a:t>‹#›</a:t>
            </a:fld>
            <a:endParaRPr lang="fr-BE"/>
          </a:p>
        </p:txBody>
      </p:sp>
    </p:spTree>
    <p:extLst>
      <p:ext uri="{BB962C8B-B14F-4D97-AF65-F5344CB8AC3E}">
        <p14:creationId xmlns:p14="http://schemas.microsoft.com/office/powerpoint/2010/main" val="346158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Connecteur droit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5" name="Triangle isocè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Connecteur droit 14"/>
          <p:cNvSpPr>
            <a:spLocks noChangeShapeType="1"/>
          </p:cNvSpPr>
          <p:nvPr/>
        </p:nvSpPr>
        <p:spPr bwMode="auto">
          <a:xfrm rot="5400000">
            <a:off x="3630612" y="3201988"/>
            <a:ext cx="5851525"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8C48B571-A867-6F4C-B7DE-5E35E5BC0826}" type="datetime1">
              <a:rPr lang="fr-FR"/>
              <a:pPr>
                <a:defRPr/>
              </a:pPr>
              <a:t>19-12-12</a:t>
            </a:fld>
            <a:endParaRPr lang="fr-BE"/>
          </a:p>
        </p:txBody>
      </p:sp>
      <p:sp>
        <p:nvSpPr>
          <p:cNvPr id="8" name="Espace réservé du pied de page 4"/>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80D9DE58-099E-1D4B-9975-6EDA73DFC51E}" type="slidenum">
              <a:rPr lang="fr-BE"/>
              <a:pPr>
                <a:defRPr/>
              </a:pPr>
              <a:t>‹#›</a:t>
            </a:fld>
            <a:endParaRPr lang="fr-BE"/>
          </a:p>
        </p:txBody>
      </p:sp>
    </p:spTree>
    <p:extLst>
      <p:ext uri="{BB962C8B-B14F-4D97-AF65-F5344CB8AC3E}">
        <p14:creationId xmlns:p14="http://schemas.microsoft.com/office/powerpoint/2010/main" val="138960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8" name="Espace réservé du contenu 7"/>
          <p:cNvSpPr>
            <a:spLocks noGrp="1"/>
          </p:cNvSpPr>
          <p:nvPr>
            <p:ph sz="quarter" idx="1"/>
          </p:nvPr>
        </p:nvSpPr>
        <p:spPr>
          <a:xfrm>
            <a:off x="457200" y="1219200"/>
            <a:ext cx="8229600" cy="49377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E2D2E8A7-9A04-B349-9F88-F4888F76BAB8}" type="datetime1">
              <a:rPr lang="fr-FR"/>
              <a:pPr>
                <a:defRPr/>
              </a:pPr>
              <a:t>19-12-12</a:t>
            </a:fld>
            <a:endParaRPr lang="fr-BE"/>
          </a:p>
        </p:txBody>
      </p:sp>
      <p:sp>
        <p:nvSpPr>
          <p:cNvPr id="5" name="Espace réservé du pied de page 2"/>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9C6A6355-1914-1348-88FA-446ECEBF2DA2}" type="slidenum">
              <a:rPr lang="fr-BE"/>
              <a:pPr>
                <a:defRPr/>
              </a:pPr>
              <a:t>‹#›</a:t>
            </a:fld>
            <a:endParaRPr lang="fr-BE"/>
          </a:p>
        </p:txBody>
      </p:sp>
    </p:spTree>
    <p:extLst>
      <p:ext uri="{BB962C8B-B14F-4D97-AF65-F5344CB8AC3E}">
        <p14:creationId xmlns:p14="http://schemas.microsoft.com/office/powerpoint/2010/main" val="168505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a:off x="1219200" y="2971800"/>
            <a:ext cx="6858000" cy="1066800"/>
          </a:xfrm>
        </p:spPr>
        <p:txBody>
          <a:bodyPr anchor="t"/>
          <a:lstStyle>
            <a:lvl1pPr algn="r">
              <a:buNone/>
              <a:defRPr sz="3200" b="0" cap="none" baseline="0"/>
            </a:lvl1pPr>
          </a:lstStyle>
          <a:p>
            <a:r>
              <a:rPr lang="fr-FR" smtClean="0"/>
              <a:t>Cliquez pour modifier le style du titre</a:t>
            </a:r>
            <a:endParaRPr lang="en-US"/>
          </a:p>
        </p:txBody>
      </p:sp>
      <p:sp>
        <p:nvSpPr>
          <p:cNvPr id="3" name="Espace réservé du texte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6" name="Espace réservé de la date 3"/>
          <p:cNvSpPr>
            <a:spLocks noGrp="1"/>
          </p:cNvSpPr>
          <p:nvPr>
            <p:ph type="dt" sz="half" idx="10"/>
          </p:nvPr>
        </p:nvSpPr>
        <p:spPr>
          <a:xfrm>
            <a:off x="6400800" y="6354763"/>
            <a:ext cx="2286000" cy="366712"/>
          </a:xfrm>
        </p:spPr>
        <p:txBody>
          <a:bodyPr/>
          <a:lstStyle>
            <a:lvl1pPr>
              <a:defRPr/>
            </a:lvl1pPr>
          </a:lstStyle>
          <a:p>
            <a:pPr>
              <a:defRPr/>
            </a:pPr>
            <a:fld id="{332ABFDF-2EB4-1C4A-9FF1-C77663CED590}" type="datetime1">
              <a:rPr lang="fr-FR"/>
              <a:pPr>
                <a:defRPr/>
              </a:pPr>
              <a:t>19-12-12</a:t>
            </a:fld>
            <a:endParaRPr lang="fr-BE"/>
          </a:p>
        </p:txBody>
      </p:sp>
      <p:sp>
        <p:nvSpPr>
          <p:cNvPr id="7" name="Espace réservé du pied de page 4"/>
          <p:cNvSpPr>
            <a:spLocks noGrp="1"/>
          </p:cNvSpPr>
          <p:nvPr>
            <p:ph type="ftr" sz="quarter" idx="11"/>
          </p:nvPr>
        </p:nvSpPr>
        <p:spPr>
          <a:xfrm>
            <a:off x="2898775" y="6354763"/>
            <a:ext cx="3475038" cy="366712"/>
          </a:xfrm>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8" name="Espace réservé du numéro de diapositive 5"/>
          <p:cNvSpPr>
            <a:spLocks noGrp="1"/>
          </p:cNvSpPr>
          <p:nvPr>
            <p:ph type="sldNum" sz="quarter" idx="12"/>
          </p:nvPr>
        </p:nvSpPr>
        <p:spPr>
          <a:xfrm>
            <a:off x="1069975" y="6354763"/>
            <a:ext cx="1520825" cy="366712"/>
          </a:xfrm>
        </p:spPr>
        <p:txBody>
          <a:bodyPr/>
          <a:lstStyle>
            <a:lvl1pPr>
              <a:defRPr/>
            </a:lvl1pPr>
          </a:lstStyle>
          <a:p>
            <a:pPr>
              <a:defRPr/>
            </a:pPr>
            <a:fld id="{7D895126-9AE2-7D4A-B48A-F7BF0769879E}" type="slidenum">
              <a:rPr lang="fr-BE"/>
              <a:pPr>
                <a:defRPr/>
              </a:pPr>
              <a:t>‹#›</a:t>
            </a:fld>
            <a:endParaRPr lang="fr-BE"/>
          </a:p>
        </p:txBody>
      </p:sp>
    </p:spTree>
    <p:extLst>
      <p:ext uri="{BB962C8B-B14F-4D97-AF65-F5344CB8AC3E}">
        <p14:creationId xmlns:p14="http://schemas.microsoft.com/office/powerpoint/2010/main" val="31262483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457200" y="1219200"/>
            <a:ext cx="4041648" cy="49377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632198" y="1216152"/>
            <a:ext cx="4041648" cy="49377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8BFBD79B-3905-D845-BC93-F63D82C23460}" type="datetime1">
              <a:rPr lang="fr-FR"/>
              <a:pPr>
                <a:defRPr/>
              </a:pPr>
              <a:t>19-12-12</a:t>
            </a:fld>
            <a:endParaRPr lang="fr-BE"/>
          </a:p>
        </p:txBody>
      </p:sp>
      <p:sp>
        <p:nvSpPr>
          <p:cNvPr id="6" name="Espace réservé du pied de page 2"/>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7" name="Espace réservé du numéro de diapositive 22"/>
          <p:cNvSpPr>
            <a:spLocks noGrp="1"/>
          </p:cNvSpPr>
          <p:nvPr>
            <p:ph type="sldNum" sz="quarter" idx="12"/>
          </p:nvPr>
        </p:nvSpPr>
        <p:spPr/>
        <p:txBody>
          <a:bodyPr/>
          <a:lstStyle>
            <a:lvl1pPr>
              <a:defRPr/>
            </a:lvl1pPr>
          </a:lstStyle>
          <a:p>
            <a:pPr>
              <a:defRPr/>
            </a:pPr>
            <a:fld id="{BEDF3C7E-3F01-2742-958D-D4C3C15F8D6B}" type="slidenum">
              <a:rPr lang="fr-BE"/>
              <a:pPr>
                <a:defRPr/>
              </a:pPr>
              <a:t>‹#›</a:t>
            </a:fld>
            <a:endParaRPr lang="fr-BE"/>
          </a:p>
        </p:txBody>
      </p:sp>
    </p:spTree>
    <p:extLst>
      <p:ext uri="{BB962C8B-B14F-4D97-AF65-F5344CB8AC3E}">
        <p14:creationId xmlns:p14="http://schemas.microsoft.com/office/powerpoint/2010/main" val="326790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11" name="Espace réservé du contenu 10"/>
          <p:cNvSpPr>
            <a:spLocks noGrp="1"/>
          </p:cNvSpPr>
          <p:nvPr>
            <p:ph sz="quarter" idx="2"/>
          </p:nvPr>
        </p:nvSpPr>
        <p:spPr>
          <a:xfrm>
            <a:off x="457200" y="2133600"/>
            <a:ext cx="4038600" cy="4038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648200" y="2133600"/>
            <a:ext cx="4038600" cy="4038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9CD285F2-F987-9E4C-8D79-E28B6EB59320}" type="datetime1">
              <a:rPr lang="fr-FR"/>
              <a:pPr>
                <a:defRPr/>
              </a:pPr>
              <a:t>19-12-12</a:t>
            </a:fld>
            <a:endParaRPr lang="fr-BE"/>
          </a:p>
        </p:txBody>
      </p:sp>
      <p:sp>
        <p:nvSpPr>
          <p:cNvPr id="8" name="Espace réservé du pied de page 2"/>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9" name="Espace réservé du numéro de diapositive 22"/>
          <p:cNvSpPr>
            <a:spLocks noGrp="1"/>
          </p:cNvSpPr>
          <p:nvPr>
            <p:ph type="sldNum" sz="quarter" idx="12"/>
          </p:nvPr>
        </p:nvSpPr>
        <p:spPr/>
        <p:txBody>
          <a:bodyPr/>
          <a:lstStyle>
            <a:lvl1pPr>
              <a:defRPr/>
            </a:lvl1pPr>
          </a:lstStyle>
          <a:p>
            <a:pPr>
              <a:defRPr/>
            </a:pPr>
            <a:fld id="{C5568C9D-9925-6949-A687-B3B638082EC2}" type="slidenum">
              <a:rPr lang="fr-BE"/>
              <a:pPr>
                <a:defRPr/>
              </a:pPr>
              <a:t>‹#›</a:t>
            </a:fld>
            <a:endParaRPr lang="fr-BE"/>
          </a:p>
        </p:txBody>
      </p:sp>
    </p:spTree>
    <p:extLst>
      <p:ext uri="{BB962C8B-B14F-4D97-AF65-F5344CB8AC3E}">
        <p14:creationId xmlns:p14="http://schemas.microsoft.com/office/powerpoint/2010/main" val="243594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Triangle isocè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a:off x="457200" y="228600"/>
            <a:ext cx="8229600" cy="914400"/>
          </a:xfrm>
        </p:spPr>
        <p:txBody>
          <a:bodyPr/>
          <a:lstStyle/>
          <a:p>
            <a:r>
              <a:rPr lang="fr-FR" smtClean="0"/>
              <a:t>Cliquez pour modifier le style du titre</a:t>
            </a:r>
            <a:endParaRPr lang="en-US"/>
          </a:p>
        </p:txBody>
      </p:sp>
      <p:sp>
        <p:nvSpPr>
          <p:cNvPr id="4" name="Espace réservé de la date 2"/>
          <p:cNvSpPr>
            <a:spLocks noGrp="1"/>
          </p:cNvSpPr>
          <p:nvPr>
            <p:ph type="dt" sz="half" idx="10"/>
          </p:nvPr>
        </p:nvSpPr>
        <p:spPr/>
        <p:txBody>
          <a:bodyPr/>
          <a:lstStyle>
            <a:lvl1pPr>
              <a:defRPr/>
            </a:lvl1pPr>
          </a:lstStyle>
          <a:p>
            <a:pPr>
              <a:defRPr/>
            </a:pPr>
            <a:fld id="{378BA381-6FAF-2A4B-B0BE-169062595873}" type="datetime1">
              <a:rPr lang="fr-FR"/>
              <a:pPr>
                <a:defRPr/>
              </a:pPr>
              <a:t>19-12-12</a:t>
            </a:fld>
            <a:endParaRPr lang="fr-BE"/>
          </a:p>
        </p:txBody>
      </p:sp>
      <p:sp>
        <p:nvSpPr>
          <p:cNvPr id="5" name="Espace réservé du pied de page 3"/>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6" name="Espace réservé du numéro de diapositive 4"/>
          <p:cNvSpPr>
            <a:spLocks noGrp="1"/>
          </p:cNvSpPr>
          <p:nvPr>
            <p:ph type="sldNum" sz="quarter" idx="12"/>
          </p:nvPr>
        </p:nvSpPr>
        <p:spPr/>
        <p:txBody>
          <a:bodyPr/>
          <a:lstStyle>
            <a:lvl1pPr>
              <a:defRPr/>
            </a:lvl1pPr>
          </a:lstStyle>
          <a:p>
            <a:pPr>
              <a:defRPr/>
            </a:pPr>
            <a:fld id="{01B6DBBA-A8EC-A74C-8348-2158BAE3E2C9}" type="slidenum">
              <a:rPr lang="fr-BE"/>
              <a:pPr>
                <a:defRPr/>
              </a:pPr>
              <a:t>‹#›</a:t>
            </a:fld>
            <a:endParaRPr lang="fr-BE"/>
          </a:p>
        </p:txBody>
      </p:sp>
    </p:spTree>
    <p:extLst>
      <p:ext uri="{BB962C8B-B14F-4D97-AF65-F5344CB8AC3E}">
        <p14:creationId xmlns:p14="http://schemas.microsoft.com/office/powerpoint/2010/main" val="384294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Connecteur droit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3" name="Triangle isocè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Espace réservé de la date 1"/>
          <p:cNvSpPr>
            <a:spLocks noGrp="1"/>
          </p:cNvSpPr>
          <p:nvPr>
            <p:ph type="dt" sz="half" idx="10"/>
          </p:nvPr>
        </p:nvSpPr>
        <p:spPr/>
        <p:txBody>
          <a:bodyPr/>
          <a:lstStyle>
            <a:lvl1pPr>
              <a:defRPr/>
            </a:lvl1pPr>
          </a:lstStyle>
          <a:p>
            <a:pPr>
              <a:defRPr/>
            </a:pPr>
            <a:fld id="{5A89794E-E714-534F-819F-CEE56617EF82}" type="datetime1">
              <a:rPr lang="fr-FR"/>
              <a:pPr>
                <a:defRPr/>
              </a:pPr>
              <a:t>19-12-12</a:t>
            </a:fld>
            <a:endParaRPr lang="fr-BE"/>
          </a:p>
        </p:txBody>
      </p:sp>
      <p:sp>
        <p:nvSpPr>
          <p:cNvPr id="5" name="Espace réservé du pied de page 2"/>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6" name="Espace réservé du numéro de diapositive 3"/>
          <p:cNvSpPr>
            <a:spLocks noGrp="1"/>
          </p:cNvSpPr>
          <p:nvPr>
            <p:ph type="sldNum" sz="quarter" idx="12"/>
          </p:nvPr>
        </p:nvSpPr>
        <p:spPr/>
        <p:txBody>
          <a:bodyPr/>
          <a:lstStyle>
            <a:lvl1pPr>
              <a:defRPr/>
            </a:lvl1pPr>
          </a:lstStyle>
          <a:p>
            <a:pPr>
              <a:defRPr/>
            </a:pPr>
            <a:fld id="{0F25079C-3130-284D-95CD-A64B814DB84C}" type="slidenum">
              <a:rPr lang="fr-BE"/>
              <a:pPr>
                <a:defRPr/>
              </a:pPr>
              <a:t>‹#›</a:t>
            </a:fld>
            <a:endParaRPr lang="fr-BE"/>
          </a:p>
        </p:txBody>
      </p:sp>
    </p:spTree>
    <p:extLst>
      <p:ext uri="{BB962C8B-B14F-4D97-AF65-F5344CB8AC3E}">
        <p14:creationId xmlns:p14="http://schemas.microsoft.com/office/powerpoint/2010/main" val="294729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 name="Connecteur droit 11"/>
          <p:cNvSpPr>
            <a:spLocks noChangeShapeType="1"/>
          </p:cNvSpPr>
          <p:nvPr/>
        </p:nvSpPr>
        <p:spPr bwMode="auto">
          <a:xfrm rot="5400000">
            <a:off x="3160712" y="3324226"/>
            <a:ext cx="6035675"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 name="Triangle isocè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2" name="Espace réservé du contenu 11"/>
          <p:cNvSpPr>
            <a:spLocks noGrp="1"/>
          </p:cNvSpPr>
          <p:nvPr>
            <p:ph sz="quarter" idx="1"/>
          </p:nvPr>
        </p:nvSpPr>
        <p:spPr>
          <a:xfrm>
            <a:off x="304800" y="304800"/>
            <a:ext cx="5715000" cy="5715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4"/>
          <p:cNvSpPr>
            <a:spLocks noGrp="1"/>
          </p:cNvSpPr>
          <p:nvPr>
            <p:ph type="dt" sz="half" idx="10"/>
          </p:nvPr>
        </p:nvSpPr>
        <p:spPr/>
        <p:txBody>
          <a:bodyPr/>
          <a:lstStyle>
            <a:lvl1pPr>
              <a:defRPr/>
            </a:lvl1pPr>
          </a:lstStyle>
          <a:p>
            <a:pPr>
              <a:defRPr/>
            </a:pPr>
            <a:fld id="{2CF34BFD-0DFB-4D4F-BCF0-75A77E289475}" type="datetime1">
              <a:rPr lang="fr-FR"/>
              <a:pPr>
                <a:defRPr/>
              </a:pPr>
              <a:t>19-12-12</a:t>
            </a:fld>
            <a:endParaRPr lang="fr-BE"/>
          </a:p>
        </p:txBody>
      </p:sp>
      <p:sp>
        <p:nvSpPr>
          <p:cNvPr id="9" name="Espace réservé du pied de page 5"/>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10" name="Espace réservé du numéro de diapositive 6"/>
          <p:cNvSpPr>
            <a:spLocks noGrp="1"/>
          </p:cNvSpPr>
          <p:nvPr>
            <p:ph type="sldNum" sz="quarter" idx="12"/>
          </p:nvPr>
        </p:nvSpPr>
        <p:spPr/>
        <p:txBody>
          <a:bodyPr/>
          <a:lstStyle>
            <a:lvl1pPr>
              <a:defRPr/>
            </a:lvl1pPr>
          </a:lstStyle>
          <a:p>
            <a:pPr>
              <a:defRPr/>
            </a:pPr>
            <a:fld id="{90F5EE99-FCC3-1F4C-9F65-2E80C49D6495}" type="slidenum">
              <a:rPr lang="fr-BE"/>
              <a:pPr>
                <a:defRPr/>
              </a:pPr>
              <a:t>‹#›</a:t>
            </a:fld>
            <a:endParaRPr lang="fr-BE"/>
          </a:p>
        </p:txBody>
      </p:sp>
    </p:spTree>
    <p:extLst>
      <p:ext uri="{BB962C8B-B14F-4D97-AF65-F5344CB8AC3E}">
        <p14:creationId xmlns:p14="http://schemas.microsoft.com/office/powerpoint/2010/main" val="10153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5" name="Connecteur droit 10"/>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6" name="Triangle isocè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fr-FR" noProof="0" dirty="0" smtClean="0"/>
              <a:t>Cliquez sur l'icône pour ajouter une image</a:t>
            </a:r>
            <a:endParaRPr lang="en-US" noProof="0" dirty="0"/>
          </a:p>
        </p:txBody>
      </p:sp>
      <p:sp>
        <p:nvSpPr>
          <p:cNvPr id="4" name="Espace réservé du texte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8" name="Espace réservé de la date 4"/>
          <p:cNvSpPr>
            <a:spLocks noGrp="1"/>
          </p:cNvSpPr>
          <p:nvPr>
            <p:ph type="dt" sz="half" idx="10"/>
          </p:nvPr>
        </p:nvSpPr>
        <p:spPr/>
        <p:txBody>
          <a:bodyPr/>
          <a:lstStyle>
            <a:lvl1pPr>
              <a:defRPr/>
            </a:lvl1pPr>
          </a:lstStyle>
          <a:p>
            <a:pPr>
              <a:defRPr/>
            </a:pPr>
            <a:fld id="{919F00B9-C896-E345-A863-DC3AD1017CA7}" type="datetime1">
              <a:rPr lang="fr-FR"/>
              <a:pPr>
                <a:defRPr/>
              </a:pPr>
              <a:t>19-12-12</a:t>
            </a:fld>
            <a:endParaRPr lang="fr-BE"/>
          </a:p>
        </p:txBody>
      </p:sp>
      <p:sp>
        <p:nvSpPr>
          <p:cNvPr id="9" name="Espace réservé du pied de page 5"/>
          <p:cNvSpPr>
            <a:spLocks noGrp="1"/>
          </p:cNvSpPr>
          <p:nvPr>
            <p:ph type="ftr" sz="quarter" idx="11"/>
          </p:nvPr>
        </p:nvSpPr>
        <p:spPr/>
        <p:txBody>
          <a:bodyPr/>
          <a:lstStyle>
            <a:lvl1pPr>
              <a:defRPr/>
            </a:lvl1pPr>
          </a:lstStyle>
          <a:p>
            <a:pPr>
              <a:defRPr/>
            </a:pPr>
            <a:r>
              <a:rPr lang="fr-FR"/>
              <a:t>François Xavier Saluden, UQAM, « La personne et le droit international », JUR6650-10, Automne 2011, 19 septembre 2011</a:t>
            </a:r>
            <a:endParaRPr lang="fr-BE"/>
          </a:p>
        </p:txBody>
      </p:sp>
      <p:sp>
        <p:nvSpPr>
          <p:cNvPr id="10" name="Espace réservé du numéro de diapositive 6"/>
          <p:cNvSpPr>
            <a:spLocks noGrp="1"/>
          </p:cNvSpPr>
          <p:nvPr>
            <p:ph type="sldNum" sz="quarter" idx="12"/>
          </p:nvPr>
        </p:nvSpPr>
        <p:spPr/>
        <p:txBody>
          <a:bodyPr/>
          <a:lstStyle>
            <a:lvl1pPr>
              <a:defRPr/>
            </a:lvl1pPr>
          </a:lstStyle>
          <a:p>
            <a:pPr>
              <a:defRPr/>
            </a:pPr>
            <a:fld id="{4D0327CD-1081-6C4A-BBA3-FFF4D369D27B}" type="slidenum">
              <a:rPr lang="fr-BE"/>
              <a:pPr>
                <a:defRPr/>
              </a:pPr>
              <a:t>‹#›</a:t>
            </a:fld>
            <a:endParaRPr lang="fr-BE"/>
          </a:p>
        </p:txBody>
      </p:sp>
    </p:spTree>
    <p:extLst>
      <p:ext uri="{BB962C8B-B14F-4D97-AF65-F5344CB8AC3E}">
        <p14:creationId xmlns:p14="http://schemas.microsoft.com/office/powerpoint/2010/main" val="367544517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Cliquez pour modifier le style du titre</a:t>
            </a:r>
            <a:endParaRPr lang="en-US"/>
          </a:p>
        </p:txBody>
      </p:sp>
      <p:sp>
        <p:nvSpPr>
          <p:cNvPr id="1027" name="Espace réservé du texte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025FCCC2-5E33-1B44-A9E9-72E69606E372}" type="datetime1">
              <a:rPr lang="fr-FR"/>
              <a:pPr>
                <a:defRPr/>
              </a:pPr>
              <a:t>19-12-12</a:t>
            </a:fld>
            <a:endParaRPr lang="fr-BE"/>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fr-FR"/>
              <a:t>François Xavier Saluden, UQAM, « La personne et le droit international », JUR6650-10, Automne 2011, 19 septembre 2011</a:t>
            </a:r>
            <a:endParaRPr lang="fr-BE"/>
          </a:p>
        </p:txBody>
      </p:sp>
      <p:sp>
        <p:nvSpPr>
          <p:cNvPr id="23" name="Espace réservé du numéro de diapositive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D854C5BB-CF0F-1347-B305-1452167735D2}" type="slidenum">
              <a:rPr lang="fr-BE"/>
              <a:pPr>
                <a:defRPr/>
              </a:pPr>
              <a:t>‹#›</a:t>
            </a:fld>
            <a:endParaRPr lang="fr-BE"/>
          </a:p>
        </p:txBody>
      </p:sp>
      <p:sp>
        <p:nvSpPr>
          <p:cNvPr id="1031" name="Connecteur droit 27"/>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032" name="Connecteur droit 28"/>
          <p:cNvSpPr>
            <a:spLocks noChangeShapeType="1"/>
          </p:cNvSpPr>
          <p:nvPr/>
        </p:nvSpPr>
        <p:spPr bwMode="auto">
          <a:xfrm>
            <a:off x="457200" y="1143000"/>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0" name="Triangle isocè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739" r:id="rId2"/>
    <p:sldLayoutId id="2147483744" r:id="rId3"/>
    <p:sldLayoutId id="2147483740" r:id="rId4"/>
    <p:sldLayoutId id="2147483741" r:id="rId5"/>
    <p:sldLayoutId id="2147483745" r:id="rId6"/>
    <p:sldLayoutId id="2147483746" r:id="rId7"/>
    <p:sldLayoutId id="2147483747" r:id="rId8"/>
    <p:sldLayoutId id="2147483748" r:id="rId9"/>
    <p:sldLayoutId id="2147483742" r:id="rId10"/>
    <p:sldLayoutId id="2147483749" r:id="rId11"/>
  </p:sldLayoutIdLst>
  <p:hf hdr="0" dt="0"/>
  <p:txStyles>
    <p:titleStyle>
      <a:lvl1pPr algn="l" rtl="0" eaLnBrk="0" fontAlgn="base" hangingPunct="0">
        <a:spcBef>
          <a:spcPct val="0"/>
        </a:spcBef>
        <a:spcAft>
          <a:spcPct val="0"/>
        </a:spcAft>
        <a:defRPr sz="3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Bookman Old Style"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Bookman Old Style"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Bookman Old Style"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Bookman Old Style"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charset="0"/>
          <a:ea typeface="ＭＳ Ｐゴシック" charset="0"/>
          <a:cs typeface="ＭＳ Ｐゴシック" charset="0"/>
        </a:defRPr>
      </a:lvl6pPr>
      <a:lvl7pPr marL="914400" algn="l" rtl="0" fontAlgn="base">
        <a:spcBef>
          <a:spcPct val="0"/>
        </a:spcBef>
        <a:spcAft>
          <a:spcPct val="0"/>
        </a:spcAft>
        <a:defRPr sz="3200">
          <a:solidFill>
            <a:schemeClr val="tx2"/>
          </a:solidFill>
          <a:latin typeface="Bookman Old Style" charset="0"/>
          <a:ea typeface="ＭＳ Ｐゴシック" charset="0"/>
          <a:cs typeface="ＭＳ Ｐゴシック" charset="0"/>
        </a:defRPr>
      </a:lvl7pPr>
      <a:lvl8pPr marL="1371600" algn="l" rtl="0" fontAlgn="base">
        <a:spcBef>
          <a:spcPct val="0"/>
        </a:spcBef>
        <a:spcAft>
          <a:spcPct val="0"/>
        </a:spcAft>
        <a:defRPr sz="3200">
          <a:solidFill>
            <a:schemeClr val="tx2"/>
          </a:solidFill>
          <a:latin typeface="Bookman Old Style" charset="0"/>
          <a:ea typeface="ＭＳ Ｐゴシック" charset="0"/>
          <a:cs typeface="ＭＳ Ｐゴシック" charset="0"/>
        </a:defRPr>
      </a:lvl8pPr>
      <a:lvl9pPr marL="1828800" algn="l" rtl="0" fontAlgn="base">
        <a:spcBef>
          <a:spcPct val="0"/>
        </a:spcBef>
        <a:spcAft>
          <a:spcPct val="0"/>
        </a:spcAft>
        <a:defRPr sz="3200">
          <a:solidFill>
            <a:schemeClr val="tx2"/>
          </a:solidFill>
          <a:latin typeface="Bookman Old Style" charset="0"/>
          <a:ea typeface="ＭＳ Ｐゴシック" charset="0"/>
          <a:cs typeface="ＭＳ Ｐゴシック"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Layout" Target="../slideLayouts/slideLayout2.xml"/><Relationship Id="rId7" Type="http://schemas.openxmlformats.org/officeDocument/2006/relationships/image" Target="../media/image9.png"/><Relationship Id="rId1" Type="http://schemas.openxmlformats.org/officeDocument/2006/relationships/tags" Target="../tags/tag11.xml"/><Relationship Id="rId2"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9wsZn48ICFw"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s://www.generosity.com/emergencies-fundraising/armoured-rights-operation-droits-blindes--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sr.ca/id-lav-6-0-saudi-export-2.htm" TargetMode="Externa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ledevoir.com/politique/canada/462548/arabie-saoudite-une-autorisation-illegale"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2.xml"/><Relationship Id="rId7" Type="http://schemas.openxmlformats.org/officeDocument/2006/relationships/image" Target="../media/image7.jpeg"/><Relationship Id="rId1" Type="http://schemas.openxmlformats.org/officeDocument/2006/relationships/tags" Target="../tags/tag1.xml"/><Relationship Id="rId2"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Layout" Target="../slideLayouts/slideLayout2.xml"/><Relationship Id="rId7" Type="http://schemas.openxmlformats.org/officeDocument/2006/relationships/image" Target="../media/image8.jpeg"/><Relationship Id="rId1" Type="http://schemas.openxmlformats.org/officeDocument/2006/relationships/tags" Target="../tags/tag6.xml"/><Relationship Id="rId2"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p:cNvSpPr>
            <a:spLocks noGrp="1"/>
          </p:cNvSpPr>
          <p:nvPr>
            <p:ph type="ctrTitle"/>
          </p:nvPr>
        </p:nvSpPr>
        <p:spPr>
          <a:xfrm>
            <a:off x="1114425" y="3644900"/>
            <a:ext cx="7131050" cy="1223963"/>
          </a:xfrm>
        </p:spPr>
        <p:txBody>
          <a:bodyPr/>
          <a:lstStyle/>
          <a:p>
            <a:pPr algn="ctr" eaLnBrk="1" hangingPunct="1"/>
            <a:r>
              <a:rPr lang="fr-FR" sz="1600" dirty="0" smtClean="0">
                <a:latin typeface="Times New Roman" charset="0"/>
                <a:cs typeface="Times New Roman" charset="0"/>
              </a:rPr>
              <a:t>La légalité du transfert d’armes du Canada vers l’Arabie saoudite, les Émirats arabes unis et les membres d</a:t>
            </a:r>
            <a:r>
              <a:rPr lang="fr-FR" sz="1600" dirty="0" smtClean="0">
                <a:latin typeface="Times New Roman" charset="0"/>
                <a:cs typeface="Times New Roman" charset="0"/>
              </a:rPr>
              <a:t>e </a:t>
            </a:r>
            <a:r>
              <a:rPr lang="fr-FR" sz="1600" dirty="0" smtClean="0">
                <a:latin typeface="Times New Roman" charset="0"/>
                <a:cs typeface="Times New Roman" charset="0"/>
              </a:rPr>
              <a:t>la Coalition militairement impliqués au Yémen :</a:t>
            </a:r>
            <a:br>
              <a:rPr lang="fr-FR" sz="1600" dirty="0" smtClean="0">
                <a:latin typeface="Times New Roman" charset="0"/>
                <a:cs typeface="Times New Roman" charset="0"/>
              </a:rPr>
            </a:br>
            <a:r>
              <a:rPr lang="fr-FR" sz="1600" dirty="0" smtClean="0">
                <a:latin typeface="Times New Roman" charset="0"/>
                <a:cs typeface="Times New Roman" charset="0"/>
              </a:rPr>
              <a:t>les affaires </a:t>
            </a:r>
            <a:r>
              <a:rPr lang="fr-FR" sz="1600" i="1" dirty="0" smtClean="0">
                <a:latin typeface="Times New Roman" charset="0"/>
                <a:cs typeface="Times New Roman" charset="0"/>
              </a:rPr>
              <a:t>Turp </a:t>
            </a:r>
            <a:r>
              <a:rPr lang="fr-FR" sz="1600" dirty="0" smtClean="0">
                <a:latin typeface="Times New Roman" charset="0"/>
                <a:cs typeface="Times New Roman" charset="0"/>
              </a:rPr>
              <a:t>c. </a:t>
            </a:r>
            <a:r>
              <a:rPr lang="fr-FR" sz="1600" i="1" dirty="0" smtClean="0">
                <a:latin typeface="Times New Roman" charset="0"/>
                <a:cs typeface="Times New Roman" charset="0"/>
              </a:rPr>
              <a:t>Ministre des Affaires étrangères</a:t>
            </a:r>
            <a:r>
              <a:rPr lang="fr-FR" sz="1600" dirty="0" smtClean="0">
                <a:solidFill>
                  <a:srgbClr val="002060"/>
                </a:solidFill>
                <a:latin typeface="Times New Roman" charset="0"/>
                <a:cs typeface="Times New Roman" charset="0"/>
              </a:rPr>
              <a:t/>
            </a:r>
            <a:br>
              <a:rPr lang="fr-FR" sz="1600" dirty="0" smtClean="0">
                <a:solidFill>
                  <a:srgbClr val="002060"/>
                </a:solidFill>
                <a:latin typeface="Times New Roman" charset="0"/>
                <a:cs typeface="Times New Roman" charset="0"/>
              </a:rPr>
            </a:br>
            <a:r>
              <a:rPr lang="fr-FR" sz="1600" dirty="0" smtClean="0">
                <a:solidFill>
                  <a:srgbClr val="002060"/>
                </a:solidFill>
                <a:latin typeface="Times New Roman" charset="0"/>
                <a:cs typeface="Times New Roman" charset="0"/>
              </a:rPr>
              <a:t/>
            </a:r>
            <a:br>
              <a:rPr lang="fr-FR" sz="1600" dirty="0" smtClean="0">
                <a:solidFill>
                  <a:srgbClr val="002060"/>
                </a:solidFill>
                <a:latin typeface="Times New Roman" charset="0"/>
                <a:cs typeface="Times New Roman" charset="0"/>
              </a:rPr>
            </a:br>
            <a:r>
              <a:rPr lang="fr-FR" sz="1600" b="1" dirty="0" smtClean="0">
                <a:solidFill>
                  <a:srgbClr val="002060"/>
                </a:solidFill>
                <a:latin typeface="Times New Roman" charset="0"/>
                <a:cs typeface="Times New Roman" charset="0"/>
              </a:rPr>
              <a:t>DANIEL </a:t>
            </a:r>
            <a:r>
              <a:rPr lang="fr-FR" sz="1600" b="1" dirty="0">
                <a:solidFill>
                  <a:srgbClr val="002060"/>
                </a:solidFill>
                <a:latin typeface="Times New Roman" charset="0"/>
                <a:cs typeface="Times New Roman" charset="0"/>
              </a:rPr>
              <a:t>TURP</a:t>
            </a:r>
            <a:endParaRPr lang="fr-FR" sz="1600" b="1" i="1" dirty="0">
              <a:solidFill>
                <a:srgbClr val="002060"/>
              </a:solidFill>
              <a:latin typeface="Times New Roman" charset="0"/>
              <a:cs typeface="Times New Roman" charset="0"/>
            </a:endParaRPr>
          </a:p>
        </p:txBody>
      </p:sp>
      <p:sp>
        <p:nvSpPr>
          <p:cNvPr id="1027" name="Shape"/>
          <p:cNvSpPr>
            <a:spLocks noGrp="1"/>
          </p:cNvSpPr>
          <p:nvPr>
            <p:ph type="subTitle" idx="1"/>
          </p:nvPr>
        </p:nvSpPr>
        <p:spPr>
          <a:xfrm>
            <a:off x="1219200" y="5199063"/>
            <a:ext cx="6858000" cy="533400"/>
          </a:xfrm>
        </p:spPr>
        <p:txBody>
          <a:bodyPr>
            <a:normAutofit fontScale="25000" lnSpcReduction="20000"/>
          </a:bodyPr>
          <a:lstStyle/>
          <a:p>
            <a:pPr algn="ctr" eaLnBrk="1" fontAlgn="auto" hangingPunct="1">
              <a:spcAft>
                <a:spcPts val="0"/>
              </a:spcAft>
              <a:buFont typeface="Wingdings 3"/>
              <a:buNone/>
              <a:defRPr/>
            </a:pPr>
            <a:r>
              <a:rPr lang="fr-FR" altLang="en-US" sz="7200" dirty="0" smtClean="0">
                <a:solidFill>
                  <a:schemeClr val="tx1"/>
                </a:solidFill>
                <a:latin typeface="Times New Roman"/>
                <a:cs typeface="Times New Roman"/>
              </a:rPr>
              <a:t>Table-ronde sur la légalité des transferts d’armes </a:t>
            </a:r>
            <a:r>
              <a:rPr lang="fr-FR" altLang="en-US" sz="7200" dirty="0">
                <a:solidFill>
                  <a:schemeClr val="tx1"/>
                </a:solidFill>
                <a:latin typeface="Times New Roman"/>
                <a:cs typeface="Times New Roman"/>
              </a:rPr>
              <a:t>à</a:t>
            </a:r>
            <a:r>
              <a:rPr lang="fr-FR" altLang="en-US" sz="7200" dirty="0" smtClean="0">
                <a:solidFill>
                  <a:schemeClr val="tx1"/>
                </a:solidFill>
                <a:latin typeface="Times New Roman"/>
                <a:cs typeface="Times New Roman"/>
              </a:rPr>
              <a:t> l’Arabie saoudite</a:t>
            </a:r>
            <a:br>
              <a:rPr lang="fr-FR" altLang="en-US" sz="7200" dirty="0" smtClean="0">
                <a:solidFill>
                  <a:schemeClr val="tx1"/>
                </a:solidFill>
                <a:latin typeface="Times New Roman"/>
                <a:cs typeface="Times New Roman"/>
              </a:rPr>
            </a:br>
            <a:r>
              <a:rPr lang="fr-FR" altLang="en-US" sz="7200" dirty="0" smtClean="0">
                <a:solidFill>
                  <a:schemeClr val="tx1"/>
                </a:solidFill>
                <a:latin typeface="Times New Roman"/>
                <a:cs typeface="Times New Roman"/>
              </a:rPr>
              <a:t>12 décembre 2019</a:t>
            </a:r>
            <a:r>
              <a:rPr lang="fr-FR" altLang="en-US" sz="1800" dirty="0" smtClean="0">
                <a:latin typeface="Times New Roman"/>
                <a:cs typeface="Times New Roman"/>
              </a:rPr>
              <a:t/>
            </a:r>
            <a:br>
              <a:rPr lang="fr-FR" altLang="en-US" sz="1800" dirty="0" smtClean="0">
                <a:latin typeface="Times New Roman"/>
                <a:cs typeface="Times New Roman"/>
              </a:rPr>
            </a:br>
            <a:endParaRPr lang="fr-FR" altLang="en-US" sz="4200" i="1" dirty="0" smtClean="0">
              <a:latin typeface="Times New Roman"/>
              <a:cs typeface="Times New Roman"/>
            </a:endParaRPr>
          </a:p>
        </p:txBody>
      </p:sp>
      <p:sp>
        <p:nvSpPr>
          <p:cNvPr id="14339" name="Shape"/>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340" name="Shape"/>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341" name="Shape"/>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342" name="Shape"/>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343" name="Shape"/>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4344" name="Image 1" descr="Opération Droits blindés- Logo 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341438"/>
            <a:ext cx="4445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876925"/>
            <a:ext cx="8080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custDataLst>
              <p:tags r:id="rId1"/>
            </p:custDataLst>
          </p:nvPr>
        </p:nvSpPr>
        <p:spPr>
          <a:xfrm>
            <a:off x="457200" y="228600"/>
            <a:ext cx="8229600" cy="533400"/>
          </a:xfrm>
        </p:spPr>
        <p:txBody>
          <a:bodyPr/>
          <a:lstStyle/>
          <a:p>
            <a:pPr algn="ctr"/>
            <a:r>
              <a:rPr lang="fr-FR" sz="1800" b="1" dirty="0" smtClean="0">
                <a:solidFill>
                  <a:srgbClr val="002060"/>
                </a:solidFill>
                <a:latin typeface="Times New Roman" charset="0"/>
                <a:cs typeface="Times New Roman" charset="0"/>
              </a:rPr>
              <a:t>L’ÉQUIPE DE L’OPÉRATION </a:t>
            </a:r>
            <a:r>
              <a:rPr lang="fr-FR" sz="1800" b="1" dirty="0">
                <a:solidFill>
                  <a:srgbClr val="002060"/>
                </a:solidFill>
                <a:latin typeface="Times New Roman" charset="0"/>
                <a:cs typeface="Times New Roman" charset="0"/>
              </a:rPr>
              <a:t>DROITS </a:t>
            </a:r>
            <a:r>
              <a:rPr lang="fr-FR" sz="1800" b="1" dirty="0" smtClean="0">
                <a:solidFill>
                  <a:srgbClr val="002060"/>
                </a:solidFill>
                <a:latin typeface="Times New Roman" charset="0"/>
                <a:cs typeface="Times New Roman" charset="0"/>
              </a:rPr>
              <a:t>BLINDÉS</a:t>
            </a:r>
            <a:br>
              <a:rPr lang="fr-FR" sz="1800" b="1" dirty="0" smtClean="0">
                <a:solidFill>
                  <a:srgbClr val="002060"/>
                </a:solidFill>
                <a:latin typeface="Times New Roman" charset="0"/>
                <a:cs typeface="Times New Roman" charset="0"/>
              </a:rPr>
            </a:br>
            <a:r>
              <a:rPr lang="fr-FR" sz="1800" b="1" dirty="0" smtClean="0">
                <a:solidFill>
                  <a:srgbClr val="002060"/>
                </a:solidFill>
                <a:latin typeface="Times New Roman" charset="0"/>
                <a:cs typeface="Times New Roman" charset="0"/>
              </a:rPr>
              <a:t>(GÉNÉRATION II)</a:t>
            </a:r>
            <a:endParaRPr lang="fr-FR" sz="1800" b="1" dirty="0">
              <a:solidFill>
                <a:srgbClr val="002060"/>
              </a:solidFill>
              <a:latin typeface="Times New Roman" charset="0"/>
              <a:cs typeface="Times New Roman" charset="0"/>
            </a:endParaRPr>
          </a:p>
        </p:txBody>
      </p:sp>
      <p:sp>
        <p:nvSpPr>
          <p:cNvPr id="31746" name="Espace réservé du contenu 2"/>
          <p:cNvSpPr>
            <a:spLocks noGrp="1"/>
          </p:cNvSpPr>
          <p:nvPr>
            <p:ph sz="quarter" idx="1"/>
            <p:custDataLst>
              <p:tags r:id="rId2"/>
            </p:custDataLst>
          </p:nvPr>
        </p:nvSpPr>
        <p:spPr>
          <a:xfrm>
            <a:off x="827088" y="836613"/>
            <a:ext cx="7859712" cy="5472112"/>
          </a:xfrm>
        </p:spPr>
        <p:txBody>
          <a:bodyPr/>
          <a:lstStyle/>
          <a:p>
            <a:pPr marL="0" indent="0" algn="ctr">
              <a:buFont typeface="Wingdings 3" charset="0"/>
              <a:buNone/>
            </a:pPr>
            <a:endParaRPr lang="fr-FR" sz="1400" dirty="0">
              <a:latin typeface="Times New Roman" charset="0"/>
              <a:cs typeface="Times New Roman" charset="0"/>
            </a:endParaRPr>
          </a:p>
          <a:p>
            <a:pPr marL="0" indent="0" algn="just">
              <a:buFont typeface="Wingdings 3" charset="0"/>
              <a:buNone/>
            </a:pPr>
            <a:endParaRPr lang="fr-FR" sz="1400" dirty="0">
              <a:latin typeface="Times New Roman" charset="0"/>
              <a:cs typeface="Times New Roman" charset="0"/>
            </a:endParaRPr>
          </a:p>
          <a:p>
            <a:pPr marL="0" indent="0" algn="ctr">
              <a:buFont typeface="Wingdings 3" charset="0"/>
              <a:buNone/>
            </a:pPr>
            <a:r>
              <a:rPr lang="en-US" sz="1400" dirty="0">
                <a:latin typeface="Gill Sans MT" charset="0"/>
              </a:rPr>
              <a:t/>
            </a:r>
            <a:br>
              <a:rPr lang="en-US" sz="1400" dirty="0">
                <a:latin typeface="Gill Sans MT" charset="0"/>
              </a:rPr>
            </a:b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r>
              <a:rPr lang="en-US" sz="1400" dirty="0" err="1">
                <a:latin typeface="Gill Sans MT" charset="0"/>
              </a:rPr>
              <a:t>Équipe</a:t>
            </a:r>
            <a:r>
              <a:rPr lang="en-US" sz="1400" dirty="0">
                <a:latin typeface="Gill Sans MT" charset="0"/>
              </a:rPr>
              <a:t> </a:t>
            </a:r>
            <a:r>
              <a:rPr lang="en-US" sz="1400" dirty="0" err="1">
                <a:latin typeface="Gill Sans MT" charset="0"/>
              </a:rPr>
              <a:t>Opération</a:t>
            </a:r>
            <a:r>
              <a:rPr lang="en-US" sz="1400" dirty="0">
                <a:latin typeface="Gill Sans MT" charset="0"/>
              </a:rPr>
              <a:t> </a:t>
            </a:r>
            <a:r>
              <a:rPr lang="en-US" sz="1400" dirty="0" err="1">
                <a:latin typeface="Gill Sans MT" charset="0"/>
              </a:rPr>
              <a:t>Droits</a:t>
            </a:r>
            <a:r>
              <a:rPr lang="en-US" sz="1400" dirty="0">
                <a:latin typeface="Gill Sans MT" charset="0"/>
              </a:rPr>
              <a:t> </a:t>
            </a:r>
            <a:r>
              <a:rPr lang="en-US" sz="1400" dirty="0" err="1">
                <a:latin typeface="Gill Sans MT" charset="0"/>
              </a:rPr>
              <a:t>blindés</a:t>
            </a:r>
            <a:r>
              <a:rPr lang="en-US" sz="1400" dirty="0">
                <a:latin typeface="Gill Sans MT" charset="0"/>
              </a:rPr>
              <a:t> (</a:t>
            </a:r>
            <a:r>
              <a:rPr lang="en-US" sz="1400" dirty="0" err="1">
                <a:latin typeface="Gill Sans MT" charset="0"/>
              </a:rPr>
              <a:t>Génération</a:t>
            </a:r>
            <a:r>
              <a:rPr lang="en-US" sz="1400" dirty="0">
                <a:latin typeface="Gill Sans MT" charset="0"/>
              </a:rPr>
              <a:t> II- 2017-2018)</a:t>
            </a:r>
          </a:p>
          <a:p>
            <a:pPr marL="0" indent="0" algn="ctr">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buFont typeface="Wingdings 3" charset="0"/>
              <a:buNone/>
            </a:pPr>
            <a:endParaRPr lang="fr-CA" sz="1400" dirty="0">
              <a:latin typeface="Arial" charset="0"/>
              <a:cs typeface="Arial" charset="0"/>
            </a:endParaRPr>
          </a:p>
          <a:p>
            <a:pPr marL="0" indent="0">
              <a:spcBef>
                <a:spcPct val="0"/>
              </a:spcBef>
              <a:buFont typeface="Wingdings 3" charset="0"/>
              <a:buNone/>
            </a:pPr>
            <a:r>
              <a:rPr lang="fr-CA" sz="1400" dirty="0">
                <a:latin typeface="Arial" charset="0"/>
                <a:cs typeface="Arial" charset="0"/>
              </a:rPr>
              <a:t>  </a:t>
            </a:r>
          </a:p>
          <a:p>
            <a:pPr marL="0" indent="0">
              <a:spcBef>
                <a:spcPct val="0"/>
              </a:spcBef>
              <a:buFont typeface="Wingdings 3" charset="0"/>
              <a:buNone/>
            </a:pPr>
            <a:r>
              <a:rPr lang="fr-CA" sz="1400" dirty="0">
                <a:latin typeface="Arial" charset="0"/>
                <a:cs typeface="Arial" charset="0"/>
              </a:rPr>
              <a:t> </a:t>
            </a:r>
          </a:p>
        </p:txBody>
      </p:sp>
      <p:sp>
        <p:nvSpPr>
          <p:cNvPr id="5" name="Espace réservé du numéro de diapositive 4"/>
          <p:cNvSpPr>
            <a:spLocks noGrp="1"/>
          </p:cNvSpPr>
          <p:nvPr>
            <p:ph type="sldNum" sz="quarter" idx="12"/>
            <p:custDataLst>
              <p:tags r:id="rId3"/>
            </p:custDataLst>
          </p:nvPr>
        </p:nvSpPr>
        <p:spPr>
          <a:xfrm>
            <a:off x="612775" y="6356350"/>
            <a:ext cx="430213" cy="365125"/>
          </a:xfrm>
        </p:spPr>
        <p:txBody>
          <a:bodyPr/>
          <a:lstStyle/>
          <a:p>
            <a:pPr>
              <a:defRPr/>
            </a:pPr>
            <a:fld id="{7A8395D7-58C8-2743-92CF-957CE0255367}" type="slidenum">
              <a:rPr lang="fr-BE" smtClean="0"/>
              <a:pPr>
                <a:defRPr/>
              </a:pPr>
              <a:t>10</a:t>
            </a:fld>
            <a:endParaRPr lang="fr-BE" dirty="0"/>
          </a:p>
        </p:txBody>
      </p:sp>
      <p:sp>
        <p:nvSpPr>
          <p:cNvPr id="7" name="Espace réservé du pied de page 6"/>
          <p:cNvSpPr>
            <a:spLocks noGrp="1"/>
          </p:cNvSpPr>
          <p:nvPr>
            <p:ph type="ftr" sz="quarter" idx="11"/>
            <p:custDataLst>
              <p:tags r:id="rId4"/>
            </p:custDataLst>
          </p:nvPr>
        </p:nvSpPr>
        <p:spPr>
          <a:xfrm>
            <a:off x="468313" y="6356350"/>
            <a:ext cx="8280400" cy="365125"/>
          </a:xfrm>
        </p:spPr>
        <p:txBody>
          <a:bodyPr/>
          <a:lstStyle/>
          <a:p>
            <a:pPr algn="ctr">
              <a:defRPr/>
            </a:pPr>
            <a:endParaRPr lang="fr-BE" sz="1100" dirty="0"/>
          </a:p>
        </p:txBody>
      </p:sp>
      <p:sp>
        <p:nvSpPr>
          <p:cNvPr id="31749" name="Rectangle 3"/>
          <p:cNvSpPr>
            <a:spLocks noChangeArrowheads="1"/>
          </p:cNvSpPr>
          <p:nvPr>
            <p:custDataLst>
              <p:tags r:id="rId5"/>
            </p:custDataLst>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31750" name="Image 5" descr="Opération- Photographi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188" y="1052513"/>
            <a:ext cx="76469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228600"/>
            <a:ext cx="8229600" cy="533400"/>
          </a:xfrm>
        </p:spPr>
        <p:txBody>
          <a:bodyPr/>
          <a:lstStyle/>
          <a:p>
            <a:pPr algn="ctr" eaLnBrk="1" hangingPunct="1"/>
            <a:r>
              <a:rPr lang="fr-FR" sz="1800" b="1">
                <a:solidFill>
                  <a:srgbClr val="002060"/>
                </a:solidFill>
                <a:latin typeface="Times New Roman" charset="0"/>
                <a:cs typeface="Times New Roman" charset="0"/>
              </a:rPr>
              <a:t>L’OPÉRATION DROITS BLINDÉS (SUITE)</a:t>
            </a:r>
          </a:p>
        </p:txBody>
      </p:sp>
      <p:sp>
        <p:nvSpPr>
          <p:cNvPr id="24578" name="Espace réservé du contenu 2"/>
          <p:cNvSpPr>
            <a:spLocks noGrp="1"/>
          </p:cNvSpPr>
          <p:nvPr>
            <p:ph sz="quarter" idx="1"/>
          </p:nvPr>
        </p:nvSpPr>
        <p:spPr>
          <a:xfrm>
            <a:off x="827088" y="836613"/>
            <a:ext cx="7859712" cy="5472112"/>
          </a:xfrm>
        </p:spPr>
        <p:txBody>
          <a:bodyPr/>
          <a:lstStyle/>
          <a:p>
            <a:pPr marL="0" indent="0" algn="ctr" eaLnBrk="1" hangingPunct="1">
              <a:buFont typeface="Wingdings 3" charset="0"/>
              <a:buNone/>
            </a:pPr>
            <a:r>
              <a:rPr lang="en-US" sz="1400">
                <a:latin typeface="Times New Roman" charset="0"/>
                <a:cs typeface="Times New Roman" charset="0"/>
              </a:rPr>
              <a:t>Campagne de socio-financement :  </a:t>
            </a:r>
            <a:br>
              <a:rPr lang="en-US" sz="1400">
                <a:latin typeface="Times New Roman" charset="0"/>
                <a:cs typeface="Times New Roman" charset="0"/>
              </a:rPr>
            </a:br>
            <a:r>
              <a:rPr lang="en-US" sz="1400">
                <a:latin typeface="Times New Roman" charset="0"/>
                <a:cs typeface="Times New Roman" charset="0"/>
                <a:hlinkClick r:id="rId2"/>
              </a:rPr>
              <a:t>https://www.generosity.com/emergencies-fundraising/armoured-rights-operation-droits-blindes--2</a:t>
            </a:r>
            <a:r>
              <a:rPr lang="en-US" sz="1400">
                <a:latin typeface="Times New Roman" charset="0"/>
                <a:cs typeface="Times New Roman" charset="0"/>
              </a:rPr>
              <a:t> </a:t>
            </a:r>
          </a:p>
          <a:p>
            <a:pPr marL="0" indent="0" algn="ctr" eaLnBrk="1" hangingPunct="1">
              <a:buFont typeface="Wingdings 3" charset="0"/>
              <a:buNone/>
            </a:pPr>
            <a:r>
              <a:rPr lang="en-US" sz="1400">
                <a:latin typeface="Times New Roman" charset="0"/>
                <a:cs typeface="Times New Roman" charset="0"/>
              </a:rPr>
              <a:t>Vidéo de promotion :</a:t>
            </a:r>
            <a:br>
              <a:rPr lang="en-US" sz="1400">
                <a:latin typeface="Times New Roman" charset="0"/>
                <a:cs typeface="Times New Roman" charset="0"/>
              </a:rPr>
            </a:br>
            <a:r>
              <a:rPr lang="en-US" sz="1400">
                <a:latin typeface="Times New Roman" charset="0"/>
                <a:cs typeface="Times New Roman" charset="0"/>
                <a:hlinkClick r:id="rId3"/>
              </a:rPr>
              <a:t>https://www.youtube.com/watch?v=9wsZn48ICFw</a:t>
            </a:r>
            <a:endParaRPr lang="en-US" sz="1400">
              <a:latin typeface="Times New Roman" charset="0"/>
              <a:cs typeface="Times New Roman" charset="0"/>
            </a:endParaRPr>
          </a:p>
          <a:p>
            <a:pPr marL="0" indent="0" algn="ctr" eaLnBrk="1" hangingPunct="1">
              <a:buFont typeface="Wingdings 3" charset="0"/>
              <a:buNone/>
            </a:pPr>
            <a:endParaRPr lang="fr-FR" sz="1400">
              <a:latin typeface="Times New Roman" charset="0"/>
              <a:cs typeface="Times New Roman" charset="0"/>
            </a:endParaRPr>
          </a:p>
          <a:p>
            <a:pPr marL="0" indent="0" algn="just" eaLnBrk="1" hangingPunct="1">
              <a:buFont typeface="Wingdings 3" charset="0"/>
              <a:buNone/>
            </a:pPr>
            <a:endParaRPr lang="fr-FR" sz="1400">
              <a:latin typeface="Times New Roman" charset="0"/>
              <a:cs typeface="Times New Roman" charset="0"/>
            </a:endParaRPr>
          </a:p>
          <a:p>
            <a:pPr marL="0" indent="0" algn="ctr" eaLnBrk="1" hangingPunct="1">
              <a:buFont typeface="Wingdings 3" charset="0"/>
              <a:buNone/>
            </a:pPr>
            <a:r>
              <a:rPr lang="en-US" sz="1400">
                <a:latin typeface="Gill Sans MT" charset="0"/>
              </a:rPr>
              <a:t/>
            </a:r>
            <a:br>
              <a:rPr lang="en-US" sz="1400">
                <a:latin typeface="Gill Sans MT" charset="0"/>
              </a:rPr>
            </a:b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eaLnBrk="1" hangingPunct="1">
              <a:buFont typeface="Wingdings 3" charset="0"/>
              <a:buNone/>
            </a:pPr>
            <a:endParaRPr lang="fr-CA" sz="1400">
              <a:latin typeface="Arial" charset="0"/>
              <a:cs typeface="Arial" charset="0"/>
            </a:endParaRPr>
          </a:p>
          <a:p>
            <a:pPr marL="0" indent="0" eaLnBrk="1" hangingPunct="1">
              <a:spcBef>
                <a:spcPct val="0"/>
              </a:spcBef>
              <a:buFont typeface="Wingdings 3" charset="0"/>
              <a:buNone/>
            </a:pPr>
            <a:r>
              <a:rPr lang="fr-CA" sz="1400">
                <a:latin typeface="Arial" charset="0"/>
                <a:cs typeface="Arial" charset="0"/>
              </a:rPr>
              <a:t>  </a:t>
            </a:r>
          </a:p>
          <a:p>
            <a:pPr marL="0" indent="0" eaLnBrk="1" hangingPunct="1">
              <a:spcBef>
                <a:spcPct val="0"/>
              </a:spcBef>
              <a:buFont typeface="Wingdings 3" charset="0"/>
              <a:buNone/>
            </a:pPr>
            <a:r>
              <a:rPr lang="fr-CA" sz="1400">
                <a:latin typeface="Arial" charset="0"/>
                <a:cs typeface="Arial" charset="0"/>
              </a:rPr>
              <a:t> </a:t>
            </a:r>
          </a:p>
        </p:txBody>
      </p:sp>
      <p:sp>
        <p:nvSpPr>
          <p:cNvPr id="24579"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10A88FEE-0160-E841-8BF1-47C79374AE09}" type="slidenum">
              <a:rPr lang="fr-BE" sz="1400">
                <a:solidFill>
                  <a:schemeClr val="tx2"/>
                </a:solidFill>
              </a:rPr>
              <a:pPr eaLnBrk="1" fontAlgn="base" hangingPunct="1">
                <a:spcBef>
                  <a:spcPct val="0"/>
                </a:spcBef>
                <a:spcAft>
                  <a:spcPct val="0"/>
                </a:spcAft>
              </a:pPr>
              <a:t>11</a:t>
            </a:fld>
            <a:endParaRPr lang="fr-BE" sz="1400">
              <a:solidFill>
                <a:schemeClr val="tx2"/>
              </a:solidFill>
            </a:endParaRPr>
          </a:p>
        </p:txBody>
      </p:sp>
      <p:sp>
        <p:nvSpPr>
          <p:cNvPr id="24580" name="Espace réservé du pied de page 6"/>
          <p:cNvSpPr>
            <a:spLocks noGrp="1"/>
          </p:cNvSpPr>
          <p:nvPr>
            <p:ph type="ftr" sz="quarter" idx="11"/>
          </p:nvPr>
        </p:nvSpPr>
        <p:spPr bwMode="auto">
          <a:xfrm>
            <a:off x="468313" y="6356350"/>
            <a:ext cx="828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fontAlgn="base" hangingPunct="1">
              <a:spcBef>
                <a:spcPct val="0"/>
              </a:spcBef>
              <a:spcAft>
                <a:spcPct val="0"/>
              </a:spcAft>
            </a:pPr>
            <a:endParaRPr lang="fr-BE" sz="1100">
              <a:solidFill>
                <a:schemeClr val="tx2"/>
              </a:solidFill>
            </a:endParaRPr>
          </a:p>
        </p:txBody>
      </p:sp>
      <p:sp>
        <p:nvSpPr>
          <p:cNvPr id="24581"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24582" name="Image 7" descr="Opération- Mosaïque 2-Vidé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060575"/>
            <a:ext cx="51117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8429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533400"/>
          </a:xfrm>
        </p:spPr>
        <p:txBody>
          <a:bodyPr>
            <a:normAutofit fontScale="90000"/>
          </a:bodyPr>
          <a:lstStyle/>
          <a:p>
            <a:pPr algn="ctr" eaLnBrk="1" fontAlgn="auto" hangingPunct="1">
              <a:spcAft>
                <a:spcPts val="0"/>
              </a:spcAft>
              <a:defRPr/>
            </a:pPr>
            <a:r>
              <a:rPr lang="fr-FR" sz="1800" b="1" dirty="0" smtClean="0">
                <a:solidFill>
                  <a:schemeClr val="tx1"/>
                </a:solidFill>
                <a:latin typeface="Times New Roman"/>
                <a:ea typeface="+mj-ea"/>
                <a:cs typeface="Times New Roman"/>
              </a:rPr>
              <a:t/>
            </a:r>
            <a:br>
              <a:rPr lang="fr-FR" sz="1800" b="1" dirty="0" smtClean="0">
                <a:solidFill>
                  <a:schemeClr val="tx1"/>
                </a:solidFill>
                <a:latin typeface="Times New Roman"/>
                <a:ea typeface="+mj-ea"/>
                <a:cs typeface="Times New Roman"/>
              </a:rPr>
            </a:br>
            <a:r>
              <a:rPr lang="fr-FR" sz="1800" b="1" dirty="0" smtClean="0">
                <a:solidFill>
                  <a:schemeClr val="tx1"/>
                </a:solidFill>
                <a:latin typeface="Times New Roman"/>
                <a:ea typeface="+mj-ea"/>
                <a:cs typeface="Times New Roman"/>
              </a:rPr>
              <a:t>LE C</a:t>
            </a:r>
            <a:r>
              <a:rPr lang="es-ES_tradnl" sz="1800" b="1" dirty="0" smtClean="0">
                <a:solidFill>
                  <a:schemeClr val="tx1"/>
                </a:solidFill>
                <a:latin typeface="Times New Roman"/>
                <a:ea typeface="+mj-ea"/>
                <a:cs typeface="Times New Roman"/>
              </a:rPr>
              <a:t>ANADA, L’ARABIE SAOUDITE ET LES DROITS FONDAMENTAUX</a:t>
            </a:r>
            <a:r>
              <a:rPr lang="mr-IN" sz="1800" b="1" dirty="0" smtClean="0">
                <a:solidFill>
                  <a:schemeClr val="tx1"/>
                </a:solidFill>
                <a:latin typeface="Times New Roman"/>
                <a:ea typeface="+mj-ea"/>
                <a:cs typeface="Times New Roman"/>
              </a:rPr>
              <a:t>…</a:t>
            </a:r>
            <a:r>
              <a:rPr lang="fr-CA" sz="1800" b="1" dirty="0" smtClean="0">
                <a:solidFill>
                  <a:schemeClr val="tx1"/>
                </a:solidFill>
                <a:latin typeface="Times New Roman"/>
                <a:ea typeface="+mj-ea"/>
                <a:cs typeface="Times New Roman"/>
              </a:rPr>
              <a:t/>
            </a:r>
            <a:br>
              <a:rPr lang="fr-CA" sz="1800" b="1" dirty="0" smtClean="0">
                <a:solidFill>
                  <a:schemeClr val="tx1"/>
                </a:solidFill>
                <a:latin typeface="Times New Roman"/>
                <a:ea typeface="+mj-ea"/>
                <a:cs typeface="Times New Roman"/>
              </a:rPr>
            </a:br>
            <a:r>
              <a:rPr lang="fr-CA" sz="1800" b="1" dirty="0" smtClean="0">
                <a:solidFill>
                  <a:schemeClr val="tx1"/>
                </a:solidFill>
                <a:latin typeface="Times New Roman"/>
                <a:ea typeface="+mj-ea"/>
                <a:cs typeface="Times New Roman"/>
              </a:rPr>
              <a:t>en caricatures !</a:t>
            </a:r>
            <a:endParaRPr lang="fr-FR" sz="1800" b="1" dirty="0">
              <a:solidFill>
                <a:schemeClr val="tx1"/>
              </a:solidFill>
              <a:latin typeface="Times New Roman"/>
              <a:ea typeface="+mj-ea"/>
              <a:cs typeface="Times New Roman"/>
            </a:endParaRPr>
          </a:p>
        </p:txBody>
      </p:sp>
      <p:sp>
        <p:nvSpPr>
          <p:cNvPr id="25602" name="Espace réservé du contenu 2"/>
          <p:cNvSpPr>
            <a:spLocks noGrp="1"/>
          </p:cNvSpPr>
          <p:nvPr>
            <p:ph sz="quarter" idx="1"/>
          </p:nvPr>
        </p:nvSpPr>
        <p:spPr>
          <a:xfrm>
            <a:off x="827088" y="836613"/>
            <a:ext cx="7859712" cy="5472112"/>
          </a:xfrm>
        </p:spPr>
        <p:txBody>
          <a:bodyPr/>
          <a:lstStyle/>
          <a:p>
            <a:pPr marL="0" indent="0" algn="just" eaLnBrk="1" hangingPunct="1">
              <a:buFont typeface="Wingdings 3" charset="0"/>
              <a:buNone/>
            </a:pPr>
            <a:endParaRPr lang="fr-FR" sz="1400">
              <a:latin typeface="Times New Roman" charset="0"/>
              <a:cs typeface="Times New Roman" charset="0"/>
            </a:endParaRPr>
          </a:p>
          <a:p>
            <a:pPr marL="0" indent="0" algn="ctr" eaLnBrk="1" hangingPunct="1">
              <a:buFont typeface="Wingdings 3" charset="0"/>
              <a:buNone/>
            </a:pPr>
            <a:r>
              <a:rPr lang="en-US" sz="1400">
                <a:latin typeface="Gill Sans MT" charset="0"/>
              </a:rPr>
              <a:t/>
            </a:r>
            <a:br>
              <a:rPr lang="en-US" sz="1400">
                <a:latin typeface="Gill Sans MT" charset="0"/>
              </a:rPr>
            </a:br>
            <a:endParaRPr lang="en-US" sz="1400">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just" eaLnBrk="1" hangingPunct="1">
              <a:buFont typeface="Wingdings 3" charset="0"/>
              <a:buNone/>
            </a:pPr>
            <a:endParaRPr lang="en-US" sz="1400">
              <a:latin typeface="Times New Roman" charset="0"/>
              <a:cs typeface="Times New Roman"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eaLnBrk="1" hangingPunct="1">
              <a:buFont typeface="Wingdings 3" charset="0"/>
              <a:buNone/>
            </a:pPr>
            <a:endParaRPr lang="fr-CA" sz="1400">
              <a:latin typeface="Arial" charset="0"/>
              <a:cs typeface="Arial" charset="0"/>
            </a:endParaRPr>
          </a:p>
          <a:p>
            <a:pPr marL="0" indent="0" eaLnBrk="1" hangingPunct="1">
              <a:spcBef>
                <a:spcPct val="0"/>
              </a:spcBef>
              <a:buFont typeface="Wingdings 3" charset="0"/>
              <a:buNone/>
            </a:pPr>
            <a:r>
              <a:rPr lang="fr-CA" sz="1400">
                <a:latin typeface="Arial" charset="0"/>
                <a:cs typeface="Arial" charset="0"/>
              </a:rPr>
              <a:t>  </a:t>
            </a:r>
          </a:p>
          <a:p>
            <a:pPr marL="0" indent="0" eaLnBrk="1" hangingPunct="1">
              <a:spcBef>
                <a:spcPct val="0"/>
              </a:spcBef>
              <a:buFont typeface="Wingdings 3" charset="0"/>
              <a:buNone/>
            </a:pPr>
            <a:r>
              <a:rPr lang="fr-CA" sz="1400">
                <a:latin typeface="Arial" charset="0"/>
                <a:cs typeface="Arial" charset="0"/>
              </a:rPr>
              <a:t> </a:t>
            </a:r>
          </a:p>
        </p:txBody>
      </p:sp>
      <p:sp>
        <p:nvSpPr>
          <p:cNvPr id="25603"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2A50A436-EF79-B441-B8D6-7D883D2F29DA}" type="slidenum">
              <a:rPr lang="fr-BE" sz="1400">
                <a:solidFill>
                  <a:schemeClr val="tx2"/>
                </a:solidFill>
              </a:rPr>
              <a:pPr eaLnBrk="1" fontAlgn="base" hangingPunct="1">
                <a:spcBef>
                  <a:spcPct val="0"/>
                </a:spcBef>
                <a:spcAft>
                  <a:spcPct val="0"/>
                </a:spcAft>
              </a:pPr>
              <a:t>12</a:t>
            </a:fld>
            <a:endParaRPr lang="fr-BE" sz="1400">
              <a:solidFill>
                <a:schemeClr val="tx2"/>
              </a:solidFill>
            </a:endParaRPr>
          </a:p>
        </p:txBody>
      </p:sp>
      <p:sp>
        <p:nvSpPr>
          <p:cNvPr id="25604" name="Espace réservé du pied de page 6"/>
          <p:cNvSpPr>
            <a:spLocks noGrp="1"/>
          </p:cNvSpPr>
          <p:nvPr>
            <p:ph type="ftr" sz="quarter" idx="11"/>
          </p:nvPr>
        </p:nvSpPr>
        <p:spPr bwMode="auto">
          <a:xfrm>
            <a:off x="468313" y="6356350"/>
            <a:ext cx="828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fontAlgn="base" hangingPunct="1">
              <a:spcBef>
                <a:spcPct val="0"/>
              </a:spcBef>
              <a:spcAft>
                <a:spcPct val="0"/>
              </a:spcAft>
            </a:pPr>
            <a:endParaRPr lang="fr-BE" sz="1100">
              <a:solidFill>
                <a:schemeClr val="tx2"/>
              </a:solidFill>
            </a:endParaRPr>
          </a:p>
        </p:txBody>
      </p:sp>
      <p:sp>
        <p:nvSpPr>
          <p:cNvPr id="25605"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25606" name="Image 9" descr="Opération- Caricatures- Mosaïqu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08050"/>
            <a:ext cx="59055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5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533400"/>
          </a:xfrm>
        </p:spPr>
        <p:txBody>
          <a:bodyPr>
            <a:normAutofit fontScale="90000"/>
          </a:bodyPr>
          <a:lstStyle/>
          <a:p>
            <a:pPr algn="ctr" eaLnBrk="1" fontAlgn="auto" hangingPunct="1">
              <a:spcAft>
                <a:spcPts val="0"/>
              </a:spcAft>
              <a:defRPr/>
            </a:pPr>
            <a:r>
              <a:rPr lang="fr-FR" sz="1800" b="1" dirty="0" smtClean="0">
                <a:solidFill>
                  <a:schemeClr val="tx1"/>
                </a:solidFill>
                <a:latin typeface="Times New Roman"/>
                <a:ea typeface="+mj-ea"/>
                <a:cs typeface="Times New Roman"/>
              </a:rPr>
              <a:t/>
            </a:r>
            <a:br>
              <a:rPr lang="fr-FR" sz="1800" b="1" dirty="0" smtClean="0">
                <a:solidFill>
                  <a:schemeClr val="tx1"/>
                </a:solidFill>
                <a:latin typeface="Times New Roman"/>
                <a:ea typeface="+mj-ea"/>
                <a:cs typeface="Times New Roman"/>
              </a:rPr>
            </a:br>
            <a:r>
              <a:rPr lang="fr-FR" sz="1800" b="1" dirty="0" smtClean="0">
                <a:solidFill>
                  <a:schemeClr val="tx1"/>
                </a:solidFill>
                <a:latin typeface="Times New Roman"/>
                <a:ea typeface="+mj-ea"/>
                <a:cs typeface="Times New Roman"/>
              </a:rPr>
              <a:t>LE C</a:t>
            </a:r>
            <a:r>
              <a:rPr lang="es-ES_tradnl" sz="1800" b="1" dirty="0" smtClean="0">
                <a:solidFill>
                  <a:schemeClr val="tx1"/>
                </a:solidFill>
                <a:latin typeface="Times New Roman"/>
                <a:ea typeface="+mj-ea"/>
                <a:cs typeface="Times New Roman"/>
              </a:rPr>
              <a:t>ANADA, L’ARABIE SAOUDITE ET LES DROITS FONDAMENTAUX</a:t>
            </a:r>
            <a:r>
              <a:rPr lang="mr-IN" sz="1800" b="1" dirty="0" smtClean="0">
                <a:solidFill>
                  <a:schemeClr val="tx1"/>
                </a:solidFill>
                <a:latin typeface="Times New Roman"/>
                <a:ea typeface="+mj-ea"/>
                <a:cs typeface="Times New Roman"/>
              </a:rPr>
              <a:t>…</a:t>
            </a:r>
            <a:r>
              <a:rPr lang="fr-CA" sz="1800" b="1" dirty="0" smtClean="0">
                <a:solidFill>
                  <a:schemeClr val="tx1"/>
                </a:solidFill>
                <a:latin typeface="Times New Roman"/>
                <a:ea typeface="+mj-ea"/>
                <a:cs typeface="Times New Roman"/>
              </a:rPr>
              <a:t/>
            </a:r>
            <a:br>
              <a:rPr lang="fr-CA" sz="1800" b="1" dirty="0" smtClean="0">
                <a:solidFill>
                  <a:schemeClr val="tx1"/>
                </a:solidFill>
                <a:latin typeface="Times New Roman"/>
                <a:ea typeface="+mj-ea"/>
                <a:cs typeface="Times New Roman"/>
              </a:rPr>
            </a:br>
            <a:r>
              <a:rPr lang="fr-CA" sz="1800" b="1" dirty="0" smtClean="0">
                <a:solidFill>
                  <a:schemeClr val="tx1"/>
                </a:solidFill>
                <a:latin typeface="Times New Roman"/>
                <a:ea typeface="+mj-ea"/>
                <a:cs typeface="Times New Roman"/>
              </a:rPr>
              <a:t>en caricatures (suite et fin) !</a:t>
            </a:r>
            <a:endParaRPr lang="fr-FR" sz="1800" b="1" dirty="0">
              <a:solidFill>
                <a:schemeClr val="tx1"/>
              </a:solidFill>
              <a:latin typeface="Times New Roman"/>
              <a:ea typeface="+mj-ea"/>
              <a:cs typeface="Times New Roman"/>
            </a:endParaRPr>
          </a:p>
        </p:txBody>
      </p:sp>
      <p:sp>
        <p:nvSpPr>
          <p:cNvPr id="26626" name="Espace réservé du contenu 2"/>
          <p:cNvSpPr>
            <a:spLocks noGrp="1"/>
          </p:cNvSpPr>
          <p:nvPr>
            <p:ph sz="quarter" idx="1"/>
          </p:nvPr>
        </p:nvSpPr>
        <p:spPr>
          <a:xfrm>
            <a:off x="827088" y="836613"/>
            <a:ext cx="7859712" cy="5472112"/>
          </a:xfrm>
        </p:spPr>
        <p:txBody>
          <a:bodyPr/>
          <a:lstStyle/>
          <a:p>
            <a:pPr marL="0" indent="0" algn="just" eaLnBrk="1" hangingPunct="1">
              <a:buFont typeface="Wingdings 3" charset="0"/>
              <a:buNone/>
            </a:pPr>
            <a:endParaRPr lang="fr-FR" sz="1400">
              <a:latin typeface="Times New Roman" charset="0"/>
              <a:cs typeface="Times New Roman" charset="0"/>
            </a:endParaRPr>
          </a:p>
          <a:p>
            <a:pPr marL="0" indent="0" algn="ctr" eaLnBrk="1" hangingPunct="1">
              <a:buFont typeface="Wingdings 3" charset="0"/>
              <a:buNone/>
            </a:pPr>
            <a:r>
              <a:rPr lang="en-US" sz="1400">
                <a:latin typeface="Gill Sans MT" charset="0"/>
              </a:rPr>
              <a:t/>
            </a:r>
            <a:br>
              <a:rPr lang="en-US" sz="1400">
                <a:latin typeface="Gill Sans MT" charset="0"/>
              </a:rPr>
            </a:br>
            <a:endParaRPr lang="en-US" sz="1400">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ctr" eaLnBrk="1" hangingPunct="1">
              <a:buFont typeface="Wingdings 3" charset="0"/>
              <a:buNone/>
            </a:pPr>
            <a:endParaRPr lang="en-US" sz="1400" b="1">
              <a:latin typeface="Gill Sans MT" charset="0"/>
            </a:endParaRPr>
          </a:p>
          <a:p>
            <a:pPr marL="0" indent="0" algn="just" eaLnBrk="1" hangingPunct="1">
              <a:buFont typeface="Wingdings 3" charset="0"/>
              <a:buNone/>
            </a:pPr>
            <a:endParaRPr lang="en-US" sz="1400">
              <a:latin typeface="Times New Roman" charset="0"/>
              <a:cs typeface="Times New Roman"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eaLnBrk="1" hangingPunct="1">
              <a:buFont typeface="Wingdings 3" charset="0"/>
              <a:buNone/>
            </a:pPr>
            <a:endParaRPr lang="fr-CA" sz="1400">
              <a:latin typeface="Arial" charset="0"/>
              <a:cs typeface="Arial" charset="0"/>
            </a:endParaRPr>
          </a:p>
          <a:p>
            <a:pPr marL="0" indent="0" eaLnBrk="1" hangingPunct="1">
              <a:spcBef>
                <a:spcPct val="0"/>
              </a:spcBef>
              <a:buFont typeface="Wingdings 3" charset="0"/>
              <a:buNone/>
            </a:pPr>
            <a:r>
              <a:rPr lang="fr-CA" sz="1400">
                <a:latin typeface="Arial" charset="0"/>
                <a:cs typeface="Arial" charset="0"/>
              </a:rPr>
              <a:t>  </a:t>
            </a:r>
          </a:p>
          <a:p>
            <a:pPr marL="0" indent="0" eaLnBrk="1" hangingPunct="1">
              <a:spcBef>
                <a:spcPct val="0"/>
              </a:spcBef>
              <a:buFont typeface="Wingdings 3" charset="0"/>
              <a:buNone/>
            </a:pPr>
            <a:r>
              <a:rPr lang="fr-CA" sz="1400">
                <a:latin typeface="Arial" charset="0"/>
                <a:cs typeface="Arial" charset="0"/>
              </a:rPr>
              <a:t> </a:t>
            </a:r>
          </a:p>
        </p:txBody>
      </p:sp>
      <p:sp>
        <p:nvSpPr>
          <p:cNvPr id="26627"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162396BE-89DF-4B4F-8B01-3FE1D7F2B4CE}" type="slidenum">
              <a:rPr lang="fr-BE" sz="1400">
                <a:solidFill>
                  <a:schemeClr val="tx2"/>
                </a:solidFill>
              </a:rPr>
              <a:pPr eaLnBrk="1" fontAlgn="base" hangingPunct="1">
                <a:spcBef>
                  <a:spcPct val="0"/>
                </a:spcBef>
                <a:spcAft>
                  <a:spcPct val="0"/>
                </a:spcAft>
              </a:pPr>
              <a:t>13</a:t>
            </a:fld>
            <a:endParaRPr lang="fr-BE" sz="1400">
              <a:solidFill>
                <a:schemeClr val="tx2"/>
              </a:solidFill>
            </a:endParaRPr>
          </a:p>
        </p:txBody>
      </p:sp>
      <p:sp>
        <p:nvSpPr>
          <p:cNvPr id="26628" name="Espace réservé du pied de page 6"/>
          <p:cNvSpPr>
            <a:spLocks noGrp="1"/>
          </p:cNvSpPr>
          <p:nvPr>
            <p:ph type="ftr" sz="quarter" idx="11"/>
          </p:nvPr>
        </p:nvSpPr>
        <p:spPr bwMode="auto">
          <a:xfrm>
            <a:off x="468313" y="6356350"/>
            <a:ext cx="828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fontAlgn="base" hangingPunct="1">
              <a:spcBef>
                <a:spcPct val="0"/>
              </a:spcBef>
              <a:spcAft>
                <a:spcPct val="0"/>
              </a:spcAft>
            </a:pPr>
            <a:endParaRPr lang="fr-BE" sz="1100">
              <a:solidFill>
                <a:schemeClr val="tx2"/>
              </a:solidFill>
            </a:endParaRPr>
          </a:p>
        </p:txBody>
      </p:sp>
      <p:sp>
        <p:nvSpPr>
          <p:cNvPr id="26629"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26630" name="Image 2" descr="Proof Positive- Cartoon (The Globe and Mai) (25 Noem bre 20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196975"/>
            <a:ext cx="47625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579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457200" y="228600"/>
            <a:ext cx="8229600" cy="533400"/>
          </a:xfrm>
        </p:spPr>
        <p:txBody>
          <a:bodyPr/>
          <a:lstStyle/>
          <a:p>
            <a:pPr algn="ctr" eaLnBrk="1" hangingPunct="1"/>
            <a:r>
              <a:rPr lang="fr-FR" sz="1800" b="1">
                <a:solidFill>
                  <a:srgbClr val="002060"/>
                </a:solidFill>
                <a:latin typeface="Times New Roman" charset="0"/>
                <a:cs typeface="Times New Roman" charset="0"/>
              </a:rPr>
              <a:t>LE C</a:t>
            </a:r>
            <a:r>
              <a:rPr lang="es-ES_tradnl" sz="1800" b="1">
                <a:solidFill>
                  <a:srgbClr val="002060"/>
                </a:solidFill>
                <a:latin typeface="Times New Roman" charset="0"/>
                <a:cs typeface="Times New Roman" charset="0"/>
              </a:rPr>
              <a:t>ANADA ET L’</a:t>
            </a:r>
            <a:r>
              <a:rPr lang="fr-FR" altLang="ja-JP" sz="1800" b="1">
                <a:solidFill>
                  <a:srgbClr val="002060"/>
                </a:solidFill>
                <a:latin typeface="Times New Roman" charset="0"/>
                <a:cs typeface="Times New Roman" charset="0"/>
              </a:rPr>
              <a:t>ARABIE SAOUDITE (SUITE)</a:t>
            </a:r>
            <a:endParaRPr lang="fr-FR" sz="1800" b="1">
              <a:solidFill>
                <a:srgbClr val="002060"/>
              </a:solidFill>
              <a:latin typeface="Times New Roman" charset="0"/>
              <a:cs typeface="Times New Roman" charset="0"/>
            </a:endParaRPr>
          </a:p>
        </p:txBody>
      </p:sp>
      <p:sp>
        <p:nvSpPr>
          <p:cNvPr id="15362" name="Espace réservé du contenu 2"/>
          <p:cNvSpPr>
            <a:spLocks noGrp="1"/>
          </p:cNvSpPr>
          <p:nvPr>
            <p:ph sz="quarter" idx="1"/>
          </p:nvPr>
        </p:nvSpPr>
        <p:spPr>
          <a:xfrm>
            <a:off x="827088" y="836613"/>
            <a:ext cx="7859712" cy="5472112"/>
          </a:xfrm>
        </p:spPr>
        <p:txBody>
          <a:bodyPr/>
          <a:lstStyle/>
          <a:p>
            <a:pPr marL="0" indent="0" algn="ctr" eaLnBrk="1" hangingPunct="1">
              <a:buFont typeface="Wingdings 3" charset="0"/>
              <a:buNone/>
            </a:pPr>
            <a:r>
              <a:rPr lang="fr-FR" sz="1400" b="1">
                <a:latin typeface="Times New Roman" charset="0"/>
                <a:cs typeface="Times New Roman" charset="0"/>
              </a:rPr>
              <a:t>Exportation des marchandises militaires du Canada vers l’Arabie saoudite </a:t>
            </a:r>
          </a:p>
          <a:p>
            <a:pPr marL="0" indent="0" algn="just" eaLnBrk="1" hangingPunct="1">
              <a:buFont typeface="Wingdings 3" charset="0"/>
              <a:buNone/>
            </a:pPr>
            <a:r>
              <a:rPr lang="fr-FR" sz="1400">
                <a:latin typeface="Times New Roman" charset="0"/>
                <a:cs typeface="Times New Roman" charset="0"/>
              </a:rPr>
              <a:t>- En 2014, la Corporation commerciale du a conclu avec la Saudi National Guard (SANG) un </a:t>
            </a:r>
            <a:r>
              <a:rPr lang="fr-FR" sz="1400" b="1">
                <a:latin typeface="Times New Roman" charset="0"/>
                <a:cs typeface="Times New Roman" charset="0"/>
              </a:rPr>
              <a:t>contrat de vente de véhicules blindés légers (VBL) à l’Arabie saoudite</a:t>
            </a:r>
          </a:p>
          <a:p>
            <a:pPr marL="0" indent="0" algn="ctr" eaLnBrk="1" hangingPunct="1">
              <a:buFont typeface="Wingdings 3" charset="0"/>
              <a:buNone/>
            </a:pPr>
            <a:endParaRPr lang="fr-FR" sz="1400" b="1">
              <a:latin typeface="Times New Roman" charset="0"/>
              <a:cs typeface="Times New Roman" charset="0"/>
            </a:endParaRPr>
          </a:p>
          <a:p>
            <a:pPr marL="0" indent="0" algn="ctr" eaLnBrk="1" hangingPunct="1">
              <a:buFont typeface="Wingdings 3" charset="0"/>
              <a:buNone/>
            </a:pPr>
            <a:endParaRPr lang="fr-FR" sz="1400" b="1">
              <a:latin typeface="Times New Roman" charset="0"/>
              <a:cs typeface="Times New Roman" charset="0"/>
            </a:endParaRPr>
          </a:p>
          <a:p>
            <a:pPr marL="0" indent="0" algn="ctr" eaLnBrk="1" hangingPunct="1">
              <a:buFont typeface="Wingdings 3" charset="0"/>
              <a:buNone/>
            </a:pPr>
            <a:endParaRPr lang="fr-CA" sz="1400">
              <a:latin typeface="Gill Sans MT" charset="0"/>
            </a:endParaRPr>
          </a:p>
          <a:p>
            <a:pPr marL="0" indent="0" algn="just" eaLnBrk="1" hangingPunct="1">
              <a:buFont typeface="Wingdings 3" charset="0"/>
              <a:buNone/>
            </a:pPr>
            <a:endParaRPr lang="fr-CA" sz="1400" b="1">
              <a:latin typeface="Times New Roman" charset="0"/>
              <a:cs typeface="Times New Roman" charset="0"/>
            </a:endParaRPr>
          </a:p>
          <a:p>
            <a:pPr marL="0" indent="0" algn="just" eaLnBrk="1" hangingPunct="1">
              <a:buFont typeface="Wingdings 3" charset="0"/>
              <a:buNone/>
            </a:pPr>
            <a:endParaRPr lang="fr-CA" sz="1400" b="1">
              <a:latin typeface="Times New Roman" charset="0"/>
              <a:cs typeface="Times New Roman" charset="0"/>
            </a:endParaRPr>
          </a:p>
          <a:p>
            <a:pPr marL="0" indent="0" algn="just" eaLnBrk="1" hangingPunct="1">
              <a:buFont typeface="Wingdings 3" charset="0"/>
              <a:buNone/>
            </a:pPr>
            <a:endParaRPr lang="fr-CA" sz="1400" b="1">
              <a:latin typeface="Times New Roman" charset="0"/>
              <a:cs typeface="Times New Roman" charset="0"/>
            </a:endParaRPr>
          </a:p>
          <a:p>
            <a:pPr marL="0" indent="0" algn="just" eaLnBrk="1" hangingPunct="1">
              <a:buFont typeface="Wingdings 3" charset="0"/>
              <a:buNone/>
            </a:pPr>
            <a:r>
              <a:rPr lang="en-US" sz="1400">
                <a:latin typeface="Times New Roman" charset="0"/>
                <a:cs typeface="Times New Roman" charset="0"/>
              </a:rPr>
              <a:t/>
            </a:r>
            <a:br>
              <a:rPr lang="en-US" sz="1400">
                <a:latin typeface="Times New Roman" charset="0"/>
                <a:cs typeface="Times New Roman" charset="0"/>
              </a:rPr>
            </a:br>
            <a:r>
              <a:rPr lang="en-US" sz="1400">
                <a:latin typeface="Times New Roman" charset="0"/>
                <a:cs typeface="Times New Roman" charset="0"/>
              </a:rPr>
              <a:t>- Pour une description des VBL, voir l’article de Stephen Priestley, « Implications of Canadian Arms Exports  –  LAV 6.0s for Saudi Arabia- Saudi Arabia National Guard's LAV II and probable LAV 6.0 variants », </a:t>
            </a:r>
            <a:r>
              <a:rPr lang="en-US" sz="1400" i="1">
                <a:latin typeface="Times New Roman" charset="0"/>
                <a:cs typeface="Times New Roman" charset="0"/>
              </a:rPr>
              <a:t>CASR, Canadian American Strategic Review</a:t>
            </a:r>
            <a:r>
              <a:rPr lang="en-US" sz="1400">
                <a:latin typeface="Times New Roman" charset="0"/>
                <a:cs typeface="Times New Roman" charset="0"/>
              </a:rPr>
              <a:t>- In detail (February 2016) [en ligne :  </a:t>
            </a:r>
            <a:r>
              <a:rPr lang="mr-IN" sz="1400">
                <a:latin typeface="Times New Roman" charset="0"/>
                <a:cs typeface="Times New Roman" charset="0"/>
                <a:hlinkClick r:id="rId2"/>
              </a:rPr>
              <a:t>http://www.casr.ca/id-lav-6-0-saudi-export-2.htm</a:t>
            </a:r>
            <a:r>
              <a:rPr lang="fr-CA" sz="1400">
                <a:latin typeface="Times New Roman" charset="0"/>
                <a:cs typeface="Times New Roman" charset="0"/>
              </a:rPr>
              <a:t>]</a:t>
            </a:r>
            <a:endParaRPr lang="fr-CA" sz="1400" b="1">
              <a:latin typeface="Times New Roman" charset="0"/>
              <a:cs typeface="Times New Roman" charset="0"/>
            </a:endParaRPr>
          </a:p>
          <a:p>
            <a:pPr marL="0" indent="0" algn="just" eaLnBrk="1" hangingPunct="1">
              <a:buFont typeface="Wingdings 3" charset="0"/>
              <a:buNone/>
            </a:pPr>
            <a:r>
              <a:rPr lang="fr-CA" sz="1400" b="1">
                <a:latin typeface="Times New Roman" charset="0"/>
                <a:cs typeface="Times New Roman" charset="0"/>
              </a:rPr>
              <a:t>- 14 février 2014 </a:t>
            </a:r>
            <a:r>
              <a:rPr lang="fr-CA" sz="1400">
                <a:latin typeface="Times New Roman" charset="0"/>
                <a:cs typeface="Times New Roman" charset="0"/>
              </a:rPr>
              <a:t>: Annonce par le ministre du Commerce international, M. Ed Fast, de la conclusion entre la Corporation commerciale canadienne (CCC) et la Saudi Arabia National Guard (SANG) d’un contrat pour la fourniture par GDLS-C de VBL. La valeur de ce contrat, pour l’exportation de plus de 900 VBL  pour une période de 14 ans, est évaluée à 15 milliards de dollars canadiens.</a:t>
            </a:r>
          </a:p>
          <a:p>
            <a:pPr marL="0" indent="0" algn="just" eaLnBrk="1" hangingPunct="1">
              <a:buFont typeface="Wingdings 3" charset="0"/>
              <a:buNone/>
            </a:pPr>
            <a:r>
              <a:rPr lang="fr-CA" sz="1400">
                <a:latin typeface="Times New Roman" charset="0"/>
                <a:cs typeface="Times New Roman" charset="0"/>
              </a:rPr>
              <a:t>- </a:t>
            </a:r>
            <a:r>
              <a:rPr lang="fr-CA" sz="1400" b="1">
                <a:latin typeface="Times New Roman" charset="0"/>
                <a:cs typeface="Times New Roman" charset="0"/>
              </a:rPr>
              <a:t>21 décembre 2015 </a:t>
            </a:r>
            <a:r>
              <a:rPr lang="fr-CA" sz="1400">
                <a:latin typeface="Times New Roman" charset="0"/>
                <a:cs typeface="Times New Roman" charset="0"/>
              </a:rPr>
              <a:t>: Transmission au ministre du Commerce international du Canada d’un </a:t>
            </a:r>
            <a:r>
              <a:rPr lang="fr-CA" sz="1400" i="1">
                <a:latin typeface="Times New Roman" charset="0"/>
                <a:cs typeface="Times New Roman" charset="0"/>
              </a:rPr>
              <a:t>Mémorandm of Action </a:t>
            </a:r>
            <a:r>
              <a:rPr lang="fr-CA" sz="1400">
                <a:latin typeface="Times New Roman" charset="0"/>
                <a:cs typeface="Times New Roman" charset="0"/>
              </a:rPr>
              <a:t>recommandant la délivrance de licences d’exportation permettrant l’</a:t>
            </a:r>
            <a:r>
              <a:rPr lang="fr-CA" altLang="ja-JP" sz="1400">
                <a:latin typeface="Times New Roman" charset="0"/>
                <a:cs typeface="Times New Roman" charset="0"/>
              </a:rPr>
              <a:t>expotration de VBL vers l</a:t>
            </a:r>
            <a:r>
              <a:rPr lang="fr-CA" sz="1400">
                <a:latin typeface="Times New Roman" charset="0"/>
                <a:cs typeface="Times New Roman" charset="0"/>
              </a:rPr>
              <a:t>’</a:t>
            </a:r>
            <a:r>
              <a:rPr lang="fr-CA" altLang="ja-JP" sz="1400">
                <a:latin typeface="Times New Roman" charset="0"/>
                <a:cs typeface="Times New Roman" charset="0"/>
              </a:rPr>
              <a:t>Arabie soaudite.</a:t>
            </a:r>
            <a:endParaRPr lang="en-US" altLang="ja-JP" sz="1400">
              <a:latin typeface="Times New Roman" charset="0"/>
              <a:cs typeface="Times New Roman" charset="0"/>
            </a:endParaRPr>
          </a:p>
          <a:p>
            <a:pPr marL="0" indent="0" algn="just" eaLnBrk="1" hangingPunct="1">
              <a:buFont typeface="Wingdings 3" charset="0"/>
              <a:buNone/>
            </a:pPr>
            <a:r>
              <a:rPr lang="en-US" sz="1400">
                <a:latin typeface="Times New Roman" charset="0"/>
                <a:cs typeface="Times New Roman" charset="0"/>
              </a:rPr>
              <a:t/>
            </a:r>
            <a:br>
              <a:rPr lang="en-US" sz="1400">
                <a:latin typeface="Times New Roman" charset="0"/>
                <a:cs typeface="Times New Roman" charset="0"/>
              </a:rPr>
            </a:br>
            <a:r>
              <a:rPr lang="en-US" sz="1400">
                <a:latin typeface="Gill Sans MT" charset="0"/>
              </a:rPr>
              <a:t/>
            </a:r>
            <a:br>
              <a:rPr lang="en-US" sz="1400">
                <a:latin typeface="Gill Sans MT" charset="0"/>
              </a:rPr>
            </a:b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algn="just" eaLnBrk="1" hangingPunct="1">
              <a:buFont typeface="Wingdings 3" charset="0"/>
              <a:buNone/>
            </a:pPr>
            <a:endParaRPr lang="en-US" sz="1400">
              <a:latin typeface="Gill Sans MT" charset="0"/>
            </a:endParaRPr>
          </a:p>
          <a:p>
            <a:pPr marL="0" indent="0" eaLnBrk="1" hangingPunct="1">
              <a:buFont typeface="Wingdings 3" charset="0"/>
              <a:buNone/>
            </a:pPr>
            <a:endParaRPr lang="fr-CA" sz="1400">
              <a:latin typeface="Arial" charset="0"/>
              <a:cs typeface="Arial" charset="0"/>
            </a:endParaRPr>
          </a:p>
          <a:p>
            <a:pPr marL="0" indent="0" eaLnBrk="1" hangingPunct="1">
              <a:spcBef>
                <a:spcPct val="0"/>
              </a:spcBef>
              <a:buFont typeface="Wingdings 3" charset="0"/>
              <a:buNone/>
            </a:pPr>
            <a:r>
              <a:rPr lang="fr-CA" sz="1400">
                <a:latin typeface="Arial" charset="0"/>
                <a:cs typeface="Arial" charset="0"/>
              </a:rPr>
              <a:t>  </a:t>
            </a:r>
          </a:p>
          <a:p>
            <a:pPr marL="0" indent="0" eaLnBrk="1" hangingPunct="1">
              <a:spcBef>
                <a:spcPct val="0"/>
              </a:spcBef>
              <a:buFont typeface="Wingdings 3" charset="0"/>
              <a:buNone/>
            </a:pPr>
            <a:r>
              <a:rPr lang="fr-CA" sz="1400">
                <a:latin typeface="Arial" charset="0"/>
                <a:cs typeface="Arial" charset="0"/>
              </a:rPr>
              <a:t> </a:t>
            </a:r>
          </a:p>
        </p:txBody>
      </p:sp>
      <p:sp>
        <p:nvSpPr>
          <p:cNvPr id="15363"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414087AF-52BB-134C-BB1D-09D9A1C03A0F}" type="slidenum">
              <a:rPr lang="fr-BE" sz="1400">
                <a:solidFill>
                  <a:schemeClr val="tx2"/>
                </a:solidFill>
              </a:rPr>
              <a:pPr eaLnBrk="1" fontAlgn="base" hangingPunct="1">
                <a:spcBef>
                  <a:spcPct val="0"/>
                </a:spcBef>
                <a:spcAft>
                  <a:spcPct val="0"/>
                </a:spcAft>
              </a:pPr>
              <a:t>2</a:t>
            </a:fld>
            <a:endParaRPr lang="fr-BE" sz="1400">
              <a:solidFill>
                <a:schemeClr val="tx2"/>
              </a:solidFill>
            </a:endParaRPr>
          </a:p>
        </p:txBody>
      </p:sp>
      <p:sp>
        <p:nvSpPr>
          <p:cNvPr id="15364"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15365" name="Image 5" descr="id-lav-6-0-saudi-export-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916113"/>
            <a:ext cx="3203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457200" y="228600"/>
            <a:ext cx="8229600" cy="533400"/>
          </a:xfrm>
        </p:spPr>
        <p:txBody>
          <a:bodyPr/>
          <a:lstStyle/>
          <a:p>
            <a:pPr algn="ctr" eaLnBrk="1" hangingPunct="1"/>
            <a:r>
              <a:rPr lang="fr-FR" sz="1800" b="1">
                <a:solidFill>
                  <a:schemeClr val="tx1"/>
                </a:solidFill>
                <a:latin typeface="Times New Roman" charset="0"/>
                <a:cs typeface="Times New Roman" charset="0"/>
              </a:rPr>
              <a:t>L’OPÉRATION DROITS BLINDÉS</a:t>
            </a:r>
          </a:p>
        </p:txBody>
      </p:sp>
      <p:sp>
        <p:nvSpPr>
          <p:cNvPr id="16386" name="Espace réservé du contenu 2"/>
          <p:cNvSpPr>
            <a:spLocks noGrp="1"/>
          </p:cNvSpPr>
          <p:nvPr>
            <p:ph sz="quarter" idx="1"/>
          </p:nvPr>
        </p:nvSpPr>
        <p:spPr>
          <a:xfrm>
            <a:off x="827088" y="836613"/>
            <a:ext cx="7859712" cy="5472112"/>
          </a:xfrm>
        </p:spPr>
        <p:txBody>
          <a:bodyPr/>
          <a:lstStyle/>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ctr" eaLnBrk="1" hangingPunct="1">
              <a:buFont typeface="Wingdings 3" charset="0"/>
              <a:buNone/>
            </a:pPr>
            <a:r>
              <a:rPr lang="fr-FR" sz="1200" b="1" dirty="0">
                <a:latin typeface="Times New Roman" charset="0"/>
                <a:cs typeface="Times New Roman" charset="0"/>
              </a:rPr>
              <a:t>CHRONOLOGIE DE L’OPÉRATION DROITS BLINDÉS </a:t>
            </a:r>
          </a:p>
          <a:p>
            <a:pPr marL="0" indent="0" algn="just" eaLnBrk="1" hangingPunct="1">
              <a:buFont typeface="Wingdings 3" charset="0"/>
              <a:buNone/>
            </a:pPr>
            <a:r>
              <a:rPr lang="fr-FR" sz="1200" b="1" dirty="0">
                <a:latin typeface="Times New Roman" charset="0"/>
                <a:cs typeface="Times New Roman" charset="0"/>
              </a:rPr>
              <a:t>7 janvier 2016 </a:t>
            </a:r>
            <a:r>
              <a:rPr lang="fr-FR" sz="1200" dirty="0">
                <a:latin typeface="Times New Roman" charset="0"/>
                <a:cs typeface="Times New Roman" charset="0"/>
              </a:rPr>
              <a:t>: Invitation aux étudiants et étudiantes du cours de Droit international public général (DRT-2100) d’entreprendre un recours judicaire devant la Cour fédérale du Canada</a:t>
            </a:r>
            <a:br>
              <a:rPr lang="fr-FR" sz="1200" dirty="0">
                <a:latin typeface="Times New Roman" charset="0"/>
                <a:cs typeface="Times New Roman" charset="0"/>
              </a:rPr>
            </a:br>
            <a:r>
              <a:rPr lang="fr-FR" sz="1200" b="1" dirty="0">
                <a:latin typeface="Times New Roman" charset="0"/>
                <a:cs typeface="Times New Roman" charset="0"/>
              </a:rPr>
              <a:t>6 février 2016</a:t>
            </a:r>
            <a:r>
              <a:rPr lang="fr-FR" sz="1200" dirty="0">
                <a:latin typeface="Times New Roman" charset="0"/>
                <a:cs typeface="Times New Roman" charset="0"/>
              </a:rPr>
              <a:t>: Annonce du dépôt d’une demande de contrôle judiciaire au colloque d’Avocats sans frontières</a:t>
            </a:r>
            <a:br>
              <a:rPr lang="fr-FR" sz="1200" dirty="0">
                <a:latin typeface="Times New Roman" charset="0"/>
                <a:cs typeface="Times New Roman" charset="0"/>
              </a:rPr>
            </a:br>
            <a:r>
              <a:rPr lang="fr-FR" sz="1200" b="1" dirty="0">
                <a:latin typeface="Times New Roman" charset="0"/>
                <a:cs typeface="Times New Roman" charset="0"/>
              </a:rPr>
              <a:t>10 février 2016</a:t>
            </a:r>
            <a:r>
              <a:rPr lang="fr-FR" sz="1200" dirty="0">
                <a:latin typeface="Times New Roman" charset="0"/>
                <a:cs typeface="Times New Roman" charset="0"/>
              </a:rPr>
              <a:t>: Publication dans </a:t>
            </a:r>
            <a:r>
              <a:rPr lang="fr-FR" sz="1200" i="1" dirty="0">
                <a:latin typeface="Times New Roman" charset="0"/>
                <a:cs typeface="Times New Roman" charset="0"/>
              </a:rPr>
              <a:t>Le Devoir </a:t>
            </a:r>
            <a:r>
              <a:rPr lang="fr-FR" sz="1200" dirty="0">
                <a:latin typeface="Times New Roman" charset="0"/>
                <a:cs typeface="Times New Roman" charset="0"/>
              </a:rPr>
              <a:t>d’une lettre collective « </a:t>
            </a:r>
            <a:r>
              <a:rPr lang="fr-FR" sz="1200" u="sng" dirty="0">
                <a:latin typeface="Times New Roman" charset="0"/>
                <a:cs typeface="Times New Roman" charset="0"/>
                <a:hlinkClick r:id="rId2"/>
              </a:rPr>
              <a:t>Arabie saoudite: une autorisation illégale</a:t>
            </a:r>
            <a:r>
              <a:rPr lang="fr-CA" sz="1200" dirty="0">
                <a:latin typeface="Times New Roman" charset="0"/>
                <a:cs typeface="Times New Roman" charset="0"/>
              </a:rPr>
              <a:t> »</a:t>
            </a:r>
            <a:endParaRPr lang="fr-FR" sz="1200" dirty="0">
              <a:latin typeface="Times New Roman" charset="0"/>
              <a:cs typeface="Times New Roman" charset="0"/>
            </a:endParaRPr>
          </a:p>
          <a:p>
            <a:pPr marL="0" indent="0" algn="just" eaLnBrk="1" hangingPunct="1">
              <a:buFont typeface="Wingdings 3" charset="0"/>
              <a:buNone/>
            </a:pPr>
            <a:r>
              <a:rPr lang="fr-FR" sz="1200" b="1" dirty="0">
                <a:latin typeface="Times New Roman" charset="0"/>
                <a:cs typeface="Times New Roman" charset="0"/>
              </a:rPr>
              <a:t>21 mars 2016</a:t>
            </a:r>
            <a:r>
              <a:rPr lang="fr-FR" sz="1200" dirty="0">
                <a:latin typeface="Times New Roman" charset="0"/>
                <a:cs typeface="Times New Roman" charset="0"/>
              </a:rPr>
              <a:t>: Dépôt de l’avis de demande de contrôle judiciaire à la Cour fédérale du Canada</a:t>
            </a:r>
            <a:br>
              <a:rPr lang="fr-FR" sz="1200" dirty="0">
                <a:latin typeface="Times New Roman" charset="0"/>
                <a:cs typeface="Times New Roman" charset="0"/>
              </a:rPr>
            </a:br>
            <a:r>
              <a:rPr lang="fr-FR" sz="1200" b="1" dirty="0">
                <a:latin typeface="Times New Roman" charset="0"/>
                <a:cs typeface="Times New Roman" charset="0"/>
              </a:rPr>
              <a:t>12 et 13 avril 2016 </a:t>
            </a:r>
            <a:r>
              <a:rPr lang="fr-FR" sz="1200" dirty="0">
                <a:latin typeface="Times New Roman" charset="0"/>
                <a:cs typeface="Times New Roman" charset="0"/>
              </a:rPr>
              <a:t>: Dépôt d’affidavits de l’expert du demandeur Éric David et du demandeur Daniel Turp</a:t>
            </a:r>
            <a:br>
              <a:rPr lang="fr-FR" sz="1200" dirty="0">
                <a:latin typeface="Times New Roman" charset="0"/>
                <a:cs typeface="Times New Roman" charset="0"/>
              </a:rPr>
            </a:br>
            <a:r>
              <a:rPr lang="fr-FR" sz="1200" b="1" dirty="0">
                <a:latin typeface="Times New Roman" charset="0"/>
                <a:cs typeface="Times New Roman" charset="0"/>
              </a:rPr>
              <a:t>21 avril 2016 </a:t>
            </a:r>
            <a:r>
              <a:rPr lang="fr-FR" sz="1200" dirty="0">
                <a:latin typeface="Times New Roman" charset="0"/>
                <a:cs typeface="Times New Roman" charset="0"/>
              </a:rPr>
              <a:t>: Dépôt de l’avis amendé de demande de contrôle judicaire </a:t>
            </a:r>
            <a:br>
              <a:rPr lang="fr-FR" sz="1200" dirty="0">
                <a:latin typeface="Times New Roman" charset="0"/>
                <a:cs typeface="Times New Roman" charset="0"/>
              </a:rPr>
            </a:br>
            <a:r>
              <a:rPr lang="fr-FR" sz="1200" b="1" dirty="0">
                <a:latin typeface="Times New Roman" charset="0"/>
                <a:cs typeface="Times New Roman" charset="0"/>
              </a:rPr>
              <a:t>29 avril 2016</a:t>
            </a:r>
            <a:r>
              <a:rPr lang="fr-FR" sz="1200" dirty="0">
                <a:latin typeface="Times New Roman" charset="0"/>
                <a:cs typeface="Times New Roman" charset="0"/>
              </a:rPr>
              <a:t>: Dépôt d’affidavits supplémentaires d’Éric David et Daniel Turp</a:t>
            </a:r>
            <a:br>
              <a:rPr lang="fr-FR" sz="1200" dirty="0">
                <a:latin typeface="Times New Roman" charset="0"/>
                <a:cs typeface="Times New Roman" charset="0"/>
              </a:rPr>
            </a:br>
            <a:r>
              <a:rPr lang="fr-FR" sz="1200" b="1" dirty="0">
                <a:latin typeface="Times New Roman" charset="0"/>
                <a:cs typeface="Times New Roman" charset="0"/>
              </a:rPr>
              <a:t>29 juin 2016</a:t>
            </a:r>
            <a:r>
              <a:rPr lang="fr-FR" sz="1200" dirty="0">
                <a:latin typeface="Times New Roman" charset="0"/>
                <a:cs typeface="Times New Roman" charset="0"/>
              </a:rPr>
              <a:t>: Dépôt d’affidavit de l’expert du défendeur Michael N. Schmitt</a:t>
            </a:r>
            <a:br>
              <a:rPr lang="fr-FR" sz="1200" dirty="0">
                <a:latin typeface="Times New Roman" charset="0"/>
                <a:cs typeface="Times New Roman" charset="0"/>
              </a:rPr>
            </a:br>
            <a:r>
              <a:rPr lang="fr-FR" sz="1200" b="1" dirty="0">
                <a:latin typeface="Times New Roman" charset="0"/>
                <a:cs typeface="Times New Roman" charset="0"/>
              </a:rPr>
              <a:t>Juillet/Août 2016</a:t>
            </a:r>
            <a:r>
              <a:rPr lang="fr-FR" sz="1200" dirty="0">
                <a:latin typeface="Times New Roman" charset="0"/>
                <a:cs typeface="Times New Roman" charset="0"/>
              </a:rPr>
              <a:t>: Interrogatoires sur affidavits d’Éric David, Daniel Turp et Michael N. Schmitt</a:t>
            </a:r>
            <a:br>
              <a:rPr lang="fr-FR" sz="1200" dirty="0">
                <a:latin typeface="Times New Roman" charset="0"/>
                <a:cs typeface="Times New Roman" charset="0"/>
              </a:rPr>
            </a:br>
            <a:r>
              <a:rPr lang="fr-FR" sz="1200" b="1" dirty="0">
                <a:latin typeface="Times New Roman" charset="0"/>
                <a:cs typeface="Times New Roman" charset="0"/>
              </a:rPr>
              <a:t>15 septembre 2016 </a:t>
            </a:r>
            <a:r>
              <a:rPr lang="fr-FR" sz="1200" dirty="0">
                <a:latin typeface="Times New Roman" charset="0"/>
                <a:cs typeface="Times New Roman" charset="0"/>
              </a:rPr>
              <a:t>: Transmission du mémoire des faits et du droit du demandeur</a:t>
            </a:r>
            <a:br>
              <a:rPr lang="fr-FR" sz="1200" dirty="0">
                <a:latin typeface="Times New Roman" charset="0"/>
                <a:cs typeface="Times New Roman" charset="0"/>
              </a:rPr>
            </a:br>
            <a:r>
              <a:rPr lang="fr-FR" sz="1200" b="1" dirty="0">
                <a:latin typeface="Times New Roman" charset="0"/>
                <a:cs typeface="Times New Roman" charset="0"/>
              </a:rPr>
              <a:t>31 octobre 2016  </a:t>
            </a:r>
            <a:r>
              <a:rPr lang="fr-FR" sz="1200" dirty="0">
                <a:latin typeface="Times New Roman" charset="0"/>
                <a:cs typeface="Times New Roman" charset="0"/>
              </a:rPr>
              <a:t>: Transmission du mémoire des faits et du  droit</a:t>
            </a:r>
          </a:p>
          <a:p>
            <a:pPr marL="0" indent="0" algn="just" eaLnBrk="1" hangingPunct="1">
              <a:buFont typeface="Wingdings 3" charset="0"/>
              <a:buNone/>
            </a:pPr>
            <a:r>
              <a:rPr lang="fr-FR" sz="1200" b="1" dirty="0">
                <a:latin typeface="Times New Roman" charset="0"/>
                <a:cs typeface="Times New Roman" charset="0"/>
              </a:rPr>
              <a:t>19-20 décembre 2016 </a:t>
            </a:r>
            <a:r>
              <a:rPr lang="fr-FR" sz="1200" dirty="0">
                <a:latin typeface="Times New Roman" charset="0"/>
                <a:cs typeface="Times New Roman" charset="0"/>
              </a:rPr>
              <a:t>: Audition devant la Cour fédérale du Canada du défendeur</a:t>
            </a:r>
          </a:p>
          <a:p>
            <a:pPr marL="0" indent="0" algn="just" eaLnBrk="1" hangingPunct="1">
              <a:buFont typeface="Wingdings 3" charset="0"/>
              <a:buNone/>
            </a:pPr>
            <a:r>
              <a:rPr lang="fr-FR" sz="1200" b="1" dirty="0">
                <a:latin typeface="Times New Roman" charset="0"/>
                <a:cs typeface="Times New Roman" charset="0"/>
              </a:rPr>
              <a:t>24 janvier 2017</a:t>
            </a:r>
            <a:r>
              <a:rPr lang="fr-FR" sz="1200" dirty="0">
                <a:latin typeface="Times New Roman" charset="0"/>
                <a:cs typeface="Times New Roman" charset="0"/>
              </a:rPr>
              <a:t> : Jugement rejetant la demande de contrôle judiciaire</a:t>
            </a:r>
            <a:r>
              <a:rPr lang="mr-IN" sz="1200" dirty="0">
                <a:latin typeface="Times New Roman" charset="0"/>
                <a:cs typeface="Times New Roman" charset="0"/>
              </a:rPr>
              <a:t>…</a:t>
            </a:r>
            <a:r>
              <a:rPr lang="fr-CA" sz="1200" dirty="0">
                <a:latin typeface="Times New Roman" charset="0"/>
                <a:cs typeface="Times New Roman" charset="0"/>
              </a:rPr>
              <a:t> sans dépens</a:t>
            </a:r>
            <a:br>
              <a:rPr lang="fr-CA" sz="1200" dirty="0">
                <a:latin typeface="Times New Roman" charset="0"/>
                <a:cs typeface="Times New Roman" charset="0"/>
              </a:rPr>
            </a:br>
            <a:endParaRPr lang="en-US" sz="12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eaLnBrk="1" hangingPunct="1">
              <a:buFont typeface="Wingdings 3" charset="0"/>
              <a:buNone/>
            </a:pPr>
            <a:endParaRPr lang="fr-CA" sz="1400" dirty="0">
              <a:latin typeface="Arial" charset="0"/>
              <a:cs typeface="Arial" charset="0"/>
            </a:endParaRPr>
          </a:p>
          <a:p>
            <a:pPr marL="0" indent="0" eaLnBrk="1" hangingPunct="1">
              <a:spcBef>
                <a:spcPct val="0"/>
              </a:spcBef>
              <a:buFont typeface="Wingdings 3" charset="0"/>
              <a:buNone/>
            </a:pPr>
            <a:r>
              <a:rPr lang="fr-CA" sz="1400" dirty="0">
                <a:latin typeface="Arial" charset="0"/>
                <a:cs typeface="Arial" charset="0"/>
              </a:rPr>
              <a:t>  </a:t>
            </a:r>
          </a:p>
          <a:p>
            <a:pPr marL="0" indent="0" eaLnBrk="1" hangingPunct="1">
              <a:spcBef>
                <a:spcPct val="0"/>
              </a:spcBef>
              <a:buFont typeface="Wingdings 3" charset="0"/>
              <a:buNone/>
            </a:pPr>
            <a:r>
              <a:rPr lang="fr-CA" sz="1400" dirty="0">
                <a:latin typeface="Arial" charset="0"/>
                <a:cs typeface="Arial" charset="0"/>
              </a:rPr>
              <a:t> </a:t>
            </a:r>
          </a:p>
        </p:txBody>
      </p:sp>
      <p:sp>
        <p:nvSpPr>
          <p:cNvPr id="16387"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75CDAAA6-9006-C44B-9113-F2FD480CBFAC}" type="slidenum">
              <a:rPr lang="fr-BE" sz="1400">
                <a:solidFill>
                  <a:schemeClr val="tx2"/>
                </a:solidFill>
              </a:rPr>
              <a:pPr eaLnBrk="1" fontAlgn="base" hangingPunct="1">
                <a:spcBef>
                  <a:spcPct val="0"/>
                </a:spcBef>
                <a:spcAft>
                  <a:spcPct val="0"/>
                </a:spcAft>
              </a:pPr>
              <a:t>3</a:t>
            </a:fld>
            <a:endParaRPr lang="fr-BE" sz="1400">
              <a:solidFill>
                <a:schemeClr val="tx2"/>
              </a:solidFill>
            </a:endParaRPr>
          </a:p>
        </p:txBody>
      </p:sp>
      <p:sp>
        <p:nvSpPr>
          <p:cNvPr id="16388"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16389" name="Image 8" descr="bande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981075"/>
            <a:ext cx="394176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 9" descr="logo@2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8050"/>
            <a:ext cx="35226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custDataLst>
              <p:tags r:id="rId1"/>
            </p:custDataLst>
          </p:nvPr>
        </p:nvSpPr>
        <p:spPr>
          <a:xfrm>
            <a:off x="457200" y="228600"/>
            <a:ext cx="8229600" cy="533400"/>
          </a:xfrm>
        </p:spPr>
        <p:txBody>
          <a:bodyPr/>
          <a:lstStyle/>
          <a:p>
            <a:pPr algn="ctr"/>
            <a:r>
              <a:rPr lang="fr-FR" sz="1800" b="1">
                <a:solidFill>
                  <a:schemeClr val="tx1"/>
                </a:solidFill>
                <a:latin typeface="Times New Roman" charset="0"/>
                <a:cs typeface="Times New Roman" charset="0"/>
              </a:rPr>
              <a:t>IV- L’OPÉRATION DROITS BLINDÉS (suite)</a:t>
            </a:r>
          </a:p>
        </p:txBody>
      </p:sp>
      <p:sp>
        <p:nvSpPr>
          <p:cNvPr id="29698" name="Espace réservé du contenu 2"/>
          <p:cNvSpPr>
            <a:spLocks noGrp="1"/>
          </p:cNvSpPr>
          <p:nvPr>
            <p:ph sz="quarter" idx="1"/>
            <p:custDataLst>
              <p:tags r:id="rId2"/>
            </p:custDataLst>
          </p:nvPr>
        </p:nvSpPr>
        <p:spPr>
          <a:xfrm>
            <a:off x="827088" y="836613"/>
            <a:ext cx="7859712" cy="5472112"/>
          </a:xfrm>
        </p:spPr>
        <p:txBody>
          <a:bodyPr/>
          <a:lstStyle/>
          <a:p>
            <a:pPr marL="0" indent="0" algn="ctr">
              <a:buFont typeface="Wingdings 3" charset="0"/>
              <a:buNone/>
            </a:pPr>
            <a:r>
              <a:rPr lang="fr-FR" sz="1400" b="1" dirty="0">
                <a:latin typeface="Times New Roman" charset="0"/>
                <a:cs typeface="Times New Roman" charset="0"/>
              </a:rPr>
              <a:t>CHRONOLOGIE DE L’OPÉRATION DROITS BLINDÉS </a:t>
            </a:r>
            <a:r>
              <a:rPr lang="fr-FR" sz="1400" b="1" i="1" dirty="0">
                <a:latin typeface="Times New Roman" charset="0"/>
                <a:cs typeface="Times New Roman" charset="0"/>
              </a:rPr>
              <a:t>(suite</a:t>
            </a:r>
            <a:r>
              <a:rPr lang="fr-FR" sz="1400" b="1" dirty="0">
                <a:latin typeface="Times New Roman" charset="0"/>
                <a:cs typeface="Times New Roman" charset="0"/>
              </a:rPr>
              <a:t>) </a:t>
            </a:r>
          </a:p>
          <a:p>
            <a:pPr marL="0" indent="0" algn="just">
              <a:buFont typeface="Wingdings 3" charset="0"/>
              <a:buNone/>
            </a:pPr>
            <a:endParaRPr lang="fr-FR" sz="1400" b="1" dirty="0">
              <a:latin typeface="Times New Roman" charset="0"/>
              <a:cs typeface="Times New Roman" charset="0"/>
            </a:endParaRPr>
          </a:p>
          <a:p>
            <a:pPr marL="0" indent="0" algn="just">
              <a:buFont typeface="Wingdings 3" charset="0"/>
              <a:buNone/>
            </a:pPr>
            <a:endParaRPr lang="fr-FR" sz="1400" b="1" dirty="0">
              <a:latin typeface="Times New Roman" charset="0"/>
              <a:cs typeface="Times New Roman" charset="0"/>
            </a:endParaRPr>
          </a:p>
          <a:p>
            <a:pPr marL="0" indent="0" algn="just">
              <a:buFont typeface="Wingdings 3" charset="0"/>
              <a:buNone/>
            </a:pPr>
            <a:endParaRPr lang="fr-FR" sz="1400" b="1" dirty="0">
              <a:latin typeface="Times New Roman" charset="0"/>
              <a:cs typeface="Times New Roman" charset="0"/>
            </a:endParaRPr>
          </a:p>
          <a:p>
            <a:pPr marL="0" indent="0" algn="just">
              <a:buFont typeface="Wingdings 3" charset="0"/>
              <a:buNone/>
            </a:pPr>
            <a:r>
              <a:rPr lang="fr-CA" sz="1200" dirty="0">
                <a:latin typeface="Times New Roman" charset="0"/>
                <a:cs typeface="Times New Roman" charset="0"/>
              </a:rPr>
              <a:t/>
            </a:r>
            <a:br>
              <a:rPr lang="fr-CA" sz="1200" dirty="0">
                <a:latin typeface="Times New Roman" charset="0"/>
                <a:cs typeface="Times New Roman" charset="0"/>
              </a:rPr>
            </a:br>
            <a:r>
              <a:rPr lang="fr-FR" sz="1200" b="1" dirty="0">
                <a:latin typeface="Times New Roman" charset="0"/>
                <a:cs typeface="Times New Roman" charset="0"/>
              </a:rPr>
              <a:t>17 f</a:t>
            </a:r>
            <a:r>
              <a:rPr lang="fr-CA" sz="1200" b="1" dirty="0" err="1">
                <a:latin typeface="Times New Roman" charset="0"/>
                <a:cs typeface="Times New Roman" charset="0"/>
              </a:rPr>
              <a:t>évrier</a:t>
            </a:r>
            <a:r>
              <a:rPr lang="fr-CA" sz="1200" b="1" dirty="0">
                <a:latin typeface="Times New Roman" charset="0"/>
                <a:cs typeface="Times New Roman" charset="0"/>
              </a:rPr>
              <a:t> 2017 </a:t>
            </a:r>
            <a:r>
              <a:rPr lang="fr-CA" sz="1200" dirty="0">
                <a:latin typeface="Times New Roman" charset="0"/>
                <a:cs typeface="Times New Roman" charset="0"/>
              </a:rPr>
              <a:t>: Dépôt de l’avis d’appel au greffe de la Cour d’appel fédérale</a:t>
            </a:r>
            <a:r>
              <a:rPr lang="en-US" sz="1200" dirty="0">
                <a:latin typeface="Gill Sans MT" charset="0"/>
              </a:rPr>
              <a:t/>
            </a:r>
            <a:br>
              <a:rPr lang="en-US" sz="1200" dirty="0">
                <a:latin typeface="Gill Sans MT" charset="0"/>
              </a:rPr>
            </a:br>
            <a:r>
              <a:rPr lang="fr-FR" sz="1200" b="1" dirty="0">
                <a:latin typeface="Times New Roman" charset="0"/>
                <a:cs typeface="Times New Roman" charset="0"/>
              </a:rPr>
              <a:t>26 mai 2017 </a:t>
            </a:r>
            <a:r>
              <a:rPr lang="fr-FR" sz="1200" dirty="0">
                <a:latin typeface="Times New Roman" charset="0"/>
                <a:cs typeface="Times New Roman" charset="0"/>
              </a:rPr>
              <a:t>: Transmission du mémoire des faits et du droit de l’appelant</a:t>
            </a:r>
            <a:br>
              <a:rPr lang="fr-FR" sz="1200" dirty="0">
                <a:latin typeface="Times New Roman" charset="0"/>
                <a:cs typeface="Times New Roman" charset="0"/>
              </a:rPr>
            </a:br>
            <a:r>
              <a:rPr lang="fr-FR" sz="1200" b="1" dirty="0">
                <a:latin typeface="Times New Roman" charset="0"/>
                <a:cs typeface="Times New Roman" charset="0"/>
              </a:rPr>
              <a:t>28 juillet 2017 </a:t>
            </a:r>
            <a:r>
              <a:rPr lang="fr-FR" sz="1200" dirty="0">
                <a:latin typeface="Times New Roman" charset="0"/>
                <a:cs typeface="Times New Roman" charset="0"/>
              </a:rPr>
              <a:t>: </a:t>
            </a:r>
            <a:r>
              <a:rPr lang="fr-FR" sz="1200" dirty="0">
                <a:latin typeface="Times New Roman" charset="0"/>
              </a:rPr>
              <a:t>Révélations sur l’utilisation d’équipement militaire canadien en Arabie saoudite par </a:t>
            </a:r>
            <a:r>
              <a:rPr lang="fr-FR" sz="1200" i="1" dirty="0">
                <a:latin typeface="Times New Roman" charset="0"/>
              </a:rPr>
              <a:t>The</a:t>
            </a:r>
            <a:r>
              <a:rPr lang="fr-FR" sz="1200" dirty="0">
                <a:latin typeface="Times New Roman" charset="0"/>
              </a:rPr>
              <a:t> </a:t>
            </a:r>
            <a:r>
              <a:rPr lang="fr-FR" sz="1200" i="1" dirty="0">
                <a:latin typeface="Times New Roman" charset="0"/>
              </a:rPr>
              <a:t>Globe and Mail)</a:t>
            </a:r>
            <a:br>
              <a:rPr lang="fr-FR" sz="1200" i="1" dirty="0">
                <a:latin typeface="Times New Roman" charset="0"/>
              </a:rPr>
            </a:br>
            <a:r>
              <a:rPr lang="fr-FR" sz="1200" b="1" dirty="0">
                <a:latin typeface="Times New Roman" charset="0"/>
                <a:cs typeface="Times New Roman" charset="0"/>
              </a:rPr>
              <a:t>3 août 2017 </a:t>
            </a:r>
            <a:r>
              <a:rPr lang="fr-FR" sz="1200" dirty="0">
                <a:latin typeface="Times New Roman" charset="0"/>
                <a:cs typeface="Times New Roman" charset="0"/>
              </a:rPr>
              <a:t>: Recours 2 : Mise en demeure à la ministre des Affaires étrangères </a:t>
            </a:r>
            <a:r>
              <a:rPr lang="fr-FR" sz="1200" dirty="0" err="1">
                <a:latin typeface="Times New Roman" charset="0"/>
                <a:cs typeface="Times New Roman" charset="0"/>
              </a:rPr>
              <a:t>Chrystia</a:t>
            </a:r>
            <a:r>
              <a:rPr lang="fr-FR" sz="1200" dirty="0">
                <a:latin typeface="Times New Roman" charset="0"/>
                <a:cs typeface="Times New Roman" charset="0"/>
              </a:rPr>
              <a:t> </a:t>
            </a:r>
            <a:r>
              <a:rPr lang="fr-FR" sz="1200" dirty="0" err="1">
                <a:latin typeface="Times New Roman" charset="0"/>
                <a:cs typeface="Times New Roman" charset="0"/>
              </a:rPr>
              <a:t>Freeland</a:t>
            </a:r>
            <a:r>
              <a:rPr lang="fr-FR" sz="1200" dirty="0">
                <a:latin typeface="Times New Roman" charset="0"/>
                <a:cs typeface="Times New Roman" charset="0"/>
              </a:rPr>
              <a:t/>
            </a:r>
            <a:br>
              <a:rPr lang="fr-FR" sz="1200" dirty="0">
                <a:latin typeface="Times New Roman" charset="0"/>
                <a:cs typeface="Times New Roman" charset="0"/>
              </a:rPr>
            </a:br>
            <a:r>
              <a:rPr lang="fr-FR" sz="1200" b="1" dirty="0">
                <a:latin typeface="Times New Roman" charset="0"/>
                <a:cs typeface="Times New Roman" charset="0"/>
              </a:rPr>
              <a:t>20 septembre 2017 </a:t>
            </a:r>
            <a:r>
              <a:rPr lang="fr-FR" sz="1200" dirty="0">
                <a:latin typeface="Times New Roman" charset="0"/>
                <a:cs typeface="Times New Roman" charset="0"/>
              </a:rPr>
              <a:t>: Recours 2 : Avis de demande de contrôle judiciaire</a:t>
            </a:r>
            <a:br>
              <a:rPr lang="fr-FR" sz="1200" dirty="0">
                <a:latin typeface="Times New Roman" charset="0"/>
                <a:cs typeface="Times New Roman" charset="0"/>
              </a:rPr>
            </a:br>
            <a:r>
              <a:rPr lang="fr-FR" sz="1200" b="1" dirty="0">
                <a:latin typeface="Times New Roman" charset="0"/>
                <a:cs typeface="Times New Roman" charset="0"/>
              </a:rPr>
              <a:t>10 novembre 2017 </a:t>
            </a:r>
            <a:r>
              <a:rPr lang="fr-FR" sz="1200" dirty="0">
                <a:latin typeface="Times New Roman" charset="0"/>
                <a:cs typeface="Times New Roman" charset="0"/>
              </a:rPr>
              <a:t>: Recours 2 : Dépôt d’une requête en radiation de la demande de contrôle judiciaire</a:t>
            </a:r>
            <a:br>
              <a:rPr lang="fr-FR" sz="1200" dirty="0">
                <a:latin typeface="Times New Roman" charset="0"/>
                <a:cs typeface="Times New Roman" charset="0"/>
              </a:rPr>
            </a:br>
            <a:r>
              <a:rPr lang="fr-FR" sz="1200" b="1" dirty="0">
                <a:latin typeface="Times New Roman" charset="0"/>
                <a:cs typeface="Times New Roman" charset="0"/>
              </a:rPr>
              <a:t>21 novembre 2017 </a:t>
            </a:r>
            <a:r>
              <a:rPr lang="fr-FR" sz="1200" dirty="0">
                <a:latin typeface="Times New Roman" charset="0"/>
                <a:cs typeface="Times New Roman" charset="0"/>
              </a:rPr>
              <a:t>: Recours 2 : Avis de demande de contrôle judiciaire amendé (ajout de GDLS comme  défendeur) </a:t>
            </a:r>
            <a:br>
              <a:rPr lang="fr-FR" sz="1200" dirty="0">
                <a:latin typeface="Times New Roman" charset="0"/>
                <a:cs typeface="Times New Roman" charset="0"/>
              </a:rPr>
            </a:br>
            <a:r>
              <a:rPr lang="fr-FR" sz="1200" b="1" dirty="0">
                <a:latin typeface="Times New Roman" charset="0"/>
                <a:cs typeface="Times New Roman" charset="0"/>
              </a:rPr>
              <a:t>6 décembre 2017 </a:t>
            </a:r>
            <a:r>
              <a:rPr lang="fr-FR" sz="1200" dirty="0">
                <a:latin typeface="Times New Roman" charset="0"/>
                <a:cs typeface="Times New Roman" charset="0"/>
              </a:rPr>
              <a:t>: Recours 1 : Audition devant les juges de la Cours fédérale d’appel JJ. </a:t>
            </a:r>
            <a:r>
              <a:rPr lang="fr-CA" sz="1200" dirty="0">
                <a:latin typeface="Times New Roman" charset="0"/>
                <a:cs typeface="Times New Roman" charset="0"/>
              </a:rPr>
              <a:t>Nadon, </a:t>
            </a:r>
            <a:r>
              <a:rPr lang="fr-CA" sz="1200" dirty="0" err="1">
                <a:latin typeface="Times New Roman" charset="0"/>
                <a:cs typeface="Times New Roman" charset="0"/>
              </a:rPr>
              <a:t>Gleason</a:t>
            </a:r>
            <a:r>
              <a:rPr lang="fr-CA" sz="1200" dirty="0">
                <a:latin typeface="Times New Roman" charset="0"/>
                <a:cs typeface="Times New Roman" charset="0"/>
              </a:rPr>
              <a:t> et Boivin)</a:t>
            </a:r>
            <a:r>
              <a:rPr lang="fr-FR" sz="1200" dirty="0">
                <a:latin typeface="Times New Roman" charset="0"/>
                <a:cs typeface="Times New Roman" charset="0"/>
              </a:rPr>
              <a:t/>
            </a:r>
            <a:br>
              <a:rPr lang="fr-FR" sz="1200" dirty="0">
                <a:latin typeface="Times New Roman" charset="0"/>
                <a:cs typeface="Times New Roman" charset="0"/>
              </a:rPr>
            </a:br>
            <a:r>
              <a:rPr lang="fr-FR" sz="1200" b="1" dirty="0">
                <a:latin typeface="Times New Roman" charset="0"/>
                <a:cs typeface="Times New Roman" charset="0"/>
              </a:rPr>
              <a:t>9 janvier 2018</a:t>
            </a:r>
            <a:r>
              <a:rPr lang="fr-FR" sz="1200" dirty="0">
                <a:latin typeface="Times New Roman" charset="0"/>
                <a:cs typeface="Times New Roman" charset="0"/>
              </a:rPr>
              <a:t> : Recours 2 : Ordonnance du juge Luc Martineau rejetant la requête en radiation</a:t>
            </a:r>
            <a:r>
              <a:rPr lang="fr-FR" sz="1200" b="1" dirty="0">
                <a:latin typeface="Times New Roman" charset="0"/>
                <a:cs typeface="Times New Roman" charset="0"/>
              </a:rPr>
              <a:t/>
            </a:r>
            <a:br>
              <a:rPr lang="fr-FR" sz="1200" b="1" dirty="0">
                <a:latin typeface="Times New Roman" charset="0"/>
                <a:cs typeface="Times New Roman" charset="0"/>
              </a:rPr>
            </a:br>
            <a:r>
              <a:rPr lang="fr-FR" sz="1200" b="1" dirty="0">
                <a:latin typeface="Times New Roman" charset="0"/>
                <a:cs typeface="Times New Roman" charset="0"/>
              </a:rPr>
              <a:t>1</a:t>
            </a:r>
            <a:r>
              <a:rPr lang="fr-FR" sz="1200" b="1" baseline="30000" dirty="0">
                <a:latin typeface="Times New Roman" charset="0"/>
                <a:cs typeface="Times New Roman" charset="0"/>
              </a:rPr>
              <a:t>er</a:t>
            </a:r>
            <a:r>
              <a:rPr lang="fr-FR" sz="1200" b="1" dirty="0">
                <a:latin typeface="Times New Roman" charset="0"/>
                <a:cs typeface="Times New Roman" charset="0"/>
              </a:rPr>
              <a:t> mars 2018 </a:t>
            </a:r>
            <a:r>
              <a:rPr lang="fr-FR" sz="1200" dirty="0">
                <a:latin typeface="Times New Roman" charset="0"/>
                <a:cs typeface="Times New Roman" charset="0"/>
              </a:rPr>
              <a:t>: Recours 2 : Ordonnance pour la fixation d’un échéancier</a:t>
            </a:r>
            <a:br>
              <a:rPr lang="fr-FR" sz="1200" dirty="0">
                <a:latin typeface="Times New Roman" charset="0"/>
                <a:cs typeface="Times New Roman" charset="0"/>
              </a:rPr>
            </a:br>
            <a:r>
              <a:rPr lang="fr-FR" sz="1200" b="1" dirty="0">
                <a:latin typeface="Times New Roman" charset="0"/>
                <a:cs typeface="Times New Roman" charset="0"/>
              </a:rPr>
              <a:t>15 avril 2018 </a:t>
            </a:r>
            <a:r>
              <a:rPr lang="fr-FR" sz="1200" dirty="0">
                <a:latin typeface="Times New Roman" charset="0"/>
                <a:cs typeface="Times New Roman" charset="0"/>
              </a:rPr>
              <a:t>: Recours 2: Dépôt d’une requête en confidentialité par le demandeur</a:t>
            </a:r>
            <a:br>
              <a:rPr lang="fr-FR" sz="1200" dirty="0">
                <a:latin typeface="Times New Roman" charset="0"/>
                <a:cs typeface="Times New Roman" charset="0"/>
              </a:rPr>
            </a:br>
            <a:r>
              <a:rPr lang="fr-FR" sz="1200" b="1" dirty="0">
                <a:latin typeface="Times New Roman" charset="0"/>
                <a:cs typeface="Times New Roman" charset="0"/>
              </a:rPr>
              <a:t>22 mai 2018 </a:t>
            </a:r>
            <a:r>
              <a:rPr lang="fr-FR" sz="1200" dirty="0">
                <a:latin typeface="Times New Roman" charset="0"/>
                <a:cs typeface="Times New Roman" charset="0"/>
              </a:rPr>
              <a:t>: Recours 2 : Ordonnance acceptant que l’identité des témoins soit protégée et demeure confidentielle</a:t>
            </a:r>
            <a:br>
              <a:rPr lang="fr-FR" sz="1200" dirty="0">
                <a:latin typeface="Times New Roman" charset="0"/>
                <a:cs typeface="Times New Roman" charset="0"/>
              </a:rPr>
            </a:br>
            <a:r>
              <a:rPr lang="fr-FR" sz="1200" b="1" dirty="0">
                <a:latin typeface="Times New Roman" charset="0"/>
                <a:cs typeface="Times New Roman" charset="0"/>
              </a:rPr>
              <a:t>6 juillet 2018</a:t>
            </a:r>
            <a:r>
              <a:rPr lang="fr-FR" sz="1200" dirty="0">
                <a:latin typeface="Times New Roman" charset="0"/>
                <a:cs typeface="Times New Roman" charset="0"/>
              </a:rPr>
              <a:t> : Recours 1 : Jugement de la Cour d’appel fédérale rejetant l’appel</a:t>
            </a:r>
            <a:br>
              <a:rPr lang="fr-FR" sz="1200" dirty="0">
                <a:latin typeface="Times New Roman" charset="0"/>
                <a:cs typeface="Times New Roman" charset="0"/>
              </a:rPr>
            </a:br>
            <a:r>
              <a:rPr lang="fr-FR" sz="1200" b="1" dirty="0" smtClean="0">
                <a:latin typeface="Times New Roman" charset="0"/>
                <a:cs typeface="Times New Roman" charset="0"/>
              </a:rPr>
              <a:t>28 septembre </a:t>
            </a:r>
            <a:r>
              <a:rPr lang="fr-FR" sz="1200" b="1" dirty="0">
                <a:latin typeface="Times New Roman" charset="0"/>
                <a:cs typeface="Times New Roman" charset="0"/>
              </a:rPr>
              <a:t>2018 </a:t>
            </a:r>
            <a:r>
              <a:rPr lang="fr-FR" sz="1200" dirty="0">
                <a:latin typeface="Times New Roman" charset="0"/>
                <a:cs typeface="Times New Roman" charset="0"/>
              </a:rPr>
              <a:t>: Recours 1 : </a:t>
            </a:r>
            <a:r>
              <a:rPr lang="fr-FR" sz="1200" dirty="0" smtClean="0">
                <a:latin typeface="Times New Roman" charset="0"/>
                <a:cs typeface="Times New Roman" charset="0"/>
              </a:rPr>
              <a:t>Dépôt d’une </a:t>
            </a:r>
            <a:r>
              <a:rPr lang="fr-FR" sz="1200" dirty="0">
                <a:latin typeface="Times New Roman" charset="0"/>
                <a:cs typeface="Times New Roman" charset="0"/>
              </a:rPr>
              <a:t>d</a:t>
            </a:r>
            <a:r>
              <a:rPr lang="fr-FR" sz="1200" dirty="0" smtClean="0">
                <a:latin typeface="Times New Roman" charset="0"/>
                <a:cs typeface="Times New Roman" charset="0"/>
              </a:rPr>
              <a:t>emande d’autorisation d’appel </a:t>
            </a:r>
            <a:r>
              <a:rPr lang="fr-FR" sz="1200" dirty="0">
                <a:latin typeface="Times New Roman" charset="0"/>
                <a:cs typeface="Times New Roman" charset="0"/>
              </a:rPr>
              <a:t>du jugement de la Cour d’appel fédérale devant la Cour suprême du Canada</a:t>
            </a:r>
          </a:p>
          <a:p>
            <a:pPr marL="0" indent="0" algn="just">
              <a:buFont typeface="Wingdings 3" charset="0"/>
              <a:buNone/>
            </a:pPr>
            <a:r>
              <a:rPr lang="fr-FR" sz="1200" b="1" dirty="0" smtClean="0">
                <a:latin typeface="Times New Roman" charset="0"/>
                <a:cs typeface="Times New Roman" charset="0"/>
              </a:rPr>
              <a:t>11 avril 2019 </a:t>
            </a:r>
            <a:r>
              <a:rPr lang="fr-FR" sz="1200" dirty="0">
                <a:latin typeface="Times New Roman" charset="0"/>
                <a:cs typeface="Times New Roman" charset="0"/>
              </a:rPr>
              <a:t>: Recours 1 : </a:t>
            </a:r>
            <a:r>
              <a:rPr lang="fr-FR" sz="1200" dirty="0" smtClean="0">
                <a:latin typeface="Times New Roman" charset="0"/>
                <a:cs typeface="Times New Roman" charset="0"/>
              </a:rPr>
              <a:t>Jugement de la </a:t>
            </a:r>
            <a:r>
              <a:rPr lang="fr-FR" sz="1200" dirty="0">
                <a:latin typeface="Times New Roman" charset="0"/>
                <a:cs typeface="Times New Roman" charset="0"/>
              </a:rPr>
              <a:t>C</a:t>
            </a:r>
            <a:r>
              <a:rPr lang="fr-FR" sz="1200" dirty="0" smtClean="0">
                <a:latin typeface="Times New Roman" charset="0"/>
                <a:cs typeface="Times New Roman" charset="0"/>
              </a:rPr>
              <a:t>our </a:t>
            </a:r>
            <a:r>
              <a:rPr lang="fr-FR" sz="1200" dirty="0">
                <a:latin typeface="Times New Roman" charset="0"/>
                <a:cs typeface="Times New Roman" charset="0"/>
              </a:rPr>
              <a:t>suprême du </a:t>
            </a:r>
            <a:r>
              <a:rPr lang="fr-FR" sz="1200" dirty="0" smtClean="0">
                <a:latin typeface="Times New Roman" charset="0"/>
                <a:cs typeface="Times New Roman" charset="0"/>
              </a:rPr>
              <a:t>Canada rejetant la demande d’autorisation d’</a:t>
            </a:r>
            <a:r>
              <a:rPr lang="fr-FR" sz="1200" dirty="0" err="1" smtClean="0">
                <a:latin typeface="Times New Roman" charset="0"/>
                <a:cs typeface="Times New Roman" charset="0"/>
              </a:rPr>
              <a:t>appe</a:t>
            </a:r>
            <a:r>
              <a:rPr lang="fr-FR" sz="1200" dirty="0" smtClean="0">
                <a:latin typeface="Times New Roman" charset="0"/>
                <a:cs typeface="Times New Roman" charset="0"/>
              </a:rPr>
              <a:t>;</a:t>
            </a:r>
            <a:br>
              <a:rPr lang="fr-FR" sz="1200" dirty="0" smtClean="0">
                <a:latin typeface="Times New Roman" charset="0"/>
                <a:cs typeface="Times New Roman" charset="0"/>
              </a:rPr>
            </a:br>
            <a:r>
              <a:rPr lang="fr-FR" sz="1200" b="1" dirty="0" smtClean="0">
                <a:latin typeface="Times New Roman" charset="0"/>
                <a:cs typeface="Times New Roman" charset="0"/>
              </a:rPr>
              <a:t>23 avril 2019 </a:t>
            </a:r>
            <a:r>
              <a:rPr lang="fr-FR" sz="1200" dirty="0" smtClean="0">
                <a:latin typeface="Times New Roman" charset="0"/>
                <a:cs typeface="Times New Roman" charset="0"/>
              </a:rPr>
              <a:t>: Recours 2 : Avis de désistement</a:t>
            </a:r>
            <a:endParaRPr lang="fr-FR" sz="1200" dirty="0">
              <a:latin typeface="Times New Roman" charset="0"/>
              <a:cs typeface="Times New Roman" charset="0"/>
            </a:endParaRPr>
          </a:p>
          <a:p>
            <a:pPr marL="0" indent="0" algn="just">
              <a:buNone/>
            </a:pPr>
            <a:r>
              <a:rPr lang="fr-FR" sz="1200" b="1" dirty="0" smtClean="0">
                <a:latin typeface="Times New Roman" charset="0"/>
                <a:cs typeface="Times New Roman" charset="0"/>
              </a:rPr>
              <a:t>17 septembre 2019 </a:t>
            </a:r>
            <a:r>
              <a:rPr lang="fr-FR" sz="1200" dirty="0" smtClean="0">
                <a:latin typeface="Times New Roman" charset="0"/>
                <a:cs typeface="Times New Roman" charset="0"/>
              </a:rPr>
              <a:t>: Entrée en vigueur du </a:t>
            </a:r>
            <a:r>
              <a:rPr lang="fr-FR" sz="1200" i="1" dirty="0" smtClean="0">
                <a:latin typeface="Times New Roman" charset="0"/>
                <a:cs typeface="Times New Roman" charset="0"/>
              </a:rPr>
              <a:t>Traité sur le commerce des armes </a:t>
            </a:r>
            <a:r>
              <a:rPr lang="fr-FR" sz="1200" dirty="0" smtClean="0">
                <a:latin typeface="Times New Roman" charset="0"/>
                <a:cs typeface="Times New Roman" charset="0"/>
              </a:rPr>
              <a:t>pour le Canada</a:t>
            </a:r>
            <a:br>
              <a:rPr lang="fr-FR" sz="1200" dirty="0" smtClean="0">
                <a:latin typeface="Times New Roman" charset="0"/>
                <a:cs typeface="Times New Roman" charset="0"/>
              </a:rPr>
            </a:br>
            <a:r>
              <a:rPr lang="fr-FR" sz="1200" b="1" dirty="0" smtClean="0">
                <a:latin typeface="Times New Roman" charset="0"/>
                <a:cs typeface="Times New Roman" charset="0"/>
              </a:rPr>
              <a:t>17 septembre 2019 </a:t>
            </a:r>
            <a:r>
              <a:rPr lang="fr-FR" sz="1200" dirty="0" smtClean="0">
                <a:latin typeface="Times New Roman" charset="0"/>
                <a:cs typeface="Times New Roman" charset="0"/>
              </a:rPr>
              <a:t>: Recours 3 : Mise en demeure à la ministre des Affaires étrangères </a:t>
            </a:r>
            <a:r>
              <a:rPr lang="fr-FR" sz="1200" dirty="0" err="1" smtClean="0">
                <a:latin typeface="Times New Roman" charset="0"/>
                <a:cs typeface="Times New Roman" charset="0"/>
              </a:rPr>
              <a:t>Chrystia</a:t>
            </a:r>
            <a:r>
              <a:rPr lang="fr-FR" sz="1200" dirty="0" smtClean="0">
                <a:latin typeface="Times New Roman" charset="0"/>
                <a:cs typeface="Times New Roman" charset="0"/>
              </a:rPr>
              <a:t> </a:t>
            </a:r>
            <a:r>
              <a:rPr lang="fr-FR" sz="1200" dirty="0" err="1" smtClean="0">
                <a:latin typeface="Times New Roman" charset="0"/>
                <a:cs typeface="Times New Roman" charset="0"/>
              </a:rPr>
              <a:t>Freeland</a:t>
            </a:r>
            <a:r>
              <a:rPr lang="fr-FR" sz="1200" dirty="0" smtClean="0">
                <a:latin typeface="Times New Roman" charset="0"/>
                <a:cs typeface="Times New Roman" charset="0"/>
              </a:rPr>
              <a:t/>
            </a:r>
            <a:br>
              <a:rPr lang="fr-FR" sz="1200" dirty="0" smtClean="0">
                <a:latin typeface="Times New Roman" charset="0"/>
                <a:cs typeface="Times New Roman" charset="0"/>
              </a:rPr>
            </a:br>
            <a:r>
              <a:rPr lang="fr-FR" sz="1200" b="1" dirty="0" smtClean="0">
                <a:latin typeface="Times New Roman" charset="0"/>
                <a:cs typeface="Times New Roman" charset="0"/>
              </a:rPr>
              <a:t>30 septembre 2019 </a:t>
            </a:r>
            <a:r>
              <a:rPr lang="fr-FR" sz="1200" dirty="0" smtClean="0">
                <a:latin typeface="Times New Roman" charset="0"/>
                <a:cs typeface="Times New Roman" charset="0"/>
              </a:rPr>
              <a:t>: Recours 3 : Réponse de la ministre des Affaires étrangères </a:t>
            </a:r>
            <a:r>
              <a:rPr lang="fr-FR" sz="1200" dirty="0" err="1" smtClean="0">
                <a:latin typeface="Times New Roman" charset="0"/>
                <a:cs typeface="Times New Roman" charset="0"/>
              </a:rPr>
              <a:t>Chrystia</a:t>
            </a:r>
            <a:r>
              <a:rPr lang="fr-FR" sz="1200" dirty="0" smtClean="0">
                <a:latin typeface="Times New Roman" charset="0"/>
                <a:cs typeface="Times New Roman" charset="0"/>
              </a:rPr>
              <a:t> </a:t>
            </a:r>
            <a:r>
              <a:rPr lang="fr-FR" sz="1200" dirty="0" err="1" smtClean="0">
                <a:latin typeface="Times New Roman" charset="0"/>
                <a:cs typeface="Times New Roman" charset="0"/>
              </a:rPr>
              <a:t>Freeland</a:t>
            </a:r>
            <a:r>
              <a:rPr lang="fr-FR" sz="1200" dirty="0" smtClean="0">
                <a:latin typeface="Times New Roman" charset="0"/>
                <a:cs typeface="Times New Roman" charset="0"/>
              </a:rPr>
              <a:t/>
            </a:r>
            <a:br>
              <a:rPr lang="fr-FR" sz="1200" dirty="0" smtClean="0">
                <a:latin typeface="Times New Roman" charset="0"/>
                <a:cs typeface="Times New Roman" charset="0"/>
              </a:rPr>
            </a:br>
            <a:r>
              <a:rPr lang="fr-FR" sz="1200" b="1" dirty="0" smtClean="0">
                <a:latin typeface="Times New Roman" charset="0"/>
                <a:cs typeface="Times New Roman" charset="0"/>
              </a:rPr>
              <a:t>10 octobre 2019 </a:t>
            </a:r>
            <a:r>
              <a:rPr lang="fr-FR" sz="1200" dirty="0" smtClean="0">
                <a:latin typeface="Times New Roman" charset="0"/>
                <a:cs typeface="Times New Roman" charset="0"/>
              </a:rPr>
              <a:t>: Recours 3 : Avis de demande de contrôle judiciaire</a:t>
            </a:r>
            <a:br>
              <a:rPr lang="fr-FR" sz="1200" dirty="0" smtClean="0">
                <a:latin typeface="Times New Roman" charset="0"/>
                <a:cs typeface="Times New Roman" charset="0"/>
              </a:rPr>
            </a:br>
            <a:endParaRPr lang="fr-FR" sz="1200" dirty="0">
              <a:latin typeface="Times New Roman" charset="0"/>
              <a:cs typeface="Times New Roman" charset="0"/>
            </a:endParaRPr>
          </a:p>
          <a:p>
            <a:pPr marL="0" indent="0" algn="just">
              <a:buFont typeface="Wingdings 3" charset="0"/>
              <a:buNone/>
            </a:pPr>
            <a:r>
              <a:rPr lang="fr-FR" sz="1400" b="1" dirty="0">
                <a:latin typeface="Times New Roman" charset="0"/>
                <a:cs typeface="Times New Roman" charset="0"/>
              </a:rPr>
              <a:t/>
            </a:r>
            <a:br>
              <a:rPr lang="fr-FR" sz="1400" b="1" dirty="0">
                <a:latin typeface="Times New Roman" charset="0"/>
                <a:cs typeface="Times New Roman" charset="0"/>
              </a:rPr>
            </a:b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buFont typeface="Wingdings 3" charset="0"/>
              <a:buNone/>
            </a:pPr>
            <a:endParaRPr lang="fr-CA" sz="1400" dirty="0">
              <a:latin typeface="Arial" charset="0"/>
              <a:cs typeface="Arial" charset="0"/>
            </a:endParaRPr>
          </a:p>
          <a:p>
            <a:pPr marL="0" indent="0">
              <a:spcBef>
                <a:spcPct val="0"/>
              </a:spcBef>
              <a:buFont typeface="Wingdings 3" charset="0"/>
              <a:buNone/>
            </a:pPr>
            <a:r>
              <a:rPr lang="fr-CA" sz="1400" dirty="0">
                <a:latin typeface="Arial" charset="0"/>
                <a:cs typeface="Arial" charset="0"/>
              </a:rPr>
              <a:t>  </a:t>
            </a:r>
          </a:p>
          <a:p>
            <a:pPr marL="0" indent="0">
              <a:spcBef>
                <a:spcPct val="0"/>
              </a:spcBef>
              <a:buFont typeface="Wingdings 3" charset="0"/>
              <a:buNone/>
            </a:pPr>
            <a:r>
              <a:rPr lang="fr-CA" sz="1400" dirty="0">
                <a:latin typeface="Arial" charset="0"/>
                <a:cs typeface="Arial" charset="0"/>
              </a:rPr>
              <a:t> </a:t>
            </a:r>
          </a:p>
        </p:txBody>
      </p:sp>
      <p:sp>
        <p:nvSpPr>
          <p:cNvPr id="5" name="Espace réservé du numéro de diapositive 4"/>
          <p:cNvSpPr>
            <a:spLocks noGrp="1"/>
          </p:cNvSpPr>
          <p:nvPr>
            <p:ph type="sldNum" sz="quarter" idx="12"/>
            <p:custDataLst>
              <p:tags r:id="rId3"/>
            </p:custDataLst>
          </p:nvPr>
        </p:nvSpPr>
        <p:spPr>
          <a:xfrm>
            <a:off x="612775" y="6356350"/>
            <a:ext cx="430213" cy="365125"/>
          </a:xfrm>
        </p:spPr>
        <p:txBody>
          <a:bodyPr/>
          <a:lstStyle/>
          <a:p>
            <a:pPr>
              <a:defRPr/>
            </a:pPr>
            <a:fld id="{4596245B-F9B0-E945-9367-70C164666FFB}" type="slidenum">
              <a:rPr lang="fr-BE" smtClean="0"/>
              <a:pPr>
                <a:defRPr/>
              </a:pPr>
              <a:t>4</a:t>
            </a:fld>
            <a:endParaRPr lang="fr-BE" dirty="0"/>
          </a:p>
        </p:txBody>
      </p:sp>
      <p:sp>
        <p:nvSpPr>
          <p:cNvPr id="29700" name="Rectangle 3"/>
          <p:cNvSpPr>
            <a:spLocks noChangeArrowheads="1"/>
          </p:cNvSpPr>
          <p:nvPr>
            <p:custDataLst>
              <p:tags r:id="rId4"/>
            </p:custDataLst>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29701" name="Image 8" descr="bandeau.jpg"/>
          <p:cNvPicPr>
            <a:picLocks noChangeAspect="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3419475" y="1196975"/>
            <a:ext cx="21415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57200" y="228600"/>
            <a:ext cx="8229600" cy="533400"/>
          </a:xfrm>
        </p:spPr>
        <p:txBody>
          <a:bodyPr/>
          <a:lstStyle/>
          <a:p>
            <a:pPr algn="ctr" eaLnBrk="1" hangingPunct="1"/>
            <a:r>
              <a:rPr lang="fr-FR" sz="1800" b="1" dirty="0">
                <a:solidFill>
                  <a:schemeClr val="tx1"/>
                </a:solidFill>
                <a:latin typeface="+mn-lt"/>
                <a:cs typeface="Times New Roman" charset="0"/>
              </a:rPr>
              <a:t>L’OPÉRATION DROITS BLINDÉS</a:t>
            </a:r>
          </a:p>
        </p:txBody>
      </p:sp>
      <p:sp>
        <p:nvSpPr>
          <p:cNvPr id="18434" name="Espace réservé du contenu 2"/>
          <p:cNvSpPr>
            <a:spLocks noGrp="1"/>
          </p:cNvSpPr>
          <p:nvPr>
            <p:ph sz="quarter" idx="1"/>
          </p:nvPr>
        </p:nvSpPr>
        <p:spPr>
          <a:xfrm>
            <a:off x="827088" y="836613"/>
            <a:ext cx="7859712" cy="5472112"/>
          </a:xfrm>
        </p:spPr>
        <p:txBody>
          <a:bodyPr/>
          <a:lstStyle/>
          <a:p>
            <a:pPr marL="0" indent="0" algn="ctr" eaLnBrk="1" hangingPunct="1">
              <a:buFont typeface="Wingdings 3" charset="0"/>
              <a:buNone/>
            </a:pPr>
            <a:r>
              <a:rPr lang="fr-FR" sz="1400" dirty="0">
                <a:latin typeface="Gill Sans MT" charset="0"/>
                <a:cs typeface="Times New Roman" charset="0"/>
              </a:rPr>
              <a:t>Extraits du jugement </a:t>
            </a:r>
            <a:r>
              <a:rPr lang="fr-FR" sz="1400" dirty="0" smtClean="0">
                <a:latin typeface="Gill Sans MT" charset="0"/>
                <a:cs typeface="Times New Roman" charset="0"/>
              </a:rPr>
              <a:t>(24 </a:t>
            </a:r>
            <a:r>
              <a:rPr lang="fr-FR" sz="1400" dirty="0">
                <a:latin typeface="Gill Sans MT" charset="0"/>
                <a:cs typeface="Times New Roman" charset="0"/>
              </a:rPr>
              <a:t>janvier 2017)</a:t>
            </a:r>
          </a:p>
          <a:p>
            <a:pPr marL="0" indent="0" algn="just" eaLnBrk="1" hangingPunct="1">
              <a:buNone/>
            </a:pPr>
            <a:r>
              <a:rPr lang="fr-FR" sz="1400" dirty="0"/>
              <a:t>[</a:t>
            </a:r>
            <a:r>
              <a:rPr lang="fr-FR" sz="1200" dirty="0"/>
              <a:t>29] Je suis d’avis que la question de l’octroi de permis d’exportation pour des marchandises contrôlées est suffisamment importante de la perspective du public pour rencontrer le premier critère. Quant au second critère, le demandeur est un professeur de droit constitutionnel et international se souciant particulièrement des principes de primauté du droit, du respect des droits fondamentaux et du droit international humanitaire. Entre autres, par plusieurs interventions devant les tribunaux, il a démontré qu’il était un citoyen engagé et qu’il détenait un intérêt véritable dans les enjeux touchant les droits fondamentaux dans le monde. Je constate également que le présent contrôle judiciaire est une manière raisonnable et efficace de soumettre la question en litige à la Cour. Outre des voies administratives déjà épuisées, il n’existe aucune autre façon de saisir la Cour d’une contestation de cette nature. Aucune autre partie n’a d’intérêt supérieur au demandeur afin de contester l’approbation des licences d’exportation par le Ministre, sauf possiblement un Canadien vivant en Arabie saoudite ou au Yémen.</a:t>
            </a:r>
            <a:endParaRPr lang="fr-CA" sz="1200" dirty="0"/>
          </a:p>
          <a:p>
            <a:pPr marL="0" indent="0" algn="just" eaLnBrk="1" hangingPunct="1">
              <a:buFont typeface="Wingdings 3" charset="0"/>
              <a:buNone/>
            </a:pPr>
            <a:r>
              <a:rPr lang="fr-FR" sz="1200" dirty="0" smtClean="0">
                <a:latin typeface="Gill Sans MT" charset="0"/>
              </a:rPr>
              <a:t>[</a:t>
            </a:r>
            <a:r>
              <a:rPr lang="fr-FR" sz="1200" dirty="0">
                <a:latin typeface="Gill Sans MT" charset="0"/>
              </a:rPr>
              <a:t>45] L’appréciation du risque raisonnable que le matériel soit utilisé contre la population civile</a:t>
            </a:r>
            <a:r>
              <a:rPr lang="fr-CA" sz="1200" dirty="0">
                <a:latin typeface="Gill Sans MT" charset="0"/>
              </a:rPr>
              <a:t> </a:t>
            </a:r>
            <a:r>
              <a:rPr lang="fr-FR" sz="1200" dirty="0">
                <a:latin typeface="Gill Sans MT" charset="0"/>
              </a:rPr>
              <a:t>appartient au Ministre, dont l’expertise en ces matières a été reconnue par les tribunaux (Lake c Canada (Ministre de la Justice), 2008 CSC 23, para 37 [Lake]). Le fait qu’il n’y ait eu aucun incident impliquant des VBL dans la violation des droits de l’homme en Arabie saoudite depuis le début de la relation commerciale entre ce pays et le Canada dans les années 1990 est un élément de preuve significatif de cette évaluation. Pour qu’il existe un risque raisonnable, il doit au minimum y avoir quelque lien entre les violations des droits de l’homme dont on accuse l’Arabie saoudite et l’usage des biens </a:t>
            </a:r>
            <a:r>
              <a:rPr lang="fr-FR" sz="1200" dirty="0" smtClean="0">
                <a:latin typeface="Gill Sans MT" charset="0"/>
              </a:rPr>
              <a:t>exportés</a:t>
            </a:r>
            <a:r>
              <a:rPr lang="it-IT" sz="1200" dirty="0" smtClean="0">
                <a:latin typeface="Gill Sans MT" charset="0"/>
              </a:rPr>
              <a:t>.</a:t>
            </a:r>
            <a:endParaRPr lang="it-IT" sz="1200" dirty="0">
              <a:latin typeface="Gill Sans MT" charset="0"/>
            </a:endParaRPr>
          </a:p>
          <a:p>
            <a:pPr marL="0" indent="0" algn="just" eaLnBrk="1" hangingPunct="1">
              <a:buNone/>
            </a:pPr>
            <a:r>
              <a:rPr lang="fr-FR" sz="1200" dirty="0" smtClean="0">
                <a:latin typeface="Gill Sans MT" charset="0"/>
              </a:rPr>
              <a:t>[</a:t>
            </a:r>
            <a:r>
              <a:rPr lang="fr-FR" sz="1200" dirty="0">
                <a:latin typeface="Gill Sans MT" charset="0"/>
              </a:rPr>
              <a:t>76] Les dispositions de la LLEI accordent un large pouvoir discrétionnaire au Ministre dans l’évaluation des facteurs pertinents liés à l’octroi de licences d’exportation pour des marchandises contrôlées. Dans la décision contestée, le Ministre a tenu compte de l’impact économique de l’exportation proposée, les intérêts du Canada en matière de sécurité nationale et internationale, les antécédents de l’Arabie saoudite en matière de droits fondamentaux, ainsi que le conflit au Yémen avant d’octroyer les licences d’exportation, respectant ainsi les valeurs </a:t>
            </a:r>
            <a:r>
              <a:rPr lang="fr-FR" sz="1200" dirty="0" smtClean="0">
                <a:latin typeface="Gill Sans MT" charset="0"/>
              </a:rPr>
              <a:t>sous-jacentes </a:t>
            </a:r>
            <a:r>
              <a:rPr lang="fr-FR" sz="1200" dirty="0">
                <a:latin typeface="Gill Sans MT" charset="0"/>
              </a:rPr>
              <a:t>aux Conventions. Le rôle de la Cour n’est pas de jeter un regard moral sur la décision du Ministre d’émettre les licences d’exportation mais uniquement de s’assurer de la légalité d’une telle décision. Bien sûr, la large discrétion dont il dispose lui aurait permis d’en refuser l’émission. Néanmoins, la Cour est d’avis que le Ministre a tenu compte des facteurs pertinents. Dans un tel cas, il ne lui est pas loisible de casser la décision.</a:t>
            </a:r>
            <a:endParaRPr lang="fr-CA" sz="1200" dirty="0">
              <a:latin typeface="Gill Sans MT" charset="0"/>
            </a:endParaRPr>
          </a:p>
          <a:p>
            <a:pPr marL="0" indent="0" algn="just" eaLnBrk="1" hangingPunct="1">
              <a:buFont typeface="Wingdings 3" charset="0"/>
              <a:buNone/>
            </a:pPr>
            <a:endParaRPr lang="fr-CA" sz="1400" dirty="0">
              <a:latin typeface="Gill Sans MT"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ctr" eaLnBrk="1" hangingPunct="1">
              <a:buFont typeface="Wingdings 3" charset="0"/>
              <a:buNone/>
            </a:pPr>
            <a:r>
              <a:rPr lang="fr-CA" sz="1400" dirty="0">
                <a:latin typeface="Times New Roman" charset="0"/>
                <a:cs typeface="Times New Roman" charset="0"/>
              </a:rPr>
              <a:t/>
            </a:r>
            <a:br>
              <a:rPr lang="fr-CA" sz="1400" dirty="0">
                <a:latin typeface="Times New Roman" charset="0"/>
                <a:cs typeface="Times New Roman" charset="0"/>
              </a:rPr>
            </a:b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eaLnBrk="1" hangingPunct="1">
              <a:buFont typeface="Wingdings 3" charset="0"/>
              <a:buNone/>
            </a:pPr>
            <a:endParaRPr lang="fr-CA" sz="1400" dirty="0">
              <a:latin typeface="Arial" charset="0"/>
              <a:cs typeface="Arial" charset="0"/>
            </a:endParaRPr>
          </a:p>
          <a:p>
            <a:pPr marL="0" indent="0" eaLnBrk="1" hangingPunct="1">
              <a:spcBef>
                <a:spcPct val="0"/>
              </a:spcBef>
              <a:buFont typeface="Wingdings 3" charset="0"/>
              <a:buNone/>
            </a:pPr>
            <a:r>
              <a:rPr lang="fr-CA" sz="1400" dirty="0">
                <a:latin typeface="Arial" charset="0"/>
                <a:cs typeface="Arial" charset="0"/>
              </a:rPr>
              <a:t>  </a:t>
            </a:r>
          </a:p>
          <a:p>
            <a:pPr marL="0" indent="0" eaLnBrk="1" hangingPunct="1">
              <a:spcBef>
                <a:spcPct val="0"/>
              </a:spcBef>
              <a:buFont typeface="Wingdings 3" charset="0"/>
              <a:buNone/>
            </a:pPr>
            <a:r>
              <a:rPr lang="fr-CA" sz="1400" dirty="0">
                <a:latin typeface="Arial" charset="0"/>
                <a:cs typeface="Arial" charset="0"/>
              </a:rPr>
              <a:t> </a:t>
            </a:r>
          </a:p>
        </p:txBody>
      </p:sp>
      <p:sp>
        <p:nvSpPr>
          <p:cNvPr id="18435"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40FD8F43-DB9A-3F43-8C98-FCB5222969CF}" type="slidenum">
              <a:rPr lang="fr-BE" sz="1400">
                <a:solidFill>
                  <a:schemeClr val="tx2"/>
                </a:solidFill>
              </a:rPr>
              <a:pPr eaLnBrk="1" fontAlgn="base" hangingPunct="1">
                <a:spcBef>
                  <a:spcPct val="0"/>
                </a:spcBef>
                <a:spcAft>
                  <a:spcPct val="0"/>
                </a:spcAft>
              </a:pPr>
              <a:t>5</a:t>
            </a:fld>
            <a:endParaRPr lang="fr-BE" sz="1400">
              <a:solidFill>
                <a:schemeClr val="tx2"/>
              </a:solidFill>
            </a:endParaRPr>
          </a:p>
        </p:txBody>
      </p:sp>
      <p:sp>
        <p:nvSpPr>
          <p:cNvPr id="18437"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57200" y="228600"/>
            <a:ext cx="8229600" cy="533400"/>
          </a:xfrm>
        </p:spPr>
        <p:txBody>
          <a:bodyPr/>
          <a:lstStyle/>
          <a:p>
            <a:pPr algn="ctr" eaLnBrk="1" hangingPunct="1"/>
            <a:r>
              <a:rPr lang="fr-FR" sz="1800" b="1">
                <a:solidFill>
                  <a:schemeClr val="tx1"/>
                </a:solidFill>
                <a:latin typeface="Times New Roman" charset="0"/>
                <a:cs typeface="Times New Roman" charset="0"/>
              </a:rPr>
              <a:t>L’OPÉRATION DROITS BLINDÉS</a:t>
            </a:r>
          </a:p>
        </p:txBody>
      </p:sp>
      <p:sp>
        <p:nvSpPr>
          <p:cNvPr id="19458" name="Espace réservé du contenu 2"/>
          <p:cNvSpPr>
            <a:spLocks noGrp="1"/>
          </p:cNvSpPr>
          <p:nvPr>
            <p:ph sz="quarter" idx="1"/>
          </p:nvPr>
        </p:nvSpPr>
        <p:spPr>
          <a:xfrm>
            <a:off x="827088" y="836613"/>
            <a:ext cx="7859712" cy="5472112"/>
          </a:xfrm>
        </p:spPr>
        <p:txBody>
          <a:bodyPr/>
          <a:lstStyle/>
          <a:p>
            <a:pPr marL="0" indent="0" algn="ctr" eaLnBrk="1" hangingPunct="1">
              <a:buFont typeface="Wingdings 3" charset="0"/>
              <a:buNone/>
            </a:pPr>
            <a:r>
              <a:rPr lang="fr-FR" sz="1400" dirty="0">
                <a:latin typeface="Gill Sans MT" charset="0"/>
                <a:cs typeface="Times New Roman" charset="0"/>
              </a:rPr>
              <a:t>Extraits du </a:t>
            </a:r>
            <a:r>
              <a:rPr lang="fr-FR" sz="1400" dirty="0" smtClean="0">
                <a:latin typeface="Gill Sans MT" charset="0"/>
                <a:cs typeface="Times New Roman" charset="0"/>
              </a:rPr>
              <a:t>jugement de la cour d’Appel fédérale (6 juillet 2018)</a:t>
            </a:r>
            <a:endParaRPr lang="fr-FR" sz="1400" dirty="0">
              <a:latin typeface="Gill Sans MT" charset="0"/>
              <a:cs typeface="Times New Roman" charset="0"/>
            </a:endParaRPr>
          </a:p>
          <a:p>
            <a:pPr marL="0" indent="0" algn="just" eaLnBrk="1" hangingPunct="1">
              <a:buFont typeface="Wingdings 3" charset="0"/>
              <a:buNone/>
            </a:pPr>
            <a:endParaRPr lang="fr-FR" sz="1400" dirty="0" smtClean="0">
              <a:latin typeface="Times New Roman" charset="0"/>
              <a:cs typeface="Times New Roman" charset="0"/>
            </a:endParaRPr>
          </a:p>
          <a:p>
            <a:pPr algn="just"/>
            <a:r>
              <a:rPr lang="fr-FR" sz="1400" dirty="0" smtClean="0"/>
              <a:t>[</a:t>
            </a:r>
            <a:r>
              <a:rPr lang="fr-FR" sz="1400" dirty="0"/>
              <a:t>59] Il est aussi important de souligner que les facteurs énoncés au Manuel et aux Lignes Directrices ne constituent que des sujets devant être considérés par le Ministre en décidant si oui ou non il doit accorder une licence. Je suis d’avis que, contrairement à ce que prétend l’appelant, les Lignes Directrices ne sont pas de nature contraignante et ne peuvent être considérées comme des exigences légales dont le non-respect entacherait la validité de la décision du ministre (</a:t>
            </a:r>
            <a:r>
              <a:rPr lang="fr-FR" sz="1400" i="1" dirty="0"/>
              <a:t>Maple Lodge </a:t>
            </a:r>
            <a:r>
              <a:rPr lang="fr-FR" sz="1400" i="1" dirty="0" err="1"/>
              <a:t>Farms</a:t>
            </a:r>
            <a:r>
              <a:rPr lang="fr-FR" sz="1400" i="1" dirty="0"/>
              <a:t> c. Gouvernement du Canada</a:t>
            </a:r>
            <a:r>
              <a:rPr lang="fr-FR" sz="1400" dirty="0"/>
              <a:t>, [1982] 2 R.C.S. 2 aux pages 6 et 7, 137 D.L.R. (3e) 558) ; </a:t>
            </a:r>
            <a:r>
              <a:rPr lang="fr-FR" sz="1400" i="1" dirty="0" err="1"/>
              <a:t>Agraira</a:t>
            </a:r>
            <a:r>
              <a:rPr lang="fr-FR" sz="1400" i="1" dirty="0"/>
              <a:t> </a:t>
            </a:r>
            <a:r>
              <a:rPr lang="fr-FR" sz="1400" dirty="0"/>
              <a:t>au paragraphe 60 ; </a:t>
            </a:r>
            <a:r>
              <a:rPr lang="fr-FR" sz="1400" i="1" dirty="0" err="1"/>
              <a:t>Kanthasamy</a:t>
            </a:r>
            <a:r>
              <a:rPr lang="fr-FR" sz="1400" i="1" dirty="0"/>
              <a:t> </a:t>
            </a:r>
            <a:r>
              <a:rPr lang="fr-FR" sz="1400" dirty="0"/>
              <a:t>au paragraphe 32 ; </a:t>
            </a:r>
            <a:r>
              <a:rPr lang="fr-FR" sz="1400" i="1" dirty="0"/>
              <a:t>Association canadienne des importateurs réglementés c. Canada (Procureur général)</a:t>
            </a:r>
            <a:r>
              <a:rPr lang="fr-FR" sz="1400" dirty="0"/>
              <a:t>, [1994] 2 C.F. 247 aux pages 8-9, 164 N.R. 342). </a:t>
            </a:r>
            <a:endParaRPr lang="fr-CA" sz="1400" dirty="0"/>
          </a:p>
          <a:p>
            <a:pPr algn="just"/>
            <a:r>
              <a:rPr lang="fr-FR" sz="1400" dirty="0" smtClean="0"/>
              <a:t>[</a:t>
            </a:r>
            <a:r>
              <a:rPr lang="fr-FR" sz="1400" dirty="0"/>
              <a:t>60] En outre, compte tenu du libellé de la LLEI, je suis d’avis que la Cour doit exercer une grande retenue lorsqu’elle est appelée à réviser une décision du ministre, à savoir s’il doit ou non accorder des licences d’exportation telles que celles demandées en l’instance. Comme je l’ai déjà indiqué, la Cour suprême dans </a:t>
            </a:r>
            <a:r>
              <a:rPr lang="fr-FR" sz="1400" i="1" dirty="0"/>
              <a:t>Suresh </a:t>
            </a:r>
            <a:r>
              <a:rPr lang="fr-FR" sz="1400" dirty="0"/>
              <a:t>et </a:t>
            </a:r>
            <a:r>
              <a:rPr lang="fr-FR" sz="1400" i="1" dirty="0" err="1"/>
              <a:t>Agraira</a:t>
            </a:r>
            <a:r>
              <a:rPr lang="fr-FR" sz="1400" i="1" dirty="0"/>
              <a:t> </a:t>
            </a:r>
            <a:r>
              <a:rPr lang="fr-FR" sz="1400" dirty="0"/>
              <a:t>a émis une directive sans équivoque à l’effet que les tribunaux ne sont nullement autorisés à s’ingérer dans le processus d’évaluation conduit par le ministre dans la mesure où le ministre a considéré tous les facteurs pertinents eu égard à la législation applicable et à ses objets. Il ne s’agit donc pas pour la Cour de déterminer le poids devant être accordé à un facteur ou à un autre, mais plutôt de s’assurer que les facteurs qui devaient être considérés l’ont été. En outre, considérant que les questions portant sur la conduite des relations internationales et les décisions relatives aux intérêts du Canada en matière de défense et d’économie sont de l’apanage du cabinet fédéral, les tribunaux doivent agir avec beaucoup de prudence et de retenue à l’égard de ces questions (</a:t>
            </a:r>
            <a:r>
              <a:rPr lang="fr-FR" sz="1400" i="1" dirty="0"/>
              <a:t>Canada (Premier ministre) c. </a:t>
            </a:r>
            <a:r>
              <a:rPr lang="fr-FR" sz="1400" i="1" dirty="0" err="1"/>
              <a:t>Khadr</a:t>
            </a:r>
            <a:r>
              <a:rPr lang="fr-FR" sz="1400" dirty="0"/>
              <a:t>, 2010 CSC 3 aux paragraphes 37 et 38, [2010] 1 R.C.S. 44). </a:t>
            </a:r>
            <a:endParaRPr lang="fr-CA" sz="1400" dirty="0"/>
          </a:p>
          <a:p>
            <a:pPr marL="0" indent="0">
              <a:buNone/>
            </a:pPr>
            <a:endParaRPr lang="fr-CA" sz="1400" dirty="0"/>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ctr" eaLnBrk="1" hangingPunct="1">
              <a:buFont typeface="Wingdings 3" charset="0"/>
              <a:buNone/>
            </a:pPr>
            <a:r>
              <a:rPr lang="fr-CA" sz="1400" dirty="0">
                <a:latin typeface="Times New Roman" charset="0"/>
                <a:cs typeface="Times New Roman" charset="0"/>
              </a:rPr>
              <a:t/>
            </a:r>
            <a:br>
              <a:rPr lang="fr-CA" sz="1400" dirty="0">
                <a:latin typeface="Times New Roman" charset="0"/>
                <a:cs typeface="Times New Roman" charset="0"/>
              </a:rPr>
            </a:b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eaLnBrk="1" hangingPunct="1">
              <a:buFont typeface="Wingdings 3" charset="0"/>
              <a:buNone/>
            </a:pPr>
            <a:endParaRPr lang="fr-CA" sz="1400" dirty="0">
              <a:latin typeface="Arial" charset="0"/>
              <a:cs typeface="Arial" charset="0"/>
            </a:endParaRPr>
          </a:p>
          <a:p>
            <a:pPr marL="0" indent="0" eaLnBrk="1" hangingPunct="1">
              <a:spcBef>
                <a:spcPct val="0"/>
              </a:spcBef>
              <a:buFont typeface="Wingdings 3" charset="0"/>
              <a:buNone/>
            </a:pPr>
            <a:r>
              <a:rPr lang="fr-CA" sz="1400" dirty="0">
                <a:latin typeface="Arial" charset="0"/>
                <a:cs typeface="Arial" charset="0"/>
              </a:rPr>
              <a:t>  </a:t>
            </a:r>
          </a:p>
          <a:p>
            <a:pPr marL="0" indent="0" eaLnBrk="1" hangingPunct="1">
              <a:spcBef>
                <a:spcPct val="0"/>
              </a:spcBef>
              <a:buFont typeface="Wingdings 3" charset="0"/>
              <a:buNone/>
            </a:pPr>
            <a:r>
              <a:rPr lang="fr-CA" sz="1400" dirty="0">
                <a:latin typeface="Arial" charset="0"/>
                <a:cs typeface="Arial" charset="0"/>
              </a:rPr>
              <a:t> </a:t>
            </a:r>
          </a:p>
        </p:txBody>
      </p:sp>
      <p:sp>
        <p:nvSpPr>
          <p:cNvPr id="19459"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03EE4C9B-A002-4B4B-A3A3-B73F240630B5}" type="slidenum">
              <a:rPr lang="fr-BE" sz="1400">
                <a:solidFill>
                  <a:schemeClr val="tx2"/>
                </a:solidFill>
              </a:rPr>
              <a:pPr eaLnBrk="1" fontAlgn="base" hangingPunct="1">
                <a:spcBef>
                  <a:spcPct val="0"/>
                </a:spcBef>
                <a:spcAft>
                  <a:spcPct val="0"/>
                </a:spcAft>
              </a:pPr>
              <a:t>6</a:t>
            </a:fld>
            <a:endParaRPr lang="fr-BE" sz="1400">
              <a:solidFill>
                <a:schemeClr val="tx2"/>
              </a:solidFill>
            </a:endParaRPr>
          </a:p>
        </p:txBody>
      </p:sp>
      <p:sp>
        <p:nvSpPr>
          <p:cNvPr id="19461"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spTree>
    <p:extLst>
      <p:ext uri="{BB962C8B-B14F-4D97-AF65-F5344CB8AC3E}">
        <p14:creationId xmlns:p14="http://schemas.microsoft.com/office/powerpoint/2010/main" val="1323667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57200" y="228600"/>
            <a:ext cx="8229600" cy="533400"/>
          </a:xfrm>
        </p:spPr>
        <p:txBody>
          <a:bodyPr/>
          <a:lstStyle/>
          <a:p>
            <a:pPr algn="ctr" eaLnBrk="1" hangingPunct="1"/>
            <a:r>
              <a:rPr lang="fr-FR" sz="1800" b="1">
                <a:solidFill>
                  <a:schemeClr val="tx1"/>
                </a:solidFill>
                <a:latin typeface="Times New Roman" charset="0"/>
                <a:cs typeface="Times New Roman" charset="0"/>
              </a:rPr>
              <a:t>L’OPÉRATION DROITS BLINDÉS</a:t>
            </a:r>
          </a:p>
        </p:txBody>
      </p:sp>
      <p:sp>
        <p:nvSpPr>
          <p:cNvPr id="19458" name="Espace réservé du contenu 2"/>
          <p:cNvSpPr>
            <a:spLocks noGrp="1"/>
          </p:cNvSpPr>
          <p:nvPr>
            <p:ph sz="quarter" idx="1"/>
          </p:nvPr>
        </p:nvSpPr>
        <p:spPr>
          <a:xfrm>
            <a:off x="827088" y="836613"/>
            <a:ext cx="7859712" cy="5472112"/>
          </a:xfrm>
        </p:spPr>
        <p:txBody>
          <a:bodyPr/>
          <a:lstStyle/>
          <a:p>
            <a:pPr marL="0" indent="0" algn="ctr" eaLnBrk="1" hangingPunct="1">
              <a:buFont typeface="Wingdings 3" charset="0"/>
              <a:buNone/>
            </a:pPr>
            <a:r>
              <a:rPr lang="fr-FR" sz="1400" dirty="0">
                <a:latin typeface="Gill Sans MT" charset="0"/>
                <a:cs typeface="Times New Roman" charset="0"/>
              </a:rPr>
              <a:t>Extraits du </a:t>
            </a:r>
            <a:r>
              <a:rPr lang="fr-FR" sz="1400" dirty="0" smtClean="0">
                <a:latin typeface="Gill Sans MT" charset="0"/>
                <a:cs typeface="Times New Roman" charset="0"/>
              </a:rPr>
              <a:t>jugement de la cour d’Appel fédérale (6 juillet 2018) </a:t>
            </a:r>
            <a:r>
              <a:rPr lang="fr-FR" sz="1400" dirty="0">
                <a:latin typeface="Gill Sans MT" charset="0"/>
                <a:cs typeface="Times New Roman" charset="0"/>
              </a:rPr>
              <a:t>(suite)</a:t>
            </a:r>
          </a:p>
          <a:p>
            <a:pPr marL="0" indent="0" algn="just" eaLnBrk="1" hangingPunct="1">
              <a:buFont typeface="Wingdings 3" charset="0"/>
              <a:buNone/>
            </a:pPr>
            <a:endParaRPr lang="fr-FR" sz="1400" dirty="0" smtClean="0">
              <a:latin typeface="Times New Roman" charset="0"/>
              <a:cs typeface="Times New Roman" charset="0"/>
            </a:endParaRPr>
          </a:p>
          <a:p>
            <a:pPr marL="0" indent="0" algn="just">
              <a:buNone/>
            </a:pPr>
            <a:r>
              <a:rPr lang="fr-FR" sz="1400" dirty="0"/>
              <a:t>[61] Par conséquent, en l’absence d’une contestation fondée sur la </a:t>
            </a:r>
            <a:r>
              <a:rPr lang="fr-FR" sz="1400" i="1" dirty="0"/>
              <a:t>Charte canadienne des droits et libertés</a:t>
            </a:r>
            <a:r>
              <a:rPr lang="fr-FR" sz="1400" dirty="0"/>
              <a:t>, ce qui n’est pas le cas en l’espèce, ni la Cour fédérale ni notre Cour ne peuvent intervenir en révisant une décision discrétionnaire telle que la présente décision, sauf si elle a « été prise arbitrairement ou de mauvaise foi, qu’elle n’est pas étayée par la preuve ou que [le] ministre a omis de tenir compte des facteurs pertinents » (</a:t>
            </a:r>
            <a:r>
              <a:rPr lang="fr-FR" sz="1400" i="1" dirty="0"/>
              <a:t>Suresh </a:t>
            </a:r>
            <a:r>
              <a:rPr lang="fr-FR" sz="1400" dirty="0"/>
              <a:t>au paragraphe 29). L’appelant ne prétend nullement que le ministre a agi de mauvaise foi et, tel que je l’ai discuté, le ministre a selon moi pris compte de tous les facteurs pertinents au regard de la preuve devant lui. </a:t>
            </a:r>
            <a:endParaRPr lang="fr-CA" sz="1400" dirty="0"/>
          </a:p>
          <a:p>
            <a:pPr marL="0" indent="0" algn="just">
              <a:buNone/>
            </a:pPr>
            <a:r>
              <a:rPr lang="fr-FR" sz="1400" dirty="0"/>
              <a:t>[66] Il ne peut faire de doute que l’appelant est en désaccord avec la décision du ministre d’accorder les licences d’exportation vers l’Arabie saoudite. Selon lui, la preuve démontre que les VBL seront sans doute utilisés à des fins constituant une violation des droits de la personne en Arabie saoudite et au Yémen. Cette conclusion résulte de son appréciation de la preuve. Malheureusement pour l’appelant, l’appréciation de la preuve aux fins d’accorder ou non des licences d’exportation a été confiée au ministre par le Parlement. Dans la mesure où le ministre a considéré tous les facteurs pertinents dictés par le régime législatif, il pouvait accorder ou non les licences d’exportation. La Cour n’a pas à se demander, puisque ce n’est pas son rôle, si la décision du ministre est la décision correcte dans les circonstances. La Cour n’a qu’à se demander si le ministre a considéré tous les facteurs pertinents. Si oui, la Cour ne peut s’ingérer dans le processus décisionnel – exception faite, bien sûr, des cas où des questions d’équité  </a:t>
            </a:r>
            <a:r>
              <a:rPr lang="fr-CA" sz="1400" dirty="0"/>
              <a:t> </a:t>
            </a:r>
            <a:r>
              <a:rPr lang="fr-FR" sz="1400" dirty="0" smtClean="0"/>
              <a:t>procédurale </a:t>
            </a:r>
            <a:r>
              <a:rPr lang="fr-FR" sz="1400" dirty="0"/>
              <a:t>sont en jeu. </a:t>
            </a:r>
            <a:r>
              <a:rPr lang="fr-FR" sz="1400" dirty="0">
                <a:solidFill>
                  <a:srgbClr val="FF0000"/>
                </a:solidFill>
              </a:rPr>
              <a:t>Le ministre pouvait, nonobstant le risque raisonnable que le matériel exporté soit utilisé contre une population civile, décider d’accorder les licences parce que, selon lui, l’exportation des VBL était dans l’intérêt du Canada conformément à la LLEI</a:t>
            </a:r>
            <a:r>
              <a:rPr lang="fr-FR" sz="1400" dirty="0"/>
              <a:t>. </a:t>
            </a:r>
            <a:endParaRPr lang="fr-CA" sz="1400" dirty="0"/>
          </a:p>
          <a:p>
            <a:r>
              <a:rPr lang="fr-FR" sz="1400" dirty="0"/>
              <a:t> </a:t>
            </a:r>
            <a:endParaRPr lang="fr-CA" sz="1400" dirty="0"/>
          </a:p>
          <a:p>
            <a:r>
              <a:rPr lang="fr-FR" sz="1400" dirty="0"/>
              <a:t> </a:t>
            </a:r>
            <a:endParaRPr lang="fr-CA" sz="1400" dirty="0"/>
          </a:p>
          <a:p>
            <a:pPr marL="0" indent="0">
              <a:buNone/>
            </a:pPr>
            <a:endParaRPr lang="fr-CA" sz="1400" dirty="0"/>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ctr" eaLnBrk="1" hangingPunct="1">
              <a:buFont typeface="Wingdings 3" charset="0"/>
              <a:buNone/>
            </a:pPr>
            <a:r>
              <a:rPr lang="fr-CA" sz="1400" dirty="0">
                <a:latin typeface="Times New Roman" charset="0"/>
                <a:cs typeface="Times New Roman" charset="0"/>
              </a:rPr>
              <a:t/>
            </a:r>
            <a:br>
              <a:rPr lang="fr-CA" sz="1400" dirty="0">
                <a:latin typeface="Times New Roman" charset="0"/>
                <a:cs typeface="Times New Roman" charset="0"/>
              </a:rPr>
            </a:b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eaLnBrk="1" hangingPunct="1">
              <a:buFont typeface="Wingdings 3" charset="0"/>
              <a:buNone/>
            </a:pPr>
            <a:endParaRPr lang="fr-CA" sz="1400" dirty="0">
              <a:latin typeface="Arial" charset="0"/>
              <a:cs typeface="Arial" charset="0"/>
            </a:endParaRPr>
          </a:p>
          <a:p>
            <a:pPr marL="0" indent="0" eaLnBrk="1" hangingPunct="1">
              <a:spcBef>
                <a:spcPct val="0"/>
              </a:spcBef>
              <a:buFont typeface="Wingdings 3" charset="0"/>
              <a:buNone/>
            </a:pPr>
            <a:r>
              <a:rPr lang="fr-CA" sz="1400" dirty="0">
                <a:latin typeface="Arial" charset="0"/>
                <a:cs typeface="Arial" charset="0"/>
              </a:rPr>
              <a:t>  </a:t>
            </a:r>
          </a:p>
          <a:p>
            <a:pPr marL="0" indent="0" eaLnBrk="1" hangingPunct="1">
              <a:spcBef>
                <a:spcPct val="0"/>
              </a:spcBef>
              <a:buFont typeface="Wingdings 3" charset="0"/>
              <a:buNone/>
            </a:pPr>
            <a:r>
              <a:rPr lang="fr-CA" sz="1400" dirty="0">
                <a:latin typeface="Arial" charset="0"/>
                <a:cs typeface="Arial" charset="0"/>
              </a:rPr>
              <a:t> </a:t>
            </a:r>
          </a:p>
        </p:txBody>
      </p:sp>
      <p:sp>
        <p:nvSpPr>
          <p:cNvPr id="19459"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03EE4C9B-A002-4B4B-A3A3-B73F240630B5}" type="slidenum">
              <a:rPr lang="fr-BE" sz="1400">
                <a:solidFill>
                  <a:schemeClr val="tx2"/>
                </a:solidFill>
              </a:rPr>
              <a:pPr eaLnBrk="1" fontAlgn="base" hangingPunct="1">
                <a:spcBef>
                  <a:spcPct val="0"/>
                </a:spcBef>
                <a:spcAft>
                  <a:spcPct val="0"/>
                </a:spcAft>
              </a:pPr>
              <a:t>7</a:t>
            </a:fld>
            <a:endParaRPr lang="fr-BE" sz="1400">
              <a:solidFill>
                <a:schemeClr val="tx2"/>
              </a:solidFill>
            </a:endParaRPr>
          </a:p>
        </p:txBody>
      </p:sp>
      <p:sp>
        <p:nvSpPr>
          <p:cNvPr id="19461"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spTree>
    <p:extLst>
      <p:ext uri="{BB962C8B-B14F-4D97-AF65-F5344CB8AC3E}">
        <p14:creationId xmlns:p14="http://schemas.microsoft.com/office/powerpoint/2010/main" val="14959357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57200" y="228600"/>
            <a:ext cx="8229600" cy="533400"/>
          </a:xfrm>
        </p:spPr>
        <p:txBody>
          <a:bodyPr/>
          <a:lstStyle/>
          <a:p>
            <a:pPr algn="ctr" eaLnBrk="1" hangingPunct="1"/>
            <a:r>
              <a:rPr lang="fr-FR" sz="1800" b="1" dirty="0">
                <a:solidFill>
                  <a:schemeClr val="tx1"/>
                </a:solidFill>
                <a:latin typeface="Gill Sans MT"/>
                <a:cs typeface="Gill Sans MT"/>
              </a:rPr>
              <a:t>L’OPÉRATION DROITS BLINDÉS</a:t>
            </a:r>
          </a:p>
        </p:txBody>
      </p:sp>
      <p:sp>
        <p:nvSpPr>
          <p:cNvPr id="19458" name="Espace réservé du contenu 2"/>
          <p:cNvSpPr>
            <a:spLocks noGrp="1"/>
          </p:cNvSpPr>
          <p:nvPr>
            <p:ph sz="quarter" idx="1"/>
          </p:nvPr>
        </p:nvSpPr>
        <p:spPr>
          <a:xfrm>
            <a:off x="827088" y="836613"/>
            <a:ext cx="7859712" cy="5472112"/>
          </a:xfrm>
        </p:spPr>
        <p:txBody>
          <a:bodyPr/>
          <a:lstStyle/>
          <a:p>
            <a:pPr algn="ctr"/>
            <a:r>
              <a:rPr lang="fr-CA" sz="1400" dirty="0" smtClean="0"/>
              <a:t>Nouvelle demande de contrôle judicaire (10 octobre 2019)</a:t>
            </a:r>
          </a:p>
          <a:p>
            <a:pPr marL="0" indent="0" algn="ctr">
              <a:buNone/>
            </a:pPr>
            <a:endParaRPr lang="fr-CA" sz="1400" b="1" dirty="0" smtClean="0"/>
          </a:p>
          <a:p>
            <a:pPr marL="0" indent="0" algn="ctr">
              <a:buNone/>
            </a:pPr>
            <a:r>
              <a:rPr lang="fr-CA" sz="1400" b="1" dirty="0" smtClean="0"/>
              <a:t>DEMANDE </a:t>
            </a:r>
            <a:r>
              <a:rPr lang="fr-CA" sz="1400" b="1" dirty="0"/>
              <a:t>DE CONTRÔLE JUDICIAIRE</a:t>
            </a:r>
            <a:endParaRPr lang="fr-CA" sz="1400" dirty="0"/>
          </a:p>
          <a:p>
            <a:pPr algn="ctr"/>
            <a:r>
              <a:rPr lang="fr-CA" sz="1400" dirty="0"/>
              <a:t>(Article 18.1 de la </a:t>
            </a:r>
            <a:r>
              <a:rPr lang="fr-CA" sz="1400" i="1" dirty="0"/>
              <a:t>Loi sur les Cours fédérales</a:t>
            </a:r>
            <a:r>
              <a:rPr lang="fr-CA" sz="1400" dirty="0"/>
              <a:t>, L.R.C. (1985), ch. F-7 </a:t>
            </a:r>
            <a:br>
              <a:rPr lang="fr-CA" sz="1400" dirty="0"/>
            </a:br>
            <a:r>
              <a:rPr lang="fr-CA" sz="1400" dirty="0"/>
              <a:t>et les règles 300 et </a:t>
            </a:r>
            <a:r>
              <a:rPr lang="fr-CA" sz="1400" dirty="0" err="1"/>
              <a:t>ss</a:t>
            </a:r>
            <a:r>
              <a:rPr lang="fr-CA" sz="1400" dirty="0"/>
              <a:t>.,ainsi que la règle 317 des </a:t>
            </a:r>
            <a:r>
              <a:rPr lang="fr-CA" sz="1400" i="1" dirty="0"/>
              <a:t>Règles des Cours fédérales</a:t>
            </a:r>
            <a:r>
              <a:rPr lang="fr-CA" sz="1400" dirty="0"/>
              <a:t>, 1998</a:t>
            </a:r>
            <a:r>
              <a:rPr lang="fr-CA" sz="1400" dirty="0" smtClean="0"/>
              <a:t>)</a:t>
            </a:r>
            <a:endParaRPr lang="fr-CA" sz="1400" dirty="0"/>
          </a:p>
          <a:p>
            <a:pPr marL="0" indent="0" algn="just">
              <a:buNone/>
            </a:pPr>
            <a:r>
              <a:rPr lang="fr-CA" sz="1400" dirty="0" smtClean="0"/>
              <a:t/>
            </a:r>
            <a:br>
              <a:rPr lang="fr-CA" sz="1400" dirty="0" smtClean="0"/>
            </a:br>
            <a:r>
              <a:rPr lang="fr-CA" sz="1400" dirty="0" smtClean="0"/>
              <a:t>9</a:t>
            </a:r>
            <a:r>
              <a:rPr lang="fr-CA" sz="1400" dirty="0"/>
              <a:t>. Le demandeur conteste le refus de la défenderesse d'annuler les licences d'exportation vers l'Arabie saoudite pour les motifs suivants :</a:t>
            </a:r>
          </a:p>
          <a:p>
            <a:pPr marL="0" indent="0" algn="just">
              <a:buNone/>
            </a:pPr>
            <a:r>
              <a:rPr lang="fr-CA" sz="1400" dirty="0"/>
              <a:t>a. En évaluant, conformément à l'article 7.4 de la </a:t>
            </a:r>
            <a:r>
              <a:rPr lang="fr-CA" sz="1400" i="1" dirty="0"/>
              <a:t>LLEI</a:t>
            </a:r>
            <a:r>
              <a:rPr lang="fr-CA" sz="1400" dirty="0"/>
              <a:t>, s'il existe un « risque sérieux » que l'exportation d'armes entraîne l'une des conséquences négatives mentionnées au paragraphe 7.3 (1) et  que ces armes pourraient être utilisées pour commettre ou faciliter des violations </a:t>
            </a:r>
            <a:r>
              <a:rPr lang="fr-CA" sz="1400" dirty="0" err="1"/>
              <a:t>sérieusesdu</a:t>
            </a:r>
            <a:r>
              <a:rPr lang="fr-CA" sz="1400" dirty="0"/>
              <a:t> DIH, du DIDH ou des actes graves de violence sexiste ou des actes graves de violence contre les femmes et les enfants conformément à l’alinéa 7.3 (1) b) de la </a:t>
            </a:r>
            <a:r>
              <a:rPr lang="fr-CA" sz="1400" i="1" dirty="0"/>
              <a:t>LLEI</a:t>
            </a:r>
            <a:r>
              <a:rPr lang="fr-CA" sz="1400" dirty="0"/>
              <a:t>, le gouvernement n'a pas fait suffisamment d'enquêtes pour permettre la prise d’une décision légitime. Par conséquent, les questions importantes n'ont pas été prises en compte dans son évaluation.</a:t>
            </a:r>
          </a:p>
          <a:p>
            <a:pPr marL="0" indent="0" algn="just">
              <a:buNone/>
            </a:pPr>
            <a:r>
              <a:rPr lang="fr-CA" sz="1400" dirty="0"/>
              <a:t>b. En outre, ou à titre subsidiaire, la défenderesse a conclu de façon irrationnelle que le critère énoncé l'article 7.4 de la </a:t>
            </a:r>
            <a:r>
              <a:rPr lang="fr-CA" sz="1400" i="1" dirty="0"/>
              <a:t>LLEI</a:t>
            </a:r>
            <a:r>
              <a:rPr lang="fr-CA" sz="1400" dirty="0"/>
              <a:t> est satisfait en ce qui concerne l'exportation de matériel militaire vers l'Arabie saoudite. Il existe des preuves accablantes de violations par l'Arabie saoudite, y compris les conclusions faisant autorité d'organismes et de fonctionnaires des Nations Unies, qui ont pour mandat de protéger le DIH et LE DIDH et d'enquêter sur ces violations. La défenderesse n'offre aucun fondement rationnel pour suggérer que les conclusions de ces organismes sont si clairement erronées qu'on ne peut dire qu'il n'y a pas de « risque sérieux » que les violations « entraînent les conséquences négatives » dont il est question à l’alinéa 7.3 (1) b) de la </a:t>
            </a:r>
            <a:r>
              <a:rPr lang="fr-CA" sz="1400" i="1" dirty="0"/>
              <a:t>LLEI</a:t>
            </a:r>
            <a:r>
              <a:rPr lang="fr-CA" sz="1400" dirty="0"/>
              <a:t>.</a:t>
            </a:r>
          </a:p>
          <a:p>
            <a:r>
              <a:rPr lang="fr-FR" sz="1400" dirty="0"/>
              <a:t> </a:t>
            </a:r>
            <a:endParaRPr lang="fr-CA" sz="1400" dirty="0"/>
          </a:p>
          <a:p>
            <a:r>
              <a:rPr lang="fr-FR" sz="1400" dirty="0"/>
              <a:t> </a:t>
            </a:r>
            <a:endParaRPr lang="fr-CA" sz="1400" dirty="0"/>
          </a:p>
          <a:p>
            <a:pPr marL="0" indent="0">
              <a:buNone/>
            </a:pPr>
            <a:endParaRPr lang="fr-CA" sz="1400" dirty="0"/>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just" eaLnBrk="1" hangingPunct="1">
              <a:buFont typeface="Wingdings 3" charset="0"/>
              <a:buNone/>
            </a:pPr>
            <a:endParaRPr lang="fr-FR" sz="1400" dirty="0">
              <a:latin typeface="Times New Roman" charset="0"/>
              <a:cs typeface="Times New Roman" charset="0"/>
            </a:endParaRPr>
          </a:p>
          <a:p>
            <a:pPr marL="0" indent="0" algn="ctr" eaLnBrk="1" hangingPunct="1">
              <a:buFont typeface="Wingdings 3" charset="0"/>
              <a:buNone/>
            </a:pPr>
            <a:r>
              <a:rPr lang="fr-CA" sz="1400" dirty="0">
                <a:latin typeface="Times New Roman" charset="0"/>
                <a:cs typeface="Times New Roman" charset="0"/>
              </a:rPr>
              <a:t/>
            </a:r>
            <a:br>
              <a:rPr lang="fr-CA" sz="1400" dirty="0">
                <a:latin typeface="Times New Roman" charset="0"/>
                <a:cs typeface="Times New Roman" charset="0"/>
              </a:rPr>
            </a:b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algn="just" eaLnBrk="1" hangingPunct="1">
              <a:buFont typeface="Wingdings 3" charset="0"/>
              <a:buNone/>
            </a:pPr>
            <a:endParaRPr lang="en-US" sz="1400" dirty="0">
              <a:latin typeface="Gill Sans MT" charset="0"/>
            </a:endParaRPr>
          </a:p>
          <a:p>
            <a:pPr marL="0" indent="0" eaLnBrk="1" hangingPunct="1">
              <a:buFont typeface="Wingdings 3" charset="0"/>
              <a:buNone/>
            </a:pPr>
            <a:endParaRPr lang="fr-CA" sz="1400" dirty="0">
              <a:latin typeface="Arial" charset="0"/>
              <a:cs typeface="Arial" charset="0"/>
            </a:endParaRPr>
          </a:p>
          <a:p>
            <a:pPr marL="0" indent="0" eaLnBrk="1" hangingPunct="1">
              <a:spcBef>
                <a:spcPct val="0"/>
              </a:spcBef>
              <a:buFont typeface="Wingdings 3" charset="0"/>
              <a:buNone/>
            </a:pPr>
            <a:r>
              <a:rPr lang="fr-CA" sz="1400" dirty="0">
                <a:latin typeface="Arial" charset="0"/>
                <a:cs typeface="Arial" charset="0"/>
              </a:rPr>
              <a:t>  </a:t>
            </a:r>
          </a:p>
          <a:p>
            <a:pPr marL="0" indent="0" eaLnBrk="1" hangingPunct="1">
              <a:spcBef>
                <a:spcPct val="0"/>
              </a:spcBef>
              <a:buFont typeface="Wingdings 3" charset="0"/>
              <a:buNone/>
            </a:pPr>
            <a:r>
              <a:rPr lang="fr-CA" sz="1400" dirty="0">
                <a:latin typeface="Arial" charset="0"/>
                <a:cs typeface="Arial" charset="0"/>
              </a:rPr>
              <a:t> </a:t>
            </a:r>
          </a:p>
        </p:txBody>
      </p:sp>
      <p:sp>
        <p:nvSpPr>
          <p:cNvPr id="19459" name="Espace réservé du numéro de diapositive 4"/>
          <p:cNvSpPr>
            <a:spLocks noGrp="1"/>
          </p:cNvSpPr>
          <p:nvPr>
            <p:ph type="sldNum" sz="quarter" idx="12"/>
          </p:nvPr>
        </p:nvSpPr>
        <p:spPr bwMode="auto">
          <a:xfrm>
            <a:off x="612775" y="6356350"/>
            <a:ext cx="4302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fontAlgn="base" hangingPunct="1">
              <a:spcBef>
                <a:spcPct val="0"/>
              </a:spcBef>
              <a:spcAft>
                <a:spcPct val="0"/>
              </a:spcAft>
            </a:pPr>
            <a:fld id="{03EE4C9B-A002-4B4B-A3A3-B73F240630B5}" type="slidenum">
              <a:rPr lang="fr-BE" sz="1400">
                <a:solidFill>
                  <a:schemeClr val="tx2"/>
                </a:solidFill>
              </a:rPr>
              <a:pPr eaLnBrk="1" fontAlgn="base" hangingPunct="1">
                <a:spcBef>
                  <a:spcPct val="0"/>
                </a:spcBef>
                <a:spcAft>
                  <a:spcPct val="0"/>
                </a:spcAft>
              </a:pPr>
              <a:t>8</a:t>
            </a:fld>
            <a:endParaRPr lang="fr-BE" sz="1400">
              <a:solidFill>
                <a:schemeClr val="tx2"/>
              </a:solidFill>
            </a:endParaRPr>
          </a:p>
        </p:txBody>
      </p:sp>
      <p:sp>
        <p:nvSpPr>
          <p:cNvPr id="19461" name="Rectangle 3"/>
          <p:cNvSpPr>
            <a:spLocks noChangeArrowheads="1"/>
          </p:cNvSpPr>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spTree>
    <p:extLst>
      <p:ext uri="{BB962C8B-B14F-4D97-AF65-F5344CB8AC3E}">
        <p14:creationId xmlns:p14="http://schemas.microsoft.com/office/powerpoint/2010/main" val="28830474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custDataLst>
              <p:tags r:id="rId1"/>
            </p:custDataLst>
          </p:nvPr>
        </p:nvSpPr>
        <p:spPr>
          <a:xfrm>
            <a:off x="457200" y="228600"/>
            <a:ext cx="8229600" cy="533400"/>
          </a:xfrm>
        </p:spPr>
        <p:txBody>
          <a:bodyPr/>
          <a:lstStyle/>
          <a:p>
            <a:pPr algn="ctr"/>
            <a:r>
              <a:rPr lang="fr-FR" sz="1800" b="1" dirty="0" smtClean="0">
                <a:solidFill>
                  <a:srgbClr val="002060"/>
                </a:solidFill>
                <a:latin typeface="Times New Roman" charset="0"/>
                <a:cs typeface="Times New Roman" charset="0"/>
              </a:rPr>
              <a:t/>
            </a:r>
            <a:br>
              <a:rPr lang="fr-FR" sz="1800" b="1" dirty="0" smtClean="0">
                <a:solidFill>
                  <a:srgbClr val="002060"/>
                </a:solidFill>
                <a:latin typeface="Times New Roman" charset="0"/>
                <a:cs typeface="Times New Roman" charset="0"/>
              </a:rPr>
            </a:br>
            <a:r>
              <a:rPr lang="fr-FR" sz="1800" b="1" dirty="0" smtClean="0">
                <a:solidFill>
                  <a:srgbClr val="002060"/>
                </a:solidFill>
                <a:latin typeface="Times New Roman" charset="0"/>
                <a:cs typeface="Times New Roman" charset="0"/>
              </a:rPr>
              <a:t/>
            </a:r>
            <a:br>
              <a:rPr lang="fr-FR" sz="1800" b="1" dirty="0" smtClean="0">
                <a:solidFill>
                  <a:srgbClr val="002060"/>
                </a:solidFill>
                <a:latin typeface="Times New Roman" charset="0"/>
                <a:cs typeface="Times New Roman" charset="0"/>
              </a:rPr>
            </a:br>
            <a:r>
              <a:rPr lang="fr-FR" sz="1800" b="1" dirty="0" smtClean="0">
                <a:solidFill>
                  <a:srgbClr val="002060"/>
                </a:solidFill>
                <a:latin typeface="Times New Roman" charset="0"/>
                <a:cs typeface="Times New Roman" charset="0"/>
              </a:rPr>
              <a:t/>
            </a:r>
            <a:br>
              <a:rPr lang="fr-FR" sz="1800" b="1" dirty="0" smtClean="0">
                <a:solidFill>
                  <a:srgbClr val="002060"/>
                </a:solidFill>
                <a:latin typeface="Times New Roman" charset="0"/>
                <a:cs typeface="Times New Roman" charset="0"/>
              </a:rPr>
            </a:br>
            <a:r>
              <a:rPr lang="fr-FR" sz="1800" b="1" dirty="0" smtClean="0">
                <a:solidFill>
                  <a:srgbClr val="002060"/>
                </a:solidFill>
                <a:latin typeface="Times New Roman" charset="0"/>
                <a:cs typeface="Times New Roman" charset="0"/>
              </a:rPr>
              <a:t/>
            </a:r>
            <a:br>
              <a:rPr lang="fr-FR" sz="1800" b="1" dirty="0" smtClean="0">
                <a:solidFill>
                  <a:srgbClr val="002060"/>
                </a:solidFill>
                <a:latin typeface="Times New Roman" charset="0"/>
                <a:cs typeface="Times New Roman" charset="0"/>
              </a:rPr>
            </a:br>
            <a:r>
              <a:rPr lang="fr-FR" sz="1800" b="1" dirty="0" smtClean="0">
                <a:solidFill>
                  <a:srgbClr val="002060"/>
                </a:solidFill>
                <a:latin typeface="Times New Roman" charset="0"/>
                <a:cs typeface="Times New Roman" charset="0"/>
              </a:rPr>
              <a:t>ÉQUIPE DE L’OPÉRATION </a:t>
            </a:r>
            <a:r>
              <a:rPr lang="fr-FR" sz="1800" b="1" dirty="0">
                <a:solidFill>
                  <a:srgbClr val="002060"/>
                </a:solidFill>
                <a:latin typeface="Times New Roman" charset="0"/>
                <a:cs typeface="Times New Roman" charset="0"/>
              </a:rPr>
              <a:t>DROITS </a:t>
            </a:r>
            <a:r>
              <a:rPr lang="fr-FR" sz="1800" b="1" dirty="0" smtClean="0">
                <a:solidFill>
                  <a:srgbClr val="002060"/>
                </a:solidFill>
                <a:latin typeface="Times New Roman" charset="0"/>
                <a:cs typeface="Times New Roman" charset="0"/>
              </a:rPr>
              <a:t>BLINDÉS</a:t>
            </a:r>
            <a:r>
              <a:rPr lang="fr-FR" sz="1800" b="1" dirty="0">
                <a:solidFill>
                  <a:srgbClr val="002060"/>
                </a:solidFill>
                <a:latin typeface="Times New Roman" charset="0"/>
                <a:cs typeface="Times New Roman" charset="0"/>
              </a:rPr>
              <a:t/>
            </a:r>
            <a:br>
              <a:rPr lang="fr-FR" sz="1800" b="1" dirty="0">
                <a:solidFill>
                  <a:srgbClr val="002060"/>
                </a:solidFill>
                <a:latin typeface="Times New Roman" charset="0"/>
                <a:cs typeface="Times New Roman" charset="0"/>
              </a:rPr>
            </a:br>
            <a:r>
              <a:rPr lang="fr-FR" sz="1800" b="1" dirty="0" smtClean="0">
                <a:solidFill>
                  <a:srgbClr val="002060"/>
                </a:solidFill>
                <a:latin typeface="Times New Roman" charset="0"/>
                <a:cs typeface="Times New Roman" charset="0"/>
              </a:rPr>
              <a:t>(GÉNÉRATION I)</a:t>
            </a:r>
            <a:endParaRPr lang="fr-FR" sz="1800" b="1" dirty="0">
              <a:solidFill>
                <a:srgbClr val="002060"/>
              </a:solidFill>
              <a:latin typeface="Times New Roman" charset="0"/>
              <a:cs typeface="Times New Roman" charset="0"/>
            </a:endParaRPr>
          </a:p>
        </p:txBody>
      </p:sp>
      <p:sp>
        <p:nvSpPr>
          <p:cNvPr id="30722" name="Espace réservé du contenu 2"/>
          <p:cNvSpPr>
            <a:spLocks noGrp="1"/>
          </p:cNvSpPr>
          <p:nvPr>
            <p:ph sz="quarter" idx="1"/>
            <p:custDataLst>
              <p:tags r:id="rId2"/>
            </p:custDataLst>
          </p:nvPr>
        </p:nvSpPr>
        <p:spPr>
          <a:xfrm>
            <a:off x="827088" y="836613"/>
            <a:ext cx="7859712" cy="5472112"/>
          </a:xfrm>
        </p:spPr>
        <p:txBody>
          <a:bodyPr/>
          <a:lstStyle/>
          <a:p>
            <a:pPr marL="0" indent="0" algn="ctr">
              <a:buFont typeface="Wingdings 3" charset="0"/>
              <a:buNone/>
            </a:pPr>
            <a:endParaRPr lang="fr-FR" sz="1400" dirty="0">
              <a:latin typeface="Times New Roman" charset="0"/>
              <a:cs typeface="Times New Roman" charset="0"/>
            </a:endParaRPr>
          </a:p>
          <a:p>
            <a:pPr marL="0" indent="0" algn="just">
              <a:buFont typeface="Wingdings 3" charset="0"/>
              <a:buNone/>
            </a:pPr>
            <a:endParaRPr lang="fr-FR" sz="1400" dirty="0">
              <a:latin typeface="Times New Roman" charset="0"/>
              <a:cs typeface="Times New Roman" charset="0"/>
            </a:endParaRPr>
          </a:p>
          <a:p>
            <a:pPr marL="0" indent="0" algn="ctr">
              <a:buFont typeface="Wingdings 3" charset="0"/>
              <a:buNone/>
            </a:pPr>
            <a:r>
              <a:rPr lang="en-US" sz="1400" dirty="0">
                <a:latin typeface="Gill Sans MT" charset="0"/>
              </a:rPr>
              <a:t/>
            </a:r>
            <a:br>
              <a:rPr lang="en-US" sz="1400" dirty="0">
                <a:latin typeface="Gill Sans MT" charset="0"/>
              </a:rPr>
            </a:b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r>
              <a:rPr lang="en-US" sz="1400" dirty="0" err="1">
                <a:latin typeface="Gill Sans MT" charset="0"/>
              </a:rPr>
              <a:t>Équipe</a:t>
            </a:r>
            <a:r>
              <a:rPr lang="en-US" sz="1400" dirty="0">
                <a:latin typeface="Gill Sans MT" charset="0"/>
              </a:rPr>
              <a:t> </a:t>
            </a:r>
            <a:r>
              <a:rPr lang="en-US" sz="1400" dirty="0" err="1">
                <a:latin typeface="Gill Sans MT" charset="0"/>
              </a:rPr>
              <a:t>Opération</a:t>
            </a:r>
            <a:r>
              <a:rPr lang="en-US" sz="1400" dirty="0">
                <a:latin typeface="Gill Sans MT" charset="0"/>
              </a:rPr>
              <a:t> </a:t>
            </a:r>
            <a:r>
              <a:rPr lang="en-US" sz="1400" dirty="0" err="1">
                <a:latin typeface="Gill Sans MT" charset="0"/>
              </a:rPr>
              <a:t>Droits</a:t>
            </a:r>
            <a:r>
              <a:rPr lang="en-US" sz="1400" dirty="0">
                <a:latin typeface="Gill Sans MT" charset="0"/>
              </a:rPr>
              <a:t> </a:t>
            </a:r>
            <a:r>
              <a:rPr lang="en-US" sz="1400" dirty="0" err="1">
                <a:latin typeface="Gill Sans MT" charset="0"/>
              </a:rPr>
              <a:t>blindés</a:t>
            </a:r>
            <a:r>
              <a:rPr lang="en-US" sz="1400" dirty="0">
                <a:latin typeface="Gill Sans MT" charset="0"/>
              </a:rPr>
              <a:t> (</a:t>
            </a:r>
            <a:r>
              <a:rPr lang="en-US" sz="1400" dirty="0" err="1">
                <a:latin typeface="Gill Sans MT" charset="0"/>
              </a:rPr>
              <a:t>Génération</a:t>
            </a:r>
            <a:r>
              <a:rPr lang="en-US" sz="1400" dirty="0">
                <a:latin typeface="Gill Sans MT" charset="0"/>
              </a:rPr>
              <a:t> I - 2016-2017</a:t>
            </a:r>
            <a:r>
              <a:rPr lang="en-US" sz="1400" dirty="0" smtClean="0">
                <a:latin typeface="Gill Sans MT" charset="0"/>
              </a:rPr>
              <a:t>)</a:t>
            </a: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ctr">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lgn="just">
              <a:buFont typeface="Wingdings 3" charset="0"/>
              <a:buNone/>
            </a:pPr>
            <a:endParaRPr lang="en-US" sz="1400" dirty="0">
              <a:latin typeface="Gill Sans MT" charset="0"/>
            </a:endParaRPr>
          </a:p>
          <a:p>
            <a:pPr marL="0" indent="0">
              <a:buFont typeface="Wingdings 3" charset="0"/>
              <a:buNone/>
            </a:pPr>
            <a:endParaRPr lang="fr-CA" sz="1400" dirty="0">
              <a:latin typeface="Arial" charset="0"/>
              <a:cs typeface="Arial" charset="0"/>
            </a:endParaRPr>
          </a:p>
          <a:p>
            <a:pPr marL="0" indent="0">
              <a:spcBef>
                <a:spcPct val="0"/>
              </a:spcBef>
              <a:buFont typeface="Wingdings 3" charset="0"/>
              <a:buNone/>
            </a:pPr>
            <a:r>
              <a:rPr lang="fr-CA" sz="1400" dirty="0">
                <a:latin typeface="Arial" charset="0"/>
                <a:cs typeface="Arial" charset="0"/>
              </a:rPr>
              <a:t>  </a:t>
            </a:r>
          </a:p>
          <a:p>
            <a:pPr marL="0" indent="0">
              <a:spcBef>
                <a:spcPct val="0"/>
              </a:spcBef>
              <a:buFont typeface="Wingdings 3" charset="0"/>
              <a:buNone/>
            </a:pPr>
            <a:r>
              <a:rPr lang="fr-CA" sz="1400" dirty="0">
                <a:latin typeface="Arial" charset="0"/>
                <a:cs typeface="Arial" charset="0"/>
              </a:rPr>
              <a:t> </a:t>
            </a:r>
          </a:p>
        </p:txBody>
      </p:sp>
      <p:sp>
        <p:nvSpPr>
          <p:cNvPr id="5" name="Espace réservé du numéro de diapositive 4"/>
          <p:cNvSpPr>
            <a:spLocks noGrp="1"/>
          </p:cNvSpPr>
          <p:nvPr>
            <p:ph type="sldNum" sz="quarter" idx="12"/>
            <p:custDataLst>
              <p:tags r:id="rId3"/>
            </p:custDataLst>
          </p:nvPr>
        </p:nvSpPr>
        <p:spPr>
          <a:xfrm>
            <a:off x="612775" y="6356350"/>
            <a:ext cx="430213" cy="365125"/>
          </a:xfrm>
        </p:spPr>
        <p:txBody>
          <a:bodyPr/>
          <a:lstStyle/>
          <a:p>
            <a:pPr>
              <a:defRPr/>
            </a:pPr>
            <a:fld id="{56A4CA87-A29E-E448-AB56-1D78748248DB}" type="slidenum">
              <a:rPr lang="fr-BE" smtClean="0"/>
              <a:pPr>
                <a:defRPr/>
              </a:pPr>
              <a:t>9</a:t>
            </a:fld>
            <a:endParaRPr lang="fr-BE" dirty="0"/>
          </a:p>
        </p:txBody>
      </p:sp>
      <p:sp>
        <p:nvSpPr>
          <p:cNvPr id="7" name="Espace réservé du pied de page 6"/>
          <p:cNvSpPr>
            <a:spLocks noGrp="1"/>
          </p:cNvSpPr>
          <p:nvPr>
            <p:ph type="ftr" sz="quarter" idx="11"/>
            <p:custDataLst>
              <p:tags r:id="rId4"/>
            </p:custDataLst>
          </p:nvPr>
        </p:nvSpPr>
        <p:spPr>
          <a:xfrm>
            <a:off x="468313" y="6356350"/>
            <a:ext cx="8280400" cy="365125"/>
          </a:xfrm>
        </p:spPr>
        <p:txBody>
          <a:bodyPr/>
          <a:lstStyle/>
          <a:p>
            <a:pPr algn="ctr">
              <a:defRPr/>
            </a:pPr>
            <a:endParaRPr lang="fr-BE" sz="1100" dirty="0"/>
          </a:p>
        </p:txBody>
      </p:sp>
      <p:sp>
        <p:nvSpPr>
          <p:cNvPr id="30725" name="Rectangle 3"/>
          <p:cNvSpPr>
            <a:spLocks noChangeArrowheads="1"/>
          </p:cNvSpPr>
          <p:nvPr>
            <p:custDataLst>
              <p:tags r:id="rId5"/>
            </p:custDataLst>
          </p:nvPr>
        </p:nvSpPr>
        <p:spPr bwMode="auto">
          <a:xfrm>
            <a:off x="2286000" y="-2295525"/>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a:t>
            </a:r>
          </a:p>
        </p:txBody>
      </p:sp>
      <p:pic>
        <p:nvPicPr>
          <p:cNvPr id="30726" name="Image 8" descr="Opération- Photograhie- Dépôt de l'avi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0113" y="908050"/>
            <a:ext cx="74168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otalTime>7160</TotalTime>
  <Words>1464</Words>
  <Application>Microsoft Macintosh PowerPoint</Application>
  <PresentationFormat>Présentation à l'écran (4:3)</PresentationFormat>
  <Paragraphs>315</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Origine</vt:lpstr>
      <vt:lpstr>La légalité du transfert d’armes du Canada vers l’Arabie saoudite, les Émirats arabes unis et les membres de la Coalition militairement impliqués au Yémen : les affaires Turp c. Ministre des Affaires étrangères  DANIEL TURP</vt:lpstr>
      <vt:lpstr>LE CANADA ET L’ARABIE SAOUDITE (SUITE)</vt:lpstr>
      <vt:lpstr>L’OPÉRATION DROITS BLINDÉS</vt:lpstr>
      <vt:lpstr>IV- L’OPÉRATION DROITS BLINDÉS (suite)</vt:lpstr>
      <vt:lpstr>L’OPÉRATION DROITS BLINDÉS</vt:lpstr>
      <vt:lpstr>L’OPÉRATION DROITS BLINDÉS</vt:lpstr>
      <vt:lpstr>L’OPÉRATION DROITS BLINDÉS</vt:lpstr>
      <vt:lpstr>L’OPÉRATION DROITS BLINDÉS</vt:lpstr>
      <vt:lpstr>    ÉQUIPE DE L’OPÉRATION DROITS BLINDÉS (GÉNÉRATION I)</vt:lpstr>
      <vt:lpstr>L’ÉQUIPE DE L’OPÉRATION DROITS BLINDÉS (GÉNÉRATION II)</vt:lpstr>
      <vt:lpstr>L’OPÉRATION DROITS BLINDÉS (SUITE)</vt:lpstr>
      <vt:lpstr> LE CANADA, L’ARABIE SAOUDITE ET LES DROITS FONDAMENTAUX… en caricatures !</vt:lpstr>
      <vt:lpstr> LE CANADA, L’ARABIE SAOUDITE ET LES DROITS FONDAMENTAUX… en caricatures (suite et fin)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international et intervention</dc:title>
  <dc:creator>François X</dc:creator>
  <cp:lastModifiedBy>Daniel Turp</cp:lastModifiedBy>
  <cp:revision>871</cp:revision>
  <cp:lastPrinted>2017-06-01T13:56:26Z</cp:lastPrinted>
  <dcterms:created xsi:type="dcterms:W3CDTF">2015-11-05T09:43:16Z</dcterms:created>
  <dcterms:modified xsi:type="dcterms:W3CDTF">2019-12-12T23:16:16Z</dcterms:modified>
</cp:coreProperties>
</file>