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Default Extension="gif" ContentType="image/gif"/>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27"/>
  </p:notesMasterIdLst>
  <p:handoutMasterIdLst>
    <p:handoutMasterId r:id="rId28"/>
  </p:handoutMasterIdLst>
  <p:sldIdLst>
    <p:sldId id="256" r:id="rId2"/>
    <p:sldId id="257" r:id="rId3"/>
    <p:sldId id="258" r:id="rId4"/>
    <p:sldId id="259" r:id="rId5"/>
    <p:sldId id="275" r:id="rId6"/>
    <p:sldId id="260" r:id="rId7"/>
    <p:sldId id="262" r:id="rId8"/>
    <p:sldId id="261" r:id="rId9"/>
    <p:sldId id="264" r:id="rId10"/>
    <p:sldId id="263" r:id="rId11"/>
    <p:sldId id="265" r:id="rId12"/>
    <p:sldId id="266" r:id="rId13"/>
    <p:sldId id="268" r:id="rId14"/>
    <p:sldId id="267" r:id="rId15"/>
    <p:sldId id="269" r:id="rId16"/>
    <p:sldId id="270" r:id="rId17"/>
    <p:sldId id="271" r:id="rId18"/>
    <p:sldId id="272" r:id="rId19"/>
    <p:sldId id="273" r:id="rId20"/>
    <p:sldId id="274" r:id="rId21"/>
    <p:sldId id="276" r:id="rId22"/>
    <p:sldId id="277" r:id="rId23"/>
    <p:sldId id="278" r:id="rId24"/>
    <p:sldId id="279" r:id="rId25"/>
    <p:sldId id="280"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87" d="100"/>
          <a:sy n="87" d="100"/>
        </p:scale>
        <p:origin x="-960"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CA" smtClean="0"/>
              <a:t>Assemblée constituante 2013</a:t>
            </a:r>
            <a:endParaRPr lang="fr-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9FCB211-0AB9-4374-8BE2-B13B0F0E8A02}" type="datetimeFigureOut">
              <a:rPr lang="fr-CA" smtClean="0"/>
              <a:pPr/>
              <a:t>11/06/13</a:t>
            </a:fld>
            <a:endParaRPr lang="fr-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9340E7-50AC-40DB-90C6-C00DECBD2BD9}" type="slidenum">
              <a:rPr lang="fr-CA" smtClean="0"/>
              <a:pPr/>
              <a:t>‹#›</a:t>
            </a:fld>
            <a:endParaRPr lang="fr-CA"/>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CA" smtClean="0"/>
              <a:t>Assemblée constituante 2013</a:t>
            </a: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9BB0D3-D460-46D2-B705-0DE17264D339}" type="datetimeFigureOut">
              <a:rPr lang="fr-CA" smtClean="0"/>
              <a:pPr/>
              <a:t>11/06/13</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D5728E-A985-4CE9-AF48-A81BD3E3A1B1}" type="slidenum">
              <a:rPr lang="fr-CA" smtClean="0"/>
              <a:pPr/>
              <a:t>‹#›</a:t>
            </a:fld>
            <a:endParaRPr lang="fr-CA"/>
          </a:p>
        </p:txBody>
      </p:sp>
    </p:spTree>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
        <p:nvSpPr>
          <p:cNvPr id="5" name="Espace réservé de l'en-tête 4"/>
          <p:cNvSpPr>
            <a:spLocks noGrp="1"/>
          </p:cNvSpPr>
          <p:nvPr>
            <p:ph type="hdr" sz="quarter" idx="10"/>
          </p:nvPr>
        </p:nvSpPr>
        <p:spPr/>
        <p:txBody>
          <a:bodyPr/>
          <a:lstStyle/>
          <a:p>
            <a:r>
              <a:rPr lang="fr-CA" smtClean="0"/>
              <a:t>Assemblée constituante 2013</a:t>
            </a:r>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85B17F41-38CD-4C5E-9873-0FB547898E27}" type="datetimeFigureOut">
              <a:rPr lang="fr-CA" smtClean="0"/>
              <a:pPr/>
              <a:t>11/06/13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4FDA351-9CD3-422B-9549-E873ACED847B}" type="slidenum">
              <a:rPr lang="fr-CA" smtClean="0"/>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85B17F41-38CD-4C5E-9873-0FB547898E27}" type="datetimeFigureOut">
              <a:rPr lang="fr-CA" smtClean="0"/>
              <a:pPr/>
              <a:t>11/06/13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4FDA351-9CD3-422B-9549-E873ACED847B}" type="slidenum">
              <a:rPr lang="fr-CA" smtClean="0"/>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85B17F41-38CD-4C5E-9873-0FB547898E27}" type="datetimeFigureOut">
              <a:rPr lang="fr-CA" smtClean="0"/>
              <a:pPr/>
              <a:t>11/06/13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4FDA351-9CD3-422B-9549-E873ACED847B}" type="slidenum">
              <a:rPr lang="fr-CA" smtClean="0"/>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85B17F41-38CD-4C5E-9873-0FB547898E27}" type="datetimeFigureOut">
              <a:rPr lang="fr-CA" smtClean="0"/>
              <a:pPr/>
              <a:t>11/06/13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4FDA351-9CD3-422B-9549-E873ACED847B}" type="slidenum">
              <a:rPr lang="fr-CA" smtClean="0"/>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5B17F41-38CD-4C5E-9873-0FB547898E27}" type="datetimeFigureOut">
              <a:rPr lang="fr-CA" smtClean="0"/>
              <a:pPr/>
              <a:t>11/06/13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4FDA351-9CD3-422B-9549-E873ACED847B}" type="slidenum">
              <a:rPr lang="fr-CA" smtClean="0"/>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85B17F41-38CD-4C5E-9873-0FB547898E27}" type="datetimeFigureOut">
              <a:rPr lang="fr-CA" smtClean="0"/>
              <a:pPr/>
              <a:t>11/06/13</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B4FDA351-9CD3-422B-9549-E873ACED847B}" type="slidenum">
              <a:rPr lang="fr-CA" smtClean="0"/>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85B17F41-38CD-4C5E-9873-0FB547898E27}" type="datetimeFigureOut">
              <a:rPr lang="fr-CA" smtClean="0"/>
              <a:pPr/>
              <a:t>11/06/13</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B4FDA351-9CD3-422B-9549-E873ACED847B}" type="slidenum">
              <a:rPr lang="fr-CA" smtClean="0"/>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85B17F41-38CD-4C5E-9873-0FB547898E27}" type="datetimeFigureOut">
              <a:rPr lang="fr-CA" smtClean="0"/>
              <a:pPr/>
              <a:t>11/06/13</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B4FDA351-9CD3-422B-9549-E873ACED847B}" type="slidenum">
              <a:rPr lang="fr-CA" smtClean="0"/>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5B17F41-38CD-4C5E-9873-0FB547898E27}" type="datetimeFigureOut">
              <a:rPr lang="fr-CA" smtClean="0"/>
              <a:pPr/>
              <a:t>11/06/13</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B4FDA351-9CD3-422B-9549-E873ACED847B}" type="slidenum">
              <a:rPr lang="fr-CA" smtClean="0"/>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5B17F41-38CD-4C5E-9873-0FB547898E27}" type="datetimeFigureOut">
              <a:rPr lang="fr-CA" smtClean="0"/>
              <a:pPr/>
              <a:t>11/06/13</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B4FDA351-9CD3-422B-9549-E873ACED847B}" type="slidenum">
              <a:rPr lang="fr-CA" smtClean="0"/>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5B17F41-38CD-4C5E-9873-0FB547898E27}" type="datetimeFigureOut">
              <a:rPr lang="fr-CA" smtClean="0"/>
              <a:pPr/>
              <a:t>11/06/13</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B4FDA351-9CD3-422B-9549-E873ACED847B}" type="slidenum">
              <a:rPr lang="fr-CA" smtClean="0"/>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B17F41-38CD-4C5E-9873-0FB547898E27}" type="datetimeFigureOut">
              <a:rPr lang="fr-CA" smtClean="0"/>
              <a:pPr/>
              <a:t>11/06/13</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DA351-9CD3-422B-9549-E873ACED847B}" type="slidenum">
              <a:rPr lang="fr-CA" smtClean="0"/>
              <a:pPr/>
              <a:t>‹#›</a:t>
            </a:fld>
            <a:endParaRPr lang="fr-CA"/>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762000" y="1447800"/>
            <a:ext cx="7696200" cy="3047999"/>
          </a:xfrm>
        </p:spPr>
        <p:txBody>
          <a:bodyPr/>
          <a:lstStyle/>
          <a:p>
            <a:r>
              <a:rPr lang="fr-CA" dirty="0" smtClean="0"/>
              <a:t/>
            </a:r>
            <a:br>
              <a:rPr lang="fr-CA" dirty="0" smtClean="0"/>
            </a:br>
            <a:r>
              <a:rPr lang="fr-CA" dirty="0" smtClean="0"/>
              <a:t/>
            </a:r>
            <a:br>
              <a:rPr lang="fr-CA" dirty="0" smtClean="0"/>
            </a:br>
            <a:r>
              <a:rPr lang="fr-CA" dirty="0" smtClean="0"/>
              <a:t>Rapport </a:t>
            </a:r>
            <a:r>
              <a:rPr lang="fr-CA" dirty="0" smtClean="0"/>
              <a:t>de la Commission II sur les valeurs et l’identité</a:t>
            </a:r>
            <a:endParaRPr lang="fr-CA" dirty="0"/>
          </a:p>
        </p:txBody>
      </p:sp>
      <p:sp>
        <p:nvSpPr>
          <p:cNvPr id="3" name="Sous-titre 2"/>
          <p:cNvSpPr>
            <a:spLocks noGrp="1"/>
          </p:cNvSpPr>
          <p:nvPr>
            <p:ph type="subTitle" idx="1"/>
          </p:nvPr>
        </p:nvSpPr>
        <p:spPr>
          <a:xfrm>
            <a:off x="1371600" y="4800600"/>
            <a:ext cx="6400800" cy="838200"/>
          </a:xfrm>
        </p:spPr>
        <p:txBody>
          <a:bodyPr>
            <a:normAutofit fontScale="77500" lnSpcReduction="20000"/>
          </a:bodyPr>
          <a:lstStyle/>
          <a:p>
            <a:endParaRPr lang="fr-CA" dirty="0" smtClean="0"/>
          </a:p>
          <a:p>
            <a:r>
              <a:rPr lang="fr-CA" dirty="0" err="1" smtClean="0"/>
              <a:t>Rapporteure</a:t>
            </a:r>
            <a:r>
              <a:rPr lang="fr-CA" dirty="0" smtClean="0"/>
              <a:t> : Florence </a:t>
            </a:r>
            <a:r>
              <a:rPr lang="fr-CA" dirty="0" err="1" smtClean="0"/>
              <a:t>Beaudet</a:t>
            </a:r>
            <a:endParaRPr lang="fr-CA" dirty="0"/>
          </a:p>
        </p:txBody>
      </p:sp>
      <p:pic>
        <p:nvPicPr>
          <p:cNvPr id="4" name="Image 3" descr="ACQ- Logo 2013.png"/>
          <p:cNvPicPr>
            <a:picLocks noChangeAspect="1"/>
          </p:cNvPicPr>
          <p:nvPr/>
        </p:nvPicPr>
        <p:blipFill>
          <a:blip r:embed="rId3"/>
          <a:stretch>
            <a:fillRect/>
          </a:stretch>
        </p:blipFill>
        <p:spPr>
          <a:xfrm>
            <a:off x="241300" y="0"/>
            <a:ext cx="8902700" cy="2489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2. Citoyenneté québécoise (sources)</a:t>
            </a:r>
            <a:endParaRPr lang="fr-CA" dirty="0"/>
          </a:p>
        </p:txBody>
      </p:sp>
      <p:sp>
        <p:nvSpPr>
          <p:cNvPr id="3" name="Espace réservé du contenu 2"/>
          <p:cNvSpPr>
            <a:spLocks noGrp="1"/>
          </p:cNvSpPr>
          <p:nvPr>
            <p:ph idx="1"/>
          </p:nvPr>
        </p:nvSpPr>
        <p:spPr>
          <a:xfrm>
            <a:off x="457200" y="1268760"/>
            <a:ext cx="8229600" cy="5256584"/>
          </a:xfrm>
        </p:spPr>
        <p:txBody>
          <a:bodyPr>
            <a:normAutofit fontScale="47500" lnSpcReduction="20000"/>
          </a:bodyPr>
          <a:lstStyle/>
          <a:p>
            <a:r>
              <a:rPr lang="fr-CA" b="1" i="1" dirty="0" smtClean="0"/>
              <a:t>Projet de loi 195 de la 38</a:t>
            </a:r>
            <a:r>
              <a:rPr lang="fr-CA" b="1" i="1" baseline="30000" dirty="0" smtClean="0"/>
              <a:t>e</a:t>
            </a:r>
            <a:r>
              <a:rPr lang="fr-CA" b="1" i="1" dirty="0" smtClean="0"/>
              <a:t> législature du Québec: Loi sur l’identité québécoise: </a:t>
            </a:r>
          </a:p>
          <a:p>
            <a:endParaRPr lang="fr-CA" b="1" i="1" dirty="0"/>
          </a:p>
          <a:p>
            <a:pPr>
              <a:buNone/>
            </a:pPr>
            <a:r>
              <a:rPr lang="fr-CA" b="1" dirty="0" smtClean="0"/>
              <a:t>10</a:t>
            </a:r>
            <a:r>
              <a:rPr lang="fr-CA" b="1" dirty="0"/>
              <a:t>. </a:t>
            </a:r>
            <a:r>
              <a:rPr lang="fr-CA" dirty="0"/>
              <a:t>Le Code civil du Québec (1991, chapitre 64) est modifié par l’insertion, après l’article 49, du </a:t>
            </a:r>
            <a:r>
              <a:rPr lang="fr-CA" dirty="0" smtClean="0"/>
              <a:t>titre suivant </a:t>
            </a:r>
            <a:r>
              <a:rPr lang="fr-CA" dirty="0"/>
              <a:t>:</a:t>
            </a:r>
          </a:p>
          <a:p>
            <a:pPr>
              <a:buNone/>
            </a:pPr>
            <a:r>
              <a:rPr lang="fr-CA" b="1" dirty="0" smtClean="0"/>
              <a:t>TITRE </a:t>
            </a:r>
            <a:r>
              <a:rPr lang="fr-CA" b="1" dirty="0"/>
              <a:t>DEUXIÈME.1</a:t>
            </a:r>
            <a:endParaRPr lang="fr-CA" dirty="0"/>
          </a:p>
          <a:p>
            <a:pPr>
              <a:buNone/>
            </a:pPr>
            <a:r>
              <a:rPr lang="fr-CA" dirty="0" smtClean="0"/>
              <a:t>DE </a:t>
            </a:r>
            <a:r>
              <a:rPr lang="fr-CA" dirty="0"/>
              <a:t>LA CITOYENNETÉ QUÉBÉCOISE</a:t>
            </a:r>
          </a:p>
          <a:p>
            <a:pPr>
              <a:buNone/>
            </a:pPr>
            <a:r>
              <a:rPr lang="fr-CA" dirty="0"/>
              <a:t>4</a:t>
            </a:r>
            <a:r>
              <a:rPr lang="fr-CA" b="1" dirty="0" smtClean="0"/>
              <a:t>9.1</a:t>
            </a:r>
            <a:r>
              <a:rPr lang="fr-CA" b="1" dirty="0"/>
              <a:t>. </a:t>
            </a:r>
            <a:r>
              <a:rPr lang="fr-CA" dirty="0"/>
              <a:t>Est instituée une citoyenneté québécoise.</a:t>
            </a:r>
          </a:p>
          <a:p>
            <a:pPr>
              <a:buNone/>
            </a:pPr>
            <a:r>
              <a:rPr lang="fr-CA" b="1" dirty="0" smtClean="0"/>
              <a:t>49.2</a:t>
            </a:r>
            <a:r>
              <a:rPr lang="fr-CA" b="1" dirty="0"/>
              <a:t>. </a:t>
            </a:r>
            <a:r>
              <a:rPr lang="fr-CA" dirty="0"/>
              <a:t>A qualité de citoyen toute personne qui :</a:t>
            </a:r>
          </a:p>
          <a:p>
            <a:pPr>
              <a:buNone/>
            </a:pPr>
            <a:r>
              <a:rPr lang="fr-CA" dirty="0"/>
              <a:t>1° détient la citoyenneté canadienne et est domiciliée au Québec le (</a:t>
            </a:r>
            <a:r>
              <a:rPr lang="fr-CA" i="1" dirty="0"/>
              <a:t>indiquer ici la date de l’entrée en vigueur de la présente loi</a:t>
            </a:r>
            <a:r>
              <a:rPr lang="fr-CA" dirty="0"/>
              <a:t>) ;</a:t>
            </a:r>
          </a:p>
          <a:p>
            <a:pPr>
              <a:buNone/>
            </a:pPr>
            <a:r>
              <a:rPr lang="fr-CA" dirty="0"/>
              <a:t>2° est née au Québec ou est née à l’étranger d’un parent détenant la citoyenneté québécoise après le (</a:t>
            </a:r>
            <a:r>
              <a:rPr lang="fr-CA" i="1" dirty="0"/>
              <a:t>indiquer ici la date de l’entrée en vigueur de la présente loi</a:t>
            </a:r>
            <a:r>
              <a:rPr lang="fr-CA" dirty="0"/>
              <a:t>).</a:t>
            </a:r>
          </a:p>
          <a:p>
            <a:pPr>
              <a:buNone/>
            </a:pPr>
            <a:r>
              <a:rPr lang="fr-CA" dirty="0"/>
              <a:t>Le ministre attribue la citoyenneté à toute personne qui, à la fois :</a:t>
            </a:r>
          </a:p>
          <a:p>
            <a:pPr>
              <a:buNone/>
            </a:pPr>
            <a:r>
              <a:rPr lang="fr-CA" dirty="0"/>
              <a:t>1° détient la citoyenneté canadienne depuis au moins trois mois ;</a:t>
            </a:r>
          </a:p>
          <a:p>
            <a:pPr>
              <a:buNone/>
            </a:pPr>
            <a:r>
              <a:rPr lang="fr-CA" dirty="0"/>
              <a:t>2° est domiciliée au Québec ;</a:t>
            </a:r>
          </a:p>
          <a:p>
            <a:pPr>
              <a:buNone/>
            </a:pPr>
            <a:r>
              <a:rPr lang="fr-CA" dirty="0"/>
              <a:t>3° a résidé d’une manière effective sur le territoire du Québec pendant six mois, dont les trois mois précédant le dépôt de sa demande ;</a:t>
            </a:r>
          </a:p>
          <a:p>
            <a:pPr>
              <a:buNone/>
            </a:pPr>
            <a:r>
              <a:rPr lang="fr-CA" dirty="0"/>
              <a:t>4° a une connaissance appropriée de la langue française ;</a:t>
            </a:r>
          </a:p>
          <a:p>
            <a:pPr>
              <a:buNone/>
            </a:pPr>
            <a:r>
              <a:rPr lang="fr-CA" dirty="0"/>
              <a:t>5° a une connaissance appropriée du Québec et des responsabilités et avantages conférés par la citoyenneté</a:t>
            </a:r>
            <a:r>
              <a:rPr lang="fr-CA" dirty="0" smtClean="0"/>
              <a:t>.</a:t>
            </a:r>
            <a:endParaRPr lang="fr-CA"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3. Territoire national</a:t>
            </a:r>
            <a:endParaRPr lang="fr-CA" dirty="0"/>
          </a:p>
        </p:txBody>
      </p:sp>
      <p:sp>
        <p:nvSpPr>
          <p:cNvPr id="3" name="Espace réservé du contenu 2"/>
          <p:cNvSpPr>
            <a:spLocks noGrp="1"/>
          </p:cNvSpPr>
          <p:nvPr>
            <p:ph idx="1"/>
          </p:nvPr>
        </p:nvSpPr>
        <p:spPr>
          <a:ln>
            <a:solidFill>
              <a:schemeClr val="tx1"/>
            </a:solidFill>
          </a:ln>
        </p:spPr>
        <p:txBody>
          <a:bodyPr>
            <a:normAutofit lnSpcReduction="10000"/>
          </a:bodyPr>
          <a:lstStyle/>
          <a:p>
            <a:pPr>
              <a:buNone/>
            </a:pPr>
            <a:r>
              <a:rPr lang="fr-CA" b="1" dirty="0"/>
              <a:t>Chapitre 3 : Du territoire national</a:t>
            </a:r>
            <a:endParaRPr lang="fr-CA" dirty="0"/>
          </a:p>
          <a:p>
            <a:pPr>
              <a:buNone/>
            </a:pPr>
            <a:r>
              <a:rPr lang="fr-CA" dirty="0"/>
              <a:t>Le Québec exerce ses compétences sur l’ensemble de son territoire. </a:t>
            </a:r>
          </a:p>
          <a:p>
            <a:pPr>
              <a:buNone/>
            </a:pPr>
            <a:r>
              <a:rPr lang="fr-CA" dirty="0"/>
              <a:t>Le territoire du Québec et ses frontières ne peuvent être modifiés qu'avec le consentement de l'Assemblée nationale. </a:t>
            </a:r>
          </a:p>
          <a:p>
            <a:pPr>
              <a:buNone/>
            </a:pPr>
            <a:r>
              <a:rPr lang="fr-CA" dirty="0"/>
              <a:t>Le</a:t>
            </a:r>
            <a:r>
              <a:rPr lang="fr-CA" dirty="0" smtClean="0"/>
              <a:t> Québec </a:t>
            </a:r>
            <a:r>
              <a:rPr lang="fr-CA" dirty="0"/>
              <a:t>doit veiller au maintien et au respect de l'intégrité territoriale du Québec.</a:t>
            </a:r>
          </a:p>
          <a:p>
            <a:pPr>
              <a:buNone/>
            </a:pPr>
            <a:endParaRPr lang="fr-CA"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3. Territoire national (sources)</a:t>
            </a:r>
            <a:endParaRPr lang="fr-CA" dirty="0"/>
          </a:p>
        </p:txBody>
      </p:sp>
      <p:sp>
        <p:nvSpPr>
          <p:cNvPr id="3" name="Espace réservé du contenu 2"/>
          <p:cNvSpPr>
            <a:spLocks noGrp="1"/>
          </p:cNvSpPr>
          <p:nvPr>
            <p:ph idx="1"/>
          </p:nvPr>
        </p:nvSpPr>
        <p:spPr/>
        <p:txBody>
          <a:bodyPr>
            <a:normAutofit fontScale="47500" lnSpcReduction="20000"/>
          </a:bodyPr>
          <a:lstStyle/>
          <a:p>
            <a:r>
              <a:rPr lang="fr-CA" b="1" i="1" dirty="0" smtClean="0"/>
              <a:t>Loi sur l’exercice des droit fondamentaux et des prérogatives du peuple québécois et de l’État du Québec</a:t>
            </a:r>
          </a:p>
          <a:p>
            <a:pPr>
              <a:buNone/>
            </a:pPr>
            <a:r>
              <a:rPr lang="fr-CA" dirty="0" smtClean="0"/>
              <a:t>«</a:t>
            </a:r>
            <a:r>
              <a:rPr lang="fr-CA" b="1" dirty="0"/>
              <a:t>CHAPITRE </a:t>
            </a:r>
            <a:r>
              <a:rPr lang="fr-CA" b="1" dirty="0" smtClean="0"/>
              <a:t>III</a:t>
            </a:r>
            <a:r>
              <a:rPr lang="fr-CA" dirty="0" smtClean="0"/>
              <a:t> </a:t>
            </a:r>
          </a:p>
          <a:p>
            <a:pPr>
              <a:buNone/>
            </a:pPr>
            <a:r>
              <a:rPr lang="fr-CA" cap="all" dirty="0" smtClean="0"/>
              <a:t>DU </a:t>
            </a:r>
            <a:r>
              <a:rPr lang="fr-CA" cap="all" dirty="0"/>
              <a:t>TERRITOIRE </a:t>
            </a:r>
            <a:r>
              <a:rPr lang="fr-CA" cap="all" dirty="0" smtClean="0"/>
              <a:t>QUÉBÉCOIS</a:t>
            </a:r>
            <a:endParaRPr lang="fr-CA" dirty="0" smtClean="0"/>
          </a:p>
          <a:p>
            <a:pPr>
              <a:buNone/>
            </a:pPr>
            <a:r>
              <a:rPr lang="fr-CA" b="1" dirty="0" smtClean="0"/>
              <a:t>9</a:t>
            </a:r>
            <a:r>
              <a:rPr lang="fr-CA" b="1" dirty="0"/>
              <a:t>.</a:t>
            </a:r>
            <a:r>
              <a:rPr lang="fr-CA" dirty="0"/>
              <a:t> Le territoire du Québec et ses frontières ne peuvent être modifiés qu'avec le consentement de l'Assemblée nationale</a:t>
            </a:r>
            <a:r>
              <a:rPr lang="fr-CA" dirty="0" smtClean="0"/>
              <a:t>.</a:t>
            </a:r>
          </a:p>
          <a:p>
            <a:pPr>
              <a:buNone/>
            </a:pPr>
            <a:r>
              <a:rPr lang="fr-CA" dirty="0"/>
              <a:t/>
            </a:r>
            <a:br>
              <a:rPr lang="fr-CA" dirty="0"/>
            </a:br>
            <a:r>
              <a:rPr lang="fr-CA" dirty="0"/>
              <a:t>Le gouvernement doit veiller au maintien et au respect de l'intégrité territoriale du Québec</a:t>
            </a:r>
            <a:r>
              <a:rPr lang="fr-CA" dirty="0" smtClean="0"/>
              <a:t>.</a:t>
            </a:r>
          </a:p>
          <a:p>
            <a:pPr>
              <a:buNone/>
            </a:pPr>
            <a:endParaRPr lang="fr-CA" dirty="0" smtClean="0"/>
          </a:p>
          <a:p>
            <a:pPr>
              <a:buNone/>
            </a:pPr>
            <a:r>
              <a:rPr lang="fr-CA" b="1" dirty="0"/>
              <a:t>10.</a:t>
            </a:r>
            <a:r>
              <a:rPr lang="fr-CA" dirty="0"/>
              <a:t> L'État du Québec exerce sur le territoire québécois et au nom du peuple québécois tous les pouvoirs liés à sa compétence et au domaine public québécois</a:t>
            </a:r>
            <a:r>
              <a:rPr lang="fr-CA" dirty="0" smtClean="0"/>
              <a:t>.</a:t>
            </a:r>
          </a:p>
          <a:p>
            <a:pPr>
              <a:buNone/>
            </a:pPr>
            <a:r>
              <a:rPr lang="fr-CA" dirty="0" smtClean="0"/>
              <a:t/>
            </a:r>
            <a:br>
              <a:rPr lang="fr-CA" dirty="0" smtClean="0"/>
            </a:br>
            <a:r>
              <a:rPr lang="fr-CA" dirty="0"/>
              <a:t>L'État peut aménager, développer et administrer ce territoire et plus particulièrement en confier l'administration déléguée à des entités locales ou régionales mandatées par lui, le tout conformément à la loi. Il favorise la prise en charge de leur développement par les collectivités locales et régionales</a:t>
            </a:r>
            <a:r>
              <a:rPr lang="fr-CA" dirty="0" smtClean="0"/>
              <a:t>. »</a:t>
            </a:r>
            <a:endParaRPr lang="fr-CA" dirty="0"/>
          </a:p>
          <a:p>
            <a:pPr>
              <a:buNone/>
            </a:pPr>
            <a:endParaRPr lang="fr-CA"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4. Capitale-Nationale (sources)</a:t>
            </a:r>
            <a:endParaRPr lang="fr-CA" dirty="0"/>
          </a:p>
        </p:txBody>
      </p:sp>
      <p:sp>
        <p:nvSpPr>
          <p:cNvPr id="3" name="Espace réservé du contenu 2"/>
          <p:cNvSpPr>
            <a:spLocks noGrp="1"/>
          </p:cNvSpPr>
          <p:nvPr>
            <p:ph idx="1"/>
          </p:nvPr>
        </p:nvSpPr>
        <p:spPr>
          <a:xfrm>
            <a:off x="457200" y="1196752"/>
            <a:ext cx="8229600" cy="5328592"/>
          </a:xfrm>
        </p:spPr>
        <p:txBody>
          <a:bodyPr>
            <a:noAutofit/>
          </a:bodyPr>
          <a:lstStyle/>
          <a:p>
            <a:r>
              <a:rPr lang="fr-CA" sz="1800" b="1" i="1" dirty="0" smtClean="0"/>
              <a:t>Loi sur la Commission de la Capitale-Nationale</a:t>
            </a:r>
          </a:p>
          <a:p>
            <a:pPr>
              <a:buNone/>
            </a:pPr>
            <a:r>
              <a:rPr lang="fr-CA" sz="1800" dirty="0" smtClean="0"/>
              <a:t>	CONSIDÉRANT </a:t>
            </a:r>
            <a:r>
              <a:rPr lang="fr-CA" sz="1800" dirty="0"/>
              <a:t>que Québec est la capitale nationale du Québec;</a:t>
            </a:r>
          </a:p>
          <a:p>
            <a:pPr>
              <a:buNone/>
            </a:pPr>
            <a:r>
              <a:rPr lang="fr-CA" sz="1800" dirty="0" smtClean="0"/>
              <a:t/>
            </a:r>
            <a:br>
              <a:rPr lang="fr-CA" sz="1800" dirty="0" smtClean="0"/>
            </a:br>
            <a:r>
              <a:rPr lang="fr-CA" sz="1800" dirty="0"/>
              <a:t>CONSIDÉRANT que ce statut de capitale nationale a des impacts importants qui débordent le territoire de la Ville de Québec;</a:t>
            </a:r>
          </a:p>
          <a:p>
            <a:pPr>
              <a:buNone/>
            </a:pPr>
            <a:r>
              <a:rPr lang="fr-CA" sz="1800" dirty="0" smtClean="0"/>
              <a:t/>
            </a:r>
            <a:br>
              <a:rPr lang="fr-CA" sz="1800" dirty="0" smtClean="0"/>
            </a:br>
            <a:r>
              <a:rPr lang="fr-CA" sz="1800" dirty="0"/>
              <a:t>CONSIDÉRANT que la capitale nationale rappelle par ses institutions, ses sites et ses monuments l'histoire politique du Québec;</a:t>
            </a:r>
          </a:p>
          <a:p>
            <a:pPr>
              <a:buNone/>
            </a:pPr>
            <a:r>
              <a:rPr lang="fr-CA" sz="1800" dirty="0" smtClean="0"/>
              <a:t/>
            </a:r>
            <a:br>
              <a:rPr lang="fr-CA" sz="1800" dirty="0" smtClean="0"/>
            </a:br>
            <a:r>
              <a:rPr lang="fr-CA" sz="1800" dirty="0"/>
              <a:t>CONSIDÉRANT que la capitale nationale doit être aménagée, développée et mise en valeur en conformité avec sa fonction de siège des institutions de l'État et dans le respect de sa vocation historique et patrimoniale;</a:t>
            </a:r>
          </a:p>
          <a:p>
            <a:pPr>
              <a:buNone/>
            </a:pPr>
            <a:r>
              <a:rPr lang="fr-CA" sz="1800" dirty="0" smtClean="0"/>
              <a:t/>
            </a:r>
            <a:br>
              <a:rPr lang="fr-CA" sz="1800" dirty="0" smtClean="0"/>
            </a:br>
            <a:r>
              <a:rPr lang="fr-CA" sz="1800" dirty="0"/>
              <a:t>CONSIDÉRANT qu'il importe de constituer un organisme ayant pour mission de promouvoir et de soutenir le rôle de capitale nationale et de prendre toute mesure prévue par la loi pour faire reconnaître les fonctions attachées à ce statut</a:t>
            </a:r>
            <a:r>
              <a:rPr lang="fr-CA" sz="1800" dirty="0" smtClean="0"/>
              <a:t>;</a:t>
            </a:r>
            <a:br>
              <a:rPr lang="fr-CA" sz="1800" dirty="0" smtClean="0"/>
            </a:br>
            <a:r>
              <a:rPr lang="fr-CA" sz="1800" dirty="0" smtClean="0"/>
              <a:t/>
            </a:r>
            <a:br>
              <a:rPr lang="fr-CA" sz="1800" dirty="0" smtClean="0"/>
            </a:br>
            <a:r>
              <a:rPr lang="fr-CA" sz="1800" dirty="0"/>
              <a:t>LE PARLEMENT DU QUÉBEC DÉCRÈTE CE QUI </a:t>
            </a:r>
            <a:r>
              <a:rPr lang="fr-CA" sz="1800" dirty="0" smtClean="0"/>
              <a:t>SUIT</a:t>
            </a:r>
            <a:endParaRPr lang="fr-CA" sz="1800"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4. Capitale-Nationale</a:t>
            </a:r>
            <a:endParaRPr lang="fr-CA" dirty="0"/>
          </a:p>
        </p:txBody>
      </p:sp>
      <p:sp>
        <p:nvSpPr>
          <p:cNvPr id="3" name="Espace réservé du contenu 2"/>
          <p:cNvSpPr>
            <a:spLocks noGrp="1"/>
          </p:cNvSpPr>
          <p:nvPr>
            <p:ph idx="1"/>
          </p:nvPr>
        </p:nvSpPr>
        <p:spPr>
          <a:xfrm>
            <a:off x="457200" y="1600201"/>
            <a:ext cx="8229600" cy="1612776"/>
          </a:xfrm>
          <a:ln>
            <a:solidFill>
              <a:schemeClr val="tx1"/>
            </a:solidFill>
          </a:ln>
        </p:spPr>
        <p:txBody>
          <a:bodyPr/>
          <a:lstStyle/>
          <a:p>
            <a:pPr>
              <a:buNone/>
            </a:pPr>
            <a:r>
              <a:rPr lang="fr-FR" b="1" dirty="0" smtClean="0"/>
              <a:t>Chapitre </a:t>
            </a:r>
            <a:r>
              <a:rPr lang="fr-FR" b="1" dirty="0"/>
              <a:t>4 : De la capitale nationale</a:t>
            </a:r>
            <a:endParaRPr lang="fr-CA" dirty="0"/>
          </a:p>
          <a:p>
            <a:pPr>
              <a:buNone/>
            </a:pPr>
            <a:r>
              <a:rPr lang="fr-FR" dirty="0"/>
              <a:t>La capitale nationale est la Ville de Québec.</a:t>
            </a:r>
            <a:endParaRPr lang="fr-CA" dirty="0"/>
          </a:p>
          <a:p>
            <a:endParaRPr lang="fr-CA"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4. Capitale-Nationale (sources)</a:t>
            </a:r>
            <a:endParaRPr lang="fr-CA" dirty="0"/>
          </a:p>
        </p:txBody>
      </p:sp>
      <p:sp>
        <p:nvSpPr>
          <p:cNvPr id="3" name="Espace réservé du contenu 2"/>
          <p:cNvSpPr>
            <a:spLocks noGrp="1"/>
          </p:cNvSpPr>
          <p:nvPr>
            <p:ph idx="1"/>
          </p:nvPr>
        </p:nvSpPr>
        <p:spPr/>
        <p:txBody>
          <a:bodyPr/>
          <a:lstStyle/>
          <a:p>
            <a:r>
              <a:rPr lang="fr-CA" b="1" i="1" dirty="0" smtClean="0"/>
              <a:t>Projet de loi 196 de la 38</a:t>
            </a:r>
            <a:r>
              <a:rPr lang="fr-CA" b="1" i="1" baseline="30000" dirty="0" smtClean="0"/>
              <a:t>e</a:t>
            </a:r>
            <a:r>
              <a:rPr lang="fr-CA" b="1" i="1" dirty="0" smtClean="0"/>
              <a:t> législature du Québec: Constitution québécoise</a:t>
            </a:r>
          </a:p>
          <a:p>
            <a:pPr>
              <a:buNone/>
            </a:pPr>
            <a:r>
              <a:rPr lang="fr-CA" dirty="0" smtClean="0"/>
              <a:t>«</a:t>
            </a:r>
            <a:r>
              <a:rPr lang="fr-CA" b="1" dirty="0"/>
              <a:t>CHAPITRE V</a:t>
            </a:r>
          </a:p>
          <a:p>
            <a:pPr>
              <a:buNone/>
            </a:pPr>
            <a:r>
              <a:rPr lang="fr-CA" dirty="0"/>
              <a:t>DE LA CAPITALE NATIONALE</a:t>
            </a:r>
          </a:p>
          <a:p>
            <a:pPr>
              <a:buNone/>
            </a:pPr>
            <a:r>
              <a:rPr lang="fr-CA" b="1" dirty="0"/>
              <a:t>5. La capitale nationale du Québec est la Ville de Québec</a:t>
            </a:r>
            <a:r>
              <a:rPr lang="fr-CA" b="1" dirty="0" smtClean="0"/>
              <a:t>. »</a:t>
            </a:r>
            <a:endParaRPr lang="fr-CA"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5. Langue officielle</a:t>
            </a:r>
            <a:endParaRPr lang="fr-CA" dirty="0"/>
          </a:p>
        </p:txBody>
      </p:sp>
      <p:sp>
        <p:nvSpPr>
          <p:cNvPr id="3" name="Espace réservé du contenu 2"/>
          <p:cNvSpPr>
            <a:spLocks noGrp="1"/>
          </p:cNvSpPr>
          <p:nvPr>
            <p:ph idx="1"/>
          </p:nvPr>
        </p:nvSpPr>
        <p:spPr>
          <a:ln>
            <a:solidFill>
              <a:schemeClr val="tx1"/>
            </a:solidFill>
          </a:ln>
        </p:spPr>
        <p:txBody>
          <a:bodyPr>
            <a:normAutofit fontScale="92500" lnSpcReduction="20000"/>
          </a:bodyPr>
          <a:lstStyle/>
          <a:p>
            <a:pPr>
              <a:buNone/>
            </a:pPr>
            <a:r>
              <a:rPr lang="fr-CA" b="1" dirty="0"/>
              <a:t>Chapitre 5 : De la langue officielle</a:t>
            </a:r>
            <a:endParaRPr lang="fr-CA" dirty="0"/>
          </a:p>
          <a:p>
            <a:pPr>
              <a:buNone/>
            </a:pPr>
            <a:r>
              <a:rPr lang="fr-CA" dirty="0"/>
              <a:t>La langue officielle du Québec est le français.</a:t>
            </a:r>
          </a:p>
          <a:p>
            <a:pPr>
              <a:buNone/>
            </a:pPr>
            <a:r>
              <a:rPr lang="fr-CA" dirty="0"/>
              <a:t>Elle est la langue de l’État et de la loi, ainsi que la langue normale et habituelle du travail, de l’enseignement, des communications, du commerce et des affaires.</a:t>
            </a:r>
          </a:p>
          <a:p>
            <a:pPr>
              <a:buNone/>
            </a:pPr>
            <a:r>
              <a:rPr lang="fr-CA" dirty="0"/>
              <a:t>Ses conditions de prédominance sont prévues par la loi, dans le reconnaissance et le respect des langues minoritaires, notamment l’anglais et les langues autochtones.</a:t>
            </a:r>
          </a:p>
          <a:p>
            <a:endParaRPr lang="fr-CA"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5. Langue officielle (sources)</a:t>
            </a:r>
            <a:endParaRPr lang="fr-CA" dirty="0"/>
          </a:p>
        </p:txBody>
      </p:sp>
      <p:sp>
        <p:nvSpPr>
          <p:cNvPr id="3" name="Espace réservé du contenu 2"/>
          <p:cNvSpPr>
            <a:spLocks noGrp="1"/>
          </p:cNvSpPr>
          <p:nvPr>
            <p:ph idx="1"/>
          </p:nvPr>
        </p:nvSpPr>
        <p:spPr>
          <a:xfrm>
            <a:off x="457200" y="1340768"/>
            <a:ext cx="8229600" cy="4785395"/>
          </a:xfrm>
        </p:spPr>
        <p:txBody>
          <a:bodyPr>
            <a:normAutofit fontScale="47500" lnSpcReduction="20000"/>
          </a:bodyPr>
          <a:lstStyle/>
          <a:p>
            <a:r>
              <a:rPr lang="fr-CA" b="1" i="1" dirty="0" smtClean="0"/>
              <a:t>Charte de la langue française</a:t>
            </a:r>
          </a:p>
          <a:p>
            <a:pPr>
              <a:buNone/>
            </a:pPr>
            <a:endParaRPr lang="fr-CA" i="1" dirty="0" smtClean="0"/>
          </a:p>
          <a:p>
            <a:pPr>
              <a:buNone/>
            </a:pPr>
            <a:r>
              <a:rPr lang="fr-CA" cap="all" dirty="0"/>
              <a:t>PRÉAMBULE</a:t>
            </a:r>
            <a:endParaRPr lang="fr-CA" dirty="0"/>
          </a:p>
          <a:p>
            <a:pPr>
              <a:buNone/>
            </a:pPr>
            <a:r>
              <a:rPr lang="fr-CA" dirty="0"/>
              <a:t>Langue distinctive d'un peuple majoritairement francophone, la langue française permet au peuple québécois d'exprimer son identité.</a:t>
            </a:r>
          </a:p>
          <a:p>
            <a:pPr>
              <a:buNone/>
            </a:pPr>
            <a:r>
              <a:rPr lang="fr-CA" dirty="0" smtClean="0"/>
              <a:t>L'Assemblée </a:t>
            </a:r>
            <a:r>
              <a:rPr lang="fr-CA" dirty="0"/>
              <a:t>nationale reconnaît la volonté des Québécois d'assurer la qualité et le rayonnement de la langue française. Elle est donc résolue à faire du français la langue de l'État et de la Loi aussi bien que la langue normale et habituelle du travail, de l'enseignement, des communications, du commerce et des affaires.</a:t>
            </a:r>
          </a:p>
          <a:p>
            <a:pPr>
              <a:buNone/>
            </a:pPr>
            <a:r>
              <a:rPr lang="fr-CA" dirty="0" smtClean="0"/>
              <a:t>L'Assemblée </a:t>
            </a:r>
            <a:r>
              <a:rPr lang="fr-CA" dirty="0"/>
              <a:t>nationale entend poursuivre cet objectif dans un esprit de justice et d'ouverture, dans le respect des institutions de la communauté québécoise d'expression anglaise et celui des minorités ethniques, dont elle reconnaît l'apport précieux au développement du Québec.</a:t>
            </a:r>
          </a:p>
          <a:p>
            <a:pPr>
              <a:buNone/>
            </a:pPr>
            <a:r>
              <a:rPr lang="fr-CA" dirty="0" smtClean="0"/>
              <a:t>L'Assemblée </a:t>
            </a:r>
            <a:r>
              <a:rPr lang="fr-CA" dirty="0"/>
              <a:t>nationale reconnaît aux Amérindiens et aux Inuit du Québec, descendants des premiers habitants du pays, le droit qu'ils ont de maintenir et de développer leur langue et culture d'origine.</a:t>
            </a:r>
          </a:p>
          <a:p>
            <a:pPr>
              <a:buNone/>
            </a:pPr>
            <a:r>
              <a:rPr lang="fr-CA" dirty="0" smtClean="0"/>
              <a:t>Ces </a:t>
            </a:r>
            <a:r>
              <a:rPr lang="fr-CA" dirty="0"/>
              <a:t>principes s'inscrivent dans le mouvement universel de revalorisation des cultures nationales qui confère à chaque peuple l'obligation d'apporter une contribution particulière à la communauté internationale.</a:t>
            </a:r>
          </a:p>
          <a:p>
            <a:pPr>
              <a:buNone/>
            </a:pPr>
            <a:endParaRPr lang="fr-CA" i="1"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5. Langue officielle (sources)</a:t>
            </a:r>
            <a:endParaRPr lang="fr-CA" dirty="0"/>
          </a:p>
        </p:txBody>
      </p:sp>
      <p:sp>
        <p:nvSpPr>
          <p:cNvPr id="3" name="Espace réservé du contenu 2"/>
          <p:cNvSpPr>
            <a:spLocks noGrp="1"/>
          </p:cNvSpPr>
          <p:nvPr>
            <p:ph idx="1"/>
          </p:nvPr>
        </p:nvSpPr>
        <p:spPr/>
        <p:txBody>
          <a:bodyPr>
            <a:normAutofit lnSpcReduction="10000"/>
          </a:bodyPr>
          <a:lstStyle/>
          <a:p>
            <a:r>
              <a:rPr lang="fr-CA" b="1" i="1" dirty="0" smtClean="0"/>
              <a:t>Projet de loi 196 de la 38</a:t>
            </a:r>
            <a:r>
              <a:rPr lang="fr-CA" b="1" i="1" baseline="30000" dirty="0" smtClean="0"/>
              <a:t>e</a:t>
            </a:r>
            <a:r>
              <a:rPr lang="fr-CA" b="1" i="1" dirty="0" smtClean="0"/>
              <a:t> législature du Québec: Constitution québécoise</a:t>
            </a:r>
          </a:p>
          <a:p>
            <a:pPr>
              <a:buNone/>
            </a:pPr>
            <a:endParaRPr lang="fr-CA" dirty="0"/>
          </a:p>
          <a:p>
            <a:pPr>
              <a:buNone/>
            </a:pPr>
            <a:r>
              <a:rPr lang="fr-CA" dirty="0" smtClean="0"/>
              <a:t>DE </a:t>
            </a:r>
            <a:r>
              <a:rPr lang="fr-CA" dirty="0"/>
              <a:t>LA LANGUE OFFICIELLE</a:t>
            </a:r>
          </a:p>
          <a:p>
            <a:pPr>
              <a:buNone/>
            </a:pPr>
            <a:r>
              <a:rPr lang="fr-CA" b="1" dirty="0"/>
              <a:t>6. Le français est la langue officielle du </a:t>
            </a:r>
            <a:r>
              <a:rPr lang="fr-CA" b="1" dirty="0" smtClean="0"/>
              <a:t>Québec.</a:t>
            </a:r>
            <a:endParaRPr lang="fr-CA" dirty="0"/>
          </a:p>
          <a:p>
            <a:pPr>
              <a:buNone/>
            </a:pPr>
            <a:r>
              <a:rPr lang="fr-CA" dirty="0"/>
              <a:t>Les règles visant à assurer la prédominance de la langue officielle </a:t>
            </a:r>
            <a:r>
              <a:rPr lang="fr-CA" dirty="0" smtClean="0"/>
              <a:t>sont prévues </a:t>
            </a:r>
            <a:r>
              <a:rPr lang="fr-CA" dirty="0"/>
              <a:t>par la loi.</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6. Symboles nationaux et fête nationale </a:t>
            </a:r>
            <a:endParaRPr lang="fr-CA" dirty="0"/>
          </a:p>
        </p:txBody>
      </p:sp>
      <p:sp>
        <p:nvSpPr>
          <p:cNvPr id="3" name="Espace réservé du contenu 2"/>
          <p:cNvSpPr>
            <a:spLocks noGrp="1"/>
          </p:cNvSpPr>
          <p:nvPr>
            <p:ph idx="1"/>
          </p:nvPr>
        </p:nvSpPr>
        <p:spPr>
          <a:ln>
            <a:solidFill>
              <a:schemeClr val="tx1"/>
            </a:solidFill>
          </a:ln>
        </p:spPr>
        <p:txBody>
          <a:bodyPr>
            <a:normAutofit fontScale="55000" lnSpcReduction="20000"/>
          </a:bodyPr>
          <a:lstStyle/>
          <a:p>
            <a:pPr>
              <a:buNone/>
            </a:pPr>
            <a:r>
              <a:rPr lang="fr-FR" b="1" dirty="0"/>
              <a:t>Chapitre 6 : Des symboles nationaux et de la fête nationale</a:t>
            </a:r>
            <a:endParaRPr lang="fr-CA" dirty="0"/>
          </a:p>
          <a:p>
            <a:pPr>
              <a:buNone/>
            </a:pPr>
            <a:endParaRPr lang="fr-CA" dirty="0" smtClean="0"/>
          </a:p>
          <a:p>
            <a:pPr>
              <a:buNone/>
            </a:pPr>
            <a:r>
              <a:rPr lang="fr-CA" dirty="0" smtClean="0"/>
              <a:t>Emblème </a:t>
            </a:r>
            <a:r>
              <a:rPr lang="fr-CA" dirty="0"/>
              <a:t>national du Québec, le drapeau du Québec est un drapeau bleu chargé d'une croix blanche accompagnée, dans chaque canton, d'une fleur de lis blanche ou, en termes héraldiques, d'azur à la croix d'argent cantonnée de quatre fleurs de lys du même.</a:t>
            </a:r>
          </a:p>
          <a:p>
            <a:pPr>
              <a:buNone/>
            </a:pPr>
            <a:r>
              <a:rPr lang="fr-CA" dirty="0"/>
              <a:t>L'arbre emblématique du Québec est le bouleau jaune. La fleur emblématique du Québec est l'iris versicolore. L'oiseau emblématique du Québec est le harfang des neiges.</a:t>
            </a:r>
          </a:p>
          <a:p>
            <a:pPr>
              <a:buNone/>
            </a:pPr>
            <a:r>
              <a:rPr lang="fr-CA" dirty="0"/>
              <a:t>La devise du Québec est « Je me souviens »</a:t>
            </a:r>
          </a:p>
          <a:p>
            <a:pPr>
              <a:buNone/>
            </a:pPr>
            <a:r>
              <a:rPr lang="fr-CA" dirty="0"/>
              <a:t>Les armoiries du Québec sont telles que décrites ci-après : Tiercé en fasce; d'azur, à trois fleurs-de-lis d'or; de gueules, à un léopard d'or, armé et lampassé d'azur; d'or, à une branche d'érable à sucre à triple feuille de sinople, aux nervures du champ. Timbré de la couronne royale. Sous l'écu, un listel d'argent bordé d'azur portant la devise « Je me souviens ».</a:t>
            </a:r>
          </a:p>
          <a:p>
            <a:pPr>
              <a:buNone/>
            </a:pPr>
            <a:r>
              <a:rPr lang="fr-CA" dirty="0"/>
              <a:t>La fête nationale se déroule le 24 juin, jour de la Saint-Jean-Baptiste.</a:t>
            </a:r>
          </a:p>
          <a:p>
            <a:endParaRPr lang="fr-CA"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1. Valeurs fondamentales</a:t>
            </a:r>
            <a:endParaRPr lang="fr-CA" dirty="0"/>
          </a:p>
        </p:txBody>
      </p:sp>
      <p:sp>
        <p:nvSpPr>
          <p:cNvPr id="3" name="Espace réservé du contenu 2"/>
          <p:cNvSpPr>
            <a:spLocks noGrp="1"/>
          </p:cNvSpPr>
          <p:nvPr>
            <p:ph idx="1"/>
          </p:nvPr>
        </p:nvSpPr>
        <p:spPr>
          <a:ln>
            <a:solidFill>
              <a:schemeClr val="tx1"/>
            </a:solidFill>
          </a:ln>
        </p:spPr>
        <p:txBody>
          <a:bodyPr>
            <a:normAutofit fontScale="70000" lnSpcReduction="20000"/>
          </a:bodyPr>
          <a:lstStyle/>
          <a:p>
            <a:pPr>
              <a:buNone/>
            </a:pPr>
            <a:r>
              <a:rPr lang="fr-FR" b="1" dirty="0"/>
              <a:t>Chapitre 1 : Des valeurs fondamentales</a:t>
            </a:r>
            <a:endParaRPr lang="fr-CA" dirty="0"/>
          </a:p>
          <a:p>
            <a:pPr>
              <a:buNone/>
            </a:pPr>
            <a:r>
              <a:rPr lang="fr-FR" dirty="0"/>
              <a:t>Le Québec est une société laïque, libre et démocratique, où tous sont libres et égaux en droit.</a:t>
            </a:r>
            <a:endParaRPr lang="fr-CA" dirty="0"/>
          </a:p>
          <a:p>
            <a:pPr>
              <a:buNone/>
            </a:pPr>
            <a:r>
              <a:rPr lang="fr-FR" dirty="0"/>
              <a:t>Le Québec est un État de droit.</a:t>
            </a:r>
            <a:endParaRPr lang="fr-CA" dirty="0"/>
          </a:p>
          <a:p>
            <a:pPr>
              <a:buNone/>
            </a:pPr>
            <a:r>
              <a:rPr lang="fr-FR" dirty="0"/>
              <a:t>Le Québec assure la protection et la promotion de la culture québécoise, notamment des arts, de langue française, du patrimoine et de l’histoire nationale.</a:t>
            </a:r>
            <a:endParaRPr lang="fr-CA" dirty="0"/>
          </a:p>
          <a:p>
            <a:pPr>
              <a:buNone/>
            </a:pPr>
            <a:r>
              <a:rPr lang="fr-FR" dirty="0"/>
              <a:t>Le Québec adhère aux principes de paix internationale, de développement humain et de développement durable.</a:t>
            </a:r>
            <a:endParaRPr lang="fr-CA" dirty="0"/>
          </a:p>
          <a:p>
            <a:pPr>
              <a:buNone/>
            </a:pPr>
            <a:r>
              <a:rPr lang="fr-FR" dirty="0"/>
              <a:t>Le Québec dispose du droit à l’auto-détermination des peuples, ce qui lui permet, par l’entremise des institutions politiques qui lui appartiennent en propre, de déterminer son régime politique.</a:t>
            </a:r>
            <a:endParaRPr lang="fr-CA" dirty="0"/>
          </a:p>
          <a:p>
            <a:endParaRPr lang="fr-CA"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6. Symboles nationaux et fête nationale (sources)</a:t>
            </a:r>
            <a:endParaRPr lang="fr-CA" dirty="0"/>
          </a:p>
        </p:txBody>
      </p:sp>
      <p:sp>
        <p:nvSpPr>
          <p:cNvPr id="3" name="Espace réservé du contenu 2"/>
          <p:cNvSpPr>
            <a:spLocks noGrp="1"/>
          </p:cNvSpPr>
          <p:nvPr>
            <p:ph idx="1"/>
          </p:nvPr>
        </p:nvSpPr>
        <p:spPr/>
        <p:txBody>
          <a:bodyPr>
            <a:normAutofit fontScale="92500" lnSpcReduction="10000"/>
          </a:bodyPr>
          <a:lstStyle/>
          <a:p>
            <a:r>
              <a:rPr lang="fr-CA" b="1" i="1" dirty="0" smtClean="0"/>
              <a:t>Constitution française</a:t>
            </a:r>
          </a:p>
          <a:p>
            <a:pPr>
              <a:buNone/>
            </a:pPr>
            <a:r>
              <a:rPr lang="fr-CA" dirty="0" smtClean="0"/>
              <a:t>« La </a:t>
            </a:r>
            <a:r>
              <a:rPr lang="fr-CA" dirty="0"/>
              <a:t>langue de la République est le français.</a:t>
            </a:r>
          </a:p>
          <a:p>
            <a:pPr>
              <a:buNone/>
            </a:pPr>
            <a:r>
              <a:rPr lang="fr-CA" dirty="0"/>
              <a:t>L'emblème national est le drapeau tricolore, bleu, blanc, rouge.</a:t>
            </a:r>
          </a:p>
          <a:p>
            <a:pPr>
              <a:buNone/>
            </a:pPr>
            <a:r>
              <a:rPr lang="fr-CA" dirty="0"/>
              <a:t>L'hymne national est « La Marseillaise  ».</a:t>
            </a:r>
          </a:p>
          <a:p>
            <a:pPr>
              <a:buNone/>
            </a:pPr>
            <a:r>
              <a:rPr lang="fr-CA" dirty="0"/>
              <a:t>La devise de la République est « Liberté, Égalité, Fraternité  ».</a:t>
            </a:r>
          </a:p>
          <a:p>
            <a:pPr>
              <a:buNone/>
            </a:pPr>
            <a:r>
              <a:rPr lang="fr-CA" dirty="0"/>
              <a:t>Son principe est : gouvernement du peuple, par le peuple et pour le peuple</a:t>
            </a:r>
            <a:r>
              <a:rPr lang="fr-CA" dirty="0" smtClean="0"/>
              <a:t>. »</a:t>
            </a:r>
            <a:endParaRPr lang="fr-CA" dirty="0"/>
          </a:p>
          <a:p>
            <a:pPr>
              <a:buNone/>
            </a:pPr>
            <a:endParaRPr lang="fr-CA" i="1" dirty="0" smtClean="0"/>
          </a:p>
          <a:p>
            <a:pPr>
              <a:buNone/>
            </a:pPr>
            <a:endParaRPr lang="fr-CA" i="1"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6. Symboles nationaux et fête nationale (sources)</a:t>
            </a:r>
            <a:endParaRPr lang="fr-CA" dirty="0"/>
          </a:p>
        </p:txBody>
      </p:sp>
      <p:sp>
        <p:nvSpPr>
          <p:cNvPr id="3" name="Espace réservé du contenu 2"/>
          <p:cNvSpPr>
            <a:spLocks noGrp="1"/>
          </p:cNvSpPr>
          <p:nvPr>
            <p:ph idx="1"/>
          </p:nvPr>
        </p:nvSpPr>
        <p:spPr/>
        <p:txBody>
          <a:bodyPr>
            <a:normAutofit fontScale="85000" lnSpcReduction="10000"/>
          </a:bodyPr>
          <a:lstStyle/>
          <a:p>
            <a:r>
              <a:rPr lang="fr-CA" b="1" i="1" dirty="0" smtClean="0"/>
              <a:t>Décret sur les armoiries du Québec</a:t>
            </a:r>
          </a:p>
          <a:p>
            <a:pPr>
              <a:buNone/>
            </a:pPr>
            <a:r>
              <a:rPr lang="fr-CA" b="1" dirty="0"/>
              <a:t>1.  </a:t>
            </a:r>
            <a:r>
              <a:rPr lang="fr-CA" dirty="0"/>
              <a:t>Sont adoptées les armes telles que décrites ci-après:</a:t>
            </a:r>
          </a:p>
          <a:p>
            <a:pPr>
              <a:buNone/>
            </a:pPr>
            <a:r>
              <a:rPr lang="fr-CA" dirty="0" smtClean="0"/>
              <a:t/>
            </a:r>
            <a:br>
              <a:rPr lang="fr-CA" dirty="0" smtClean="0"/>
            </a:br>
            <a:r>
              <a:rPr lang="fr-CA" dirty="0"/>
              <a:t>Tiercé en fasce; d'azur, à trois fleurs-de-lis d'or; de gueules, à un léopard d'or, armé et lampassé d'azur; d'or, à une branche d'érable à sucre à triple feuille de sinople, aux nervures du champ. Timbré de la couronne royale. Sous l'écu, un listel d'argent bordé d'azur portant la devise JE ME SOUVIENS du même.</a:t>
            </a:r>
          </a:p>
          <a:p>
            <a:pPr>
              <a:buNone/>
            </a:pPr>
            <a:endParaRPr lang="fr-CA" i="1"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6. Symboles nationaux et fête nationale (sources)</a:t>
            </a:r>
            <a:endParaRPr lang="fr-CA" dirty="0"/>
          </a:p>
        </p:txBody>
      </p:sp>
      <p:sp>
        <p:nvSpPr>
          <p:cNvPr id="3" name="Espace réservé du contenu 2"/>
          <p:cNvSpPr>
            <a:spLocks noGrp="1"/>
          </p:cNvSpPr>
          <p:nvPr>
            <p:ph idx="1"/>
          </p:nvPr>
        </p:nvSpPr>
        <p:spPr/>
        <p:txBody>
          <a:bodyPr>
            <a:normAutofit fontScale="92500" lnSpcReduction="10000"/>
          </a:bodyPr>
          <a:lstStyle/>
          <a:p>
            <a:r>
              <a:rPr lang="fr-CA" b="1" i="1" dirty="0" smtClean="0"/>
              <a:t>Loi sur le drapeau et les emblèmes du Québec</a:t>
            </a:r>
          </a:p>
          <a:p>
            <a:pPr>
              <a:buNone/>
            </a:pPr>
            <a:r>
              <a:rPr lang="fr-CA" b="1" dirty="0" smtClean="0"/>
              <a:t> </a:t>
            </a:r>
            <a:r>
              <a:rPr lang="fr-CA" dirty="0" smtClean="0"/>
              <a:t>« </a:t>
            </a:r>
            <a:r>
              <a:rPr lang="fr-CA" b="1" dirty="0" smtClean="0"/>
              <a:t>1</a:t>
            </a:r>
            <a:r>
              <a:rPr lang="fr-CA" b="1" dirty="0"/>
              <a:t>.</a:t>
            </a:r>
            <a:r>
              <a:rPr lang="fr-CA" dirty="0"/>
              <a:t> Le drapeau du Québec est un drapeau bleu chargé d'une croix blanche accompagnée, dans chaque canton, d'une fleur de lis blanche ou, en termes héraldiques, </a:t>
            </a:r>
            <a:r>
              <a:rPr lang="fr-CA" i="1" dirty="0"/>
              <a:t>d'azur à la croix d'argent cantonnée de quatre fleurs de lys du </a:t>
            </a:r>
            <a:r>
              <a:rPr lang="fr-CA" i="1" dirty="0" smtClean="0"/>
              <a:t>même</a:t>
            </a:r>
            <a:r>
              <a:rPr lang="fr-CA" dirty="0" smtClean="0"/>
              <a:t>.</a:t>
            </a:r>
          </a:p>
          <a:p>
            <a:pPr>
              <a:buNone/>
            </a:pPr>
            <a:r>
              <a:rPr lang="fr-CA" dirty="0" smtClean="0"/>
              <a:t>La </a:t>
            </a:r>
            <a:r>
              <a:rPr lang="fr-CA" dirty="0"/>
              <a:t>largeur et la longueur du drapeau sont de proportion de deux sur trois</a:t>
            </a:r>
            <a:r>
              <a:rPr lang="fr-CA" dirty="0" smtClean="0"/>
              <a:t>. »</a:t>
            </a:r>
            <a:endParaRPr lang="fr-CA" dirty="0"/>
          </a:p>
          <a:p>
            <a:endParaRPr lang="fr-CA"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6. Symboles nationaux et fête nationale (sources) </a:t>
            </a:r>
            <a:endParaRPr lang="fr-CA" dirty="0"/>
          </a:p>
        </p:txBody>
      </p:sp>
      <p:sp>
        <p:nvSpPr>
          <p:cNvPr id="3" name="Espace réservé du contenu 2"/>
          <p:cNvSpPr>
            <a:spLocks noGrp="1"/>
          </p:cNvSpPr>
          <p:nvPr>
            <p:ph idx="1"/>
          </p:nvPr>
        </p:nvSpPr>
        <p:spPr/>
        <p:txBody>
          <a:bodyPr>
            <a:normAutofit fontScale="92500" lnSpcReduction="20000"/>
          </a:bodyPr>
          <a:lstStyle/>
          <a:p>
            <a:r>
              <a:rPr lang="fr-CA" b="1" i="1" dirty="0" smtClean="0"/>
              <a:t>Loi sur le drapeau et les emblèmes du Québec</a:t>
            </a:r>
          </a:p>
          <a:p>
            <a:pPr>
              <a:buNone/>
            </a:pPr>
            <a:r>
              <a:rPr lang="fr-CA" b="1" dirty="0" smtClean="0"/>
              <a:t>«</a:t>
            </a:r>
            <a:r>
              <a:rPr lang="fr-CA" b="1" dirty="0"/>
              <a:t>5.</a:t>
            </a:r>
            <a:r>
              <a:rPr lang="fr-CA" dirty="0"/>
              <a:t> L'arbre emblématique du Québec est le bouleau jaune connu scientifiquement sous le nom </a:t>
            </a:r>
            <a:r>
              <a:rPr lang="fr-CA" i="1" dirty="0" err="1"/>
              <a:t>Betula</a:t>
            </a:r>
            <a:r>
              <a:rPr lang="fr-CA" i="1" dirty="0"/>
              <a:t> </a:t>
            </a:r>
            <a:r>
              <a:rPr lang="fr-CA" i="1" dirty="0" err="1"/>
              <a:t>alleghaniensis</a:t>
            </a:r>
            <a:r>
              <a:rPr lang="fr-CA" i="1" dirty="0"/>
              <a:t> </a:t>
            </a:r>
            <a:r>
              <a:rPr lang="fr-CA" i="1" dirty="0" err="1"/>
              <a:t>Britton</a:t>
            </a:r>
            <a:r>
              <a:rPr lang="fr-CA" dirty="0" smtClean="0"/>
              <a:t>.</a:t>
            </a:r>
          </a:p>
          <a:p>
            <a:pPr>
              <a:buNone/>
            </a:pPr>
            <a:r>
              <a:rPr lang="fr-CA" dirty="0" smtClean="0"/>
              <a:t>La </a:t>
            </a:r>
            <a:r>
              <a:rPr lang="fr-CA" dirty="0"/>
              <a:t>fleur emblématique du Québec est l'iris versicolore connu scientifiquement sous le nom </a:t>
            </a:r>
            <a:r>
              <a:rPr lang="fr-CA" i="1" dirty="0"/>
              <a:t>Iris </a:t>
            </a:r>
            <a:r>
              <a:rPr lang="fr-CA" i="1" dirty="0" err="1"/>
              <a:t>versicolor</a:t>
            </a:r>
            <a:r>
              <a:rPr lang="fr-CA" i="1" dirty="0"/>
              <a:t> Linné</a:t>
            </a:r>
            <a:r>
              <a:rPr lang="fr-CA" dirty="0" smtClean="0"/>
              <a:t>.</a:t>
            </a:r>
          </a:p>
          <a:p>
            <a:pPr>
              <a:buNone/>
            </a:pPr>
            <a:r>
              <a:rPr lang="fr-CA" dirty="0" smtClean="0"/>
              <a:t>L'oiseau </a:t>
            </a:r>
            <a:r>
              <a:rPr lang="fr-CA" dirty="0"/>
              <a:t>emblématique du Québec est le harfang des neiges connu scientifiquement sous le nom </a:t>
            </a:r>
            <a:r>
              <a:rPr lang="fr-CA" i="1" dirty="0" err="1"/>
              <a:t>Nyctea</a:t>
            </a:r>
            <a:r>
              <a:rPr lang="fr-CA" i="1" dirty="0"/>
              <a:t> </a:t>
            </a:r>
            <a:r>
              <a:rPr lang="fr-CA" i="1" dirty="0" err="1"/>
              <a:t>scandiaca</a:t>
            </a:r>
            <a:r>
              <a:rPr lang="fr-CA" i="1" dirty="0"/>
              <a:t> (Linné</a:t>
            </a:r>
            <a:r>
              <a:rPr lang="fr-CA" i="1" dirty="0" smtClean="0"/>
              <a:t>)</a:t>
            </a:r>
            <a:r>
              <a:rPr lang="fr-CA" dirty="0" smtClean="0"/>
              <a:t>. »</a:t>
            </a:r>
            <a:endParaRPr lang="fr-CA" dirty="0"/>
          </a:p>
          <a:p>
            <a:pPr>
              <a:buNone/>
            </a:pPr>
            <a:endParaRPr lang="fr-CA"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6. Symboles nationaux et fête nationale (sources)</a:t>
            </a:r>
            <a:endParaRPr lang="fr-CA" dirty="0"/>
          </a:p>
        </p:txBody>
      </p:sp>
      <p:sp>
        <p:nvSpPr>
          <p:cNvPr id="3" name="Espace réservé du contenu 2"/>
          <p:cNvSpPr>
            <a:spLocks noGrp="1"/>
          </p:cNvSpPr>
          <p:nvPr>
            <p:ph idx="1"/>
          </p:nvPr>
        </p:nvSpPr>
        <p:spPr/>
        <p:txBody>
          <a:bodyPr/>
          <a:lstStyle/>
          <a:p>
            <a:r>
              <a:rPr lang="fr-CA" b="1" i="1" dirty="0" smtClean="0"/>
              <a:t>Loi sur la fête nationale</a:t>
            </a:r>
          </a:p>
          <a:p>
            <a:pPr>
              <a:buNone/>
            </a:pPr>
            <a:r>
              <a:rPr lang="fr-CA" dirty="0" smtClean="0"/>
              <a:t>«</a:t>
            </a:r>
            <a:r>
              <a:rPr lang="fr-CA" b="1" dirty="0"/>
              <a:t>1.</a:t>
            </a:r>
            <a:r>
              <a:rPr lang="fr-CA" dirty="0"/>
              <a:t> Le 24 juin, jour de la Saint-Jean-Baptiste, est le jour de la fête nationale</a:t>
            </a:r>
            <a:r>
              <a:rPr lang="fr-CA" dirty="0" smtClean="0"/>
              <a:t>. »</a:t>
            </a:r>
            <a:endParaRPr lang="fr-CA"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6. Symboles nationaux et fête nationale (annexe)</a:t>
            </a:r>
            <a:endParaRPr lang="fr-CA" dirty="0"/>
          </a:p>
        </p:txBody>
      </p:sp>
      <p:pic>
        <p:nvPicPr>
          <p:cNvPr id="4" name="Espace réservé du contenu 3" descr="QuebecArm.jpg"/>
          <p:cNvPicPr>
            <a:picLocks noGrp="1" noChangeAspect="1"/>
          </p:cNvPicPr>
          <p:nvPr>
            <p:ph idx="1"/>
          </p:nvPr>
        </p:nvPicPr>
        <p:blipFill>
          <a:blip r:embed="rId2" cstate="print"/>
          <a:stretch>
            <a:fillRect/>
          </a:stretch>
        </p:blipFill>
        <p:spPr>
          <a:xfrm>
            <a:off x="755576" y="3789040"/>
            <a:ext cx="2016224" cy="2520280"/>
          </a:xfrm>
        </p:spPr>
      </p:pic>
      <p:pic>
        <p:nvPicPr>
          <p:cNvPr id="5" name="Image 4" descr="img-proportions-drapea.gif"/>
          <p:cNvPicPr>
            <a:picLocks noChangeAspect="1"/>
          </p:cNvPicPr>
          <p:nvPr/>
        </p:nvPicPr>
        <p:blipFill>
          <a:blip r:embed="rId3" cstate="print"/>
          <a:stretch>
            <a:fillRect/>
          </a:stretch>
        </p:blipFill>
        <p:spPr>
          <a:xfrm>
            <a:off x="5220072" y="3645024"/>
            <a:ext cx="3600450" cy="2562225"/>
          </a:xfrm>
          <a:prstGeom prst="rect">
            <a:avLst/>
          </a:prstGeom>
        </p:spPr>
      </p:pic>
      <p:pic>
        <p:nvPicPr>
          <p:cNvPr id="6" name="Image 5" descr="photo-iris-01.jpg"/>
          <p:cNvPicPr>
            <a:picLocks noChangeAspect="1"/>
          </p:cNvPicPr>
          <p:nvPr/>
        </p:nvPicPr>
        <p:blipFill>
          <a:blip r:embed="rId4" cstate="print"/>
          <a:stretch>
            <a:fillRect/>
          </a:stretch>
        </p:blipFill>
        <p:spPr>
          <a:xfrm>
            <a:off x="683568" y="1628800"/>
            <a:ext cx="2362200" cy="1879600"/>
          </a:xfrm>
          <a:prstGeom prst="rect">
            <a:avLst/>
          </a:prstGeom>
        </p:spPr>
      </p:pic>
      <p:pic>
        <p:nvPicPr>
          <p:cNvPr id="7" name="Image 6" descr="photo-harfang-01.jpg"/>
          <p:cNvPicPr>
            <a:picLocks noChangeAspect="1"/>
          </p:cNvPicPr>
          <p:nvPr/>
        </p:nvPicPr>
        <p:blipFill>
          <a:blip r:embed="rId5" cstate="print"/>
          <a:stretch>
            <a:fillRect/>
          </a:stretch>
        </p:blipFill>
        <p:spPr>
          <a:xfrm>
            <a:off x="5148063" y="1628800"/>
            <a:ext cx="2191853" cy="1728192"/>
          </a:xfrm>
          <a:prstGeom prst="rect">
            <a:avLst/>
          </a:prstGeom>
        </p:spPr>
      </p:pic>
      <p:pic>
        <p:nvPicPr>
          <p:cNvPr id="8" name="Image 7" descr="photo-bouleau-01.jpg"/>
          <p:cNvPicPr>
            <a:picLocks noChangeAspect="1"/>
          </p:cNvPicPr>
          <p:nvPr/>
        </p:nvPicPr>
        <p:blipFill>
          <a:blip r:embed="rId6" cstate="print"/>
          <a:stretch>
            <a:fillRect/>
          </a:stretch>
        </p:blipFill>
        <p:spPr>
          <a:xfrm>
            <a:off x="3275856" y="2996952"/>
            <a:ext cx="1524000" cy="3251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1. Valeurs fondamentales (sources)</a:t>
            </a:r>
            <a:endParaRPr lang="fr-CA" dirty="0"/>
          </a:p>
        </p:txBody>
      </p:sp>
      <p:sp>
        <p:nvSpPr>
          <p:cNvPr id="3" name="Espace réservé du contenu 2"/>
          <p:cNvSpPr>
            <a:spLocks noGrp="1"/>
          </p:cNvSpPr>
          <p:nvPr>
            <p:ph idx="1"/>
          </p:nvPr>
        </p:nvSpPr>
        <p:spPr/>
        <p:txBody>
          <a:bodyPr>
            <a:normAutofit lnSpcReduction="10000"/>
          </a:bodyPr>
          <a:lstStyle/>
          <a:p>
            <a:r>
              <a:rPr lang="fr-CA" b="1" i="1" dirty="0" smtClean="0"/>
              <a:t>Constitution française</a:t>
            </a:r>
          </a:p>
          <a:p>
            <a:pPr>
              <a:buNone/>
            </a:pPr>
            <a:r>
              <a:rPr lang="fr-CA" dirty="0" smtClean="0"/>
              <a:t>«</a:t>
            </a:r>
            <a:r>
              <a:rPr lang="fr-CA" b="1" dirty="0"/>
              <a:t>Article premier.</a:t>
            </a:r>
            <a:endParaRPr lang="fr-CA" dirty="0"/>
          </a:p>
          <a:p>
            <a:pPr>
              <a:buNone/>
            </a:pPr>
            <a:r>
              <a:rPr lang="fr-CA" dirty="0"/>
              <a:t>La France est une République indivisible, laïque, démocratique et sociale. Elle assure l'égalité devant la loi de tous les citoyens sans distinction d'origine, de race ou de religion. Elle respecte toutes les croyances. Son organisation est décentralisée</a:t>
            </a:r>
            <a:r>
              <a:rPr lang="fr-CA" dirty="0" smtClean="0"/>
              <a:t>. »</a:t>
            </a:r>
            <a:endParaRPr lang="fr-CA" dirty="0"/>
          </a:p>
          <a:p>
            <a:pPr>
              <a:buNone/>
            </a:pPr>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1. Valeurs fondamentales (sources)</a:t>
            </a:r>
            <a:endParaRPr lang="fr-CA" dirty="0"/>
          </a:p>
        </p:txBody>
      </p:sp>
      <p:sp>
        <p:nvSpPr>
          <p:cNvPr id="3" name="Espace réservé du contenu 2"/>
          <p:cNvSpPr>
            <a:spLocks noGrp="1"/>
          </p:cNvSpPr>
          <p:nvPr>
            <p:ph idx="1"/>
          </p:nvPr>
        </p:nvSpPr>
        <p:spPr/>
        <p:txBody>
          <a:bodyPr>
            <a:normAutofit fontScale="92500" lnSpcReduction="20000"/>
          </a:bodyPr>
          <a:lstStyle/>
          <a:p>
            <a:r>
              <a:rPr lang="fr-CA" b="1" i="1" dirty="0" smtClean="0"/>
              <a:t>Charte des droits et libertés de la personne</a:t>
            </a:r>
          </a:p>
          <a:p>
            <a:pPr>
              <a:buNone/>
            </a:pPr>
            <a:r>
              <a:rPr lang="fr-CA" dirty="0"/>
              <a:t>« Considérant que tous les êtres humains sont égaux en valeur et en dignité et ont droit à une égale protection de la loi </a:t>
            </a:r>
            <a:endParaRPr lang="fr-CA" dirty="0" smtClean="0"/>
          </a:p>
          <a:p>
            <a:r>
              <a:rPr lang="fr-CA" b="1" i="1" dirty="0" smtClean="0"/>
              <a:t>Loi sur l’avenir du Québec</a:t>
            </a:r>
          </a:p>
          <a:p>
            <a:pPr>
              <a:buNone/>
            </a:pPr>
            <a:r>
              <a:rPr lang="fr-CA" dirty="0" smtClean="0"/>
              <a:t>« </a:t>
            </a:r>
            <a:r>
              <a:rPr lang="fr-CA" b="1" dirty="0" smtClean="0"/>
              <a:t>Article 7. </a:t>
            </a:r>
            <a:r>
              <a:rPr lang="fr-CA" dirty="0" smtClean="0"/>
              <a:t>La nouvelle constitution précisera que le Québec est un pays de langue française et fera obligation au gouvernement d’assurer la protection et le développement de la culture québécoise.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1. Valeurs fondamentales (sources) </a:t>
            </a:r>
            <a:endParaRPr lang="fr-CA" dirty="0"/>
          </a:p>
        </p:txBody>
      </p:sp>
      <p:sp>
        <p:nvSpPr>
          <p:cNvPr id="3" name="Espace réservé du contenu 2"/>
          <p:cNvSpPr>
            <a:spLocks noGrp="1"/>
          </p:cNvSpPr>
          <p:nvPr>
            <p:ph idx="1"/>
          </p:nvPr>
        </p:nvSpPr>
        <p:spPr/>
        <p:txBody>
          <a:bodyPr>
            <a:normAutofit fontScale="55000" lnSpcReduction="20000"/>
          </a:bodyPr>
          <a:lstStyle/>
          <a:p>
            <a:r>
              <a:rPr lang="fr-CA" b="1" i="1" dirty="0" smtClean="0"/>
              <a:t>Loi sur l’exercice des droits fondamentaux et les prérogatives du peuple québécois et de l’État du Québec</a:t>
            </a:r>
          </a:p>
          <a:p>
            <a:pPr>
              <a:buNone/>
            </a:pPr>
            <a:r>
              <a:rPr lang="fr-CA" b="1" dirty="0"/>
              <a:t>CHAPITRE I</a:t>
            </a:r>
            <a:r>
              <a:rPr lang="fr-CA" dirty="0"/>
              <a:t> </a:t>
            </a:r>
            <a:r>
              <a:rPr lang="fr-CA" cap="all" dirty="0" smtClean="0"/>
              <a:t>DU </a:t>
            </a:r>
            <a:r>
              <a:rPr lang="fr-CA" cap="all" dirty="0"/>
              <a:t>PEUPLE QUÉBÉCOIS</a:t>
            </a:r>
            <a:endParaRPr lang="fr-CA" dirty="0"/>
          </a:p>
          <a:p>
            <a:pPr>
              <a:buNone/>
            </a:pPr>
            <a:r>
              <a:rPr lang="fr-CA" dirty="0"/>
              <a:t/>
            </a:r>
            <a:br>
              <a:rPr lang="fr-CA" dirty="0"/>
            </a:br>
            <a:r>
              <a:rPr lang="fr-CA" b="1" dirty="0"/>
              <a:t>1.</a:t>
            </a:r>
            <a:r>
              <a:rPr lang="fr-CA" dirty="0"/>
              <a:t> Le peuple québécois peut, en fait et en droit, disposer de lui-même. Il est titulaire des droits universellement reconnus en vertu du principe de l'égalité de droits des peuples et de leur droit à disposer d'eux-mêmes</a:t>
            </a:r>
            <a:r>
              <a:rPr lang="fr-CA" dirty="0" smtClean="0"/>
              <a:t>.</a:t>
            </a:r>
          </a:p>
          <a:p>
            <a:pPr>
              <a:buNone/>
            </a:pPr>
            <a:r>
              <a:rPr lang="fr-CA" dirty="0"/>
              <a:t/>
            </a:r>
            <a:br>
              <a:rPr lang="fr-CA" dirty="0"/>
            </a:br>
            <a:r>
              <a:rPr lang="fr-CA" b="1" dirty="0"/>
              <a:t>2.</a:t>
            </a:r>
            <a:r>
              <a:rPr lang="fr-CA" dirty="0"/>
              <a:t> Le peuple québécois a le droit inaliénable de choisir librement le régime politique et le statut juridique du Québec.</a:t>
            </a:r>
          </a:p>
          <a:p>
            <a:pPr>
              <a:buNone/>
            </a:pPr>
            <a:r>
              <a:rPr lang="fr-CA" dirty="0"/>
              <a:t/>
            </a:r>
            <a:br>
              <a:rPr lang="fr-CA" dirty="0"/>
            </a:br>
            <a:r>
              <a:rPr lang="fr-CA" b="1" dirty="0"/>
              <a:t>3.</a:t>
            </a:r>
            <a:r>
              <a:rPr lang="fr-CA" dirty="0"/>
              <a:t> Le peuple québécois détermine seul, par l'entremise des institutions politiques qui lui appartiennent en propre, les modalités de l'exercice de son droit de choisir le régime politique et le statut juridique du Québec.</a:t>
            </a:r>
          </a:p>
          <a:p>
            <a:pPr>
              <a:buNone/>
            </a:pPr>
            <a:r>
              <a:rPr lang="fr-CA" dirty="0"/>
              <a:t/>
            </a:r>
            <a:br>
              <a:rPr lang="fr-CA" dirty="0"/>
            </a:br>
            <a:r>
              <a:rPr lang="fr-CA" dirty="0"/>
              <a:t>Toute condition ou modalité d'exercice de ce droit, notamment la consultation du peuple québécois par un référendum, n'a d'effet que si elle est déterminée suivant le premier alinéa.</a:t>
            </a:r>
          </a:p>
          <a:p>
            <a:pPr>
              <a:buNone/>
            </a:pPr>
            <a:endParaRPr lang="fr-CA" i="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1. Valeurs fondamentales (sources)</a:t>
            </a:r>
            <a:endParaRPr lang="fr-CA" dirty="0"/>
          </a:p>
        </p:txBody>
      </p:sp>
      <p:sp>
        <p:nvSpPr>
          <p:cNvPr id="3" name="Espace réservé du contenu 2"/>
          <p:cNvSpPr>
            <a:spLocks noGrp="1"/>
          </p:cNvSpPr>
          <p:nvPr>
            <p:ph idx="1"/>
          </p:nvPr>
        </p:nvSpPr>
        <p:spPr/>
        <p:txBody>
          <a:bodyPr/>
          <a:lstStyle/>
          <a:p>
            <a:r>
              <a:rPr lang="fr-CA" i="1" dirty="0" smtClean="0"/>
              <a:t>Loi sur le développement durable</a:t>
            </a:r>
          </a:p>
          <a:p>
            <a:r>
              <a:rPr lang="fr-CA" i="1" dirty="0" smtClean="0"/>
              <a:t>Nous, peuple du Québec: un projet de constitution québécoise</a:t>
            </a:r>
          </a:p>
          <a:p>
            <a:r>
              <a:rPr lang="fr-CA" i="1" dirty="0" smtClean="0"/>
              <a:t>Projet de loi 196 de la 38</a:t>
            </a:r>
            <a:r>
              <a:rPr lang="fr-CA" i="1" baseline="30000" dirty="0" smtClean="0"/>
              <a:t>e</a:t>
            </a:r>
            <a:r>
              <a:rPr lang="fr-CA" i="1" dirty="0" smtClean="0"/>
              <a:t> législature du Québec: Constitution québécoise</a:t>
            </a:r>
            <a:endParaRPr lang="fr-CA" i="1"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2. Citoyenneté québécoise</a:t>
            </a:r>
            <a:endParaRPr lang="fr-CA" dirty="0"/>
          </a:p>
        </p:txBody>
      </p:sp>
      <p:sp>
        <p:nvSpPr>
          <p:cNvPr id="3" name="Espace réservé du contenu 2"/>
          <p:cNvSpPr>
            <a:spLocks noGrp="1"/>
          </p:cNvSpPr>
          <p:nvPr>
            <p:ph idx="1"/>
          </p:nvPr>
        </p:nvSpPr>
        <p:spPr>
          <a:xfrm>
            <a:off x="457200" y="1600201"/>
            <a:ext cx="8229600" cy="1900808"/>
          </a:xfrm>
          <a:ln>
            <a:solidFill>
              <a:schemeClr val="tx1"/>
            </a:solidFill>
          </a:ln>
        </p:spPr>
        <p:txBody>
          <a:bodyPr>
            <a:normAutofit fontScale="92500"/>
          </a:bodyPr>
          <a:lstStyle/>
          <a:p>
            <a:pPr>
              <a:buNone/>
            </a:pPr>
            <a:r>
              <a:rPr lang="fr-FR" b="1" dirty="0"/>
              <a:t>Chapitre 2 : De la citoyenneté québécoise</a:t>
            </a:r>
            <a:endParaRPr lang="fr-CA" dirty="0"/>
          </a:p>
          <a:p>
            <a:pPr>
              <a:buNone/>
            </a:pPr>
            <a:r>
              <a:rPr lang="fr-FR" dirty="0"/>
              <a:t>Une citoyenneté québécoise est instituée, dont les conditions sont déterminées par la loi.</a:t>
            </a:r>
            <a:endParaRPr lang="fr-CA" dirty="0"/>
          </a:p>
          <a:p>
            <a:endParaRPr lang="fr-CA"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2. Citoyenneté québécoise (sources)</a:t>
            </a:r>
            <a:endParaRPr lang="fr-CA" dirty="0"/>
          </a:p>
        </p:txBody>
      </p:sp>
      <p:sp>
        <p:nvSpPr>
          <p:cNvPr id="3" name="Espace réservé du contenu 2"/>
          <p:cNvSpPr>
            <a:spLocks noGrp="1"/>
          </p:cNvSpPr>
          <p:nvPr>
            <p:ph idx="1"/>
          </p:nvPr>
        </p:nvSpPr>
        <p:spPr/>
        <p:txBody>
          <a:bodyPr/>
          <a:lstStyle/>
          <a:p>
            <a:r>
              <a:rPr lang="fr-CA" b="1" i="1" dirty="0" smtClean="0"/>
              <a:t>Projet de loi 196 de la 38</a:t>
            </a:r>
            <a:r>
              <a:rPr lang="fr-CA" b="1" i="1" baseline="30000" dirty="0" smtClean="0"/>
              <a:t>e</a:t>
            </a:r>
            <a:r>
              <a:rPr lang="fr-CA" b="1" i="1" dirty="0" smtClean="0"/>
              <a:t> législature du Québec: Constitution québécoise</a:t>
            </a:r>
          </a:p>
          <a:p>
            <a:pPr>
              <a:buNone/>
            </a:pPr>
            <a:r>
              <a:rPr lang="fr-CA" b="1" dirty="0" smtClean="0"/>
              <a:t>« 2</a:t>
            </a:r>
            <a:r>
              <a:rPr lang="fr-CA" b="1" dirty="0"/>
              <a:t>. </a:t>
            </a:r>
            <a:r>
              <a:rPr lang="fr-CA" dirty="0"/>
              <a:t>Une citoyenneté québécoise est instituée. La qualité de citoyen ou </a:t>
            </a:r>
            <a:r>
              <a:rPr lang="fr-CA" dirty="0" smtClean="0"/>
              <a:t>de citoyenne </a:t>
            </a:r>
            <a:r>
              <a:rPr lang="fr-CA" dirty="0"/>
              <a:t>est attribuée ou se perd selon les conditions déterminées par la loi</a:t>
            </a:r>
            <a:r>
              <a:rPr lang="fr-CA" dirty="0" smtClean="0"/>
              <a:t>. »</a:t>
            </a:r>
            <a:endParaRPr lang="fr-CA"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2. Citoyenneté québécoise (sources)</a:t>
            </a:r>
            <a:endParaRPr lang="fr-CA" dirty="0"/>
          </a:p>
        </p:txBody>
      </p:sp>
      <p:sp>
        <p:nvSpPr>
          <p:cNvPr id="3" name="Espace réservé du contenu 2"/>
          <p:cNvSpPr>
            <a:spLocks noGrp="1"/>
          </p:cNvSpPr>
          <p:nvPr>
            <p:ph idx="1"/>
          </p:nvPr>
        </p:nvSpPr>
        <p:spPr/>
        <p:txBody>
          <a:bodyPr>
            <a:normAutofit fontScale="85000" lnSpcReduction="20000"/>
          </a:bodyPr>
          <a:lstStyle/>
          <a:p>
            <a:r>
              <a:rPr lang="fr-CA" b="1" i="1" dirty="0" smtClean="0"/>
              <a:t>Nous, peuple du Québec: un projet de constitution québécoise</a:t>
            </a:r>
          </a:p>
          <a:p>
            <a:endParaRPr lang="fr-CA" i="1" dirty="0" smtClean="0"/>
          </a:p>
          <a:p>
            <a:pPr>
              <a:buNone/>
            </a:pPr>
            <a:r>
              <a:rPr lang="fr-CA" dirty="0" smtClean="0"/>
              <a:t>« </a:t>
            </a:r>
            <a:r>
              <a:rPr lang="fr-CA" b="1" dirty="0" smtClean="0"/>
              <a:t>2</a:t>
            </a:r>
            <a:r>
              <a:rPr lang="fr-CA" b="1" dirty="0"/>
              <a:t>.</a:t>
            </a:r>
            <a:r>
              <a:rPr lang="fr-CA" dirty="0"/>
              <a:t>         La citoyenneté nationale du Québec est attribuée à toute personne qui est née au Québec ou qui est née à l’étranger, d’un père ou d’une mère ayant la citoyenneté nationale du Québec. La citoyenneté nationale peut être cumulée avec toute autre nationalité ou citoyenneté</a:t>
            </a:r>
            <a:r>
              <a:rPr lang="fr-CA" dirty="0" smtClean="0"/>
              <a:t>.</a:t>
            </a:r>
            <a:r>
              <a:rPr lang="fr-CA" dirty="0"/>
              <a:t> </a:t>
            </a:r>
          </a:p>
          <a:p>
            <a:pPr>
              <a:buNone/>
            </a:pPr>
            <a:r>
              <a:rPr lang="fr-CA" dirty="0" smtClean="0"/>
              <a:t> </a:t>
            </a:r>
            <a:r>
              <a:rPr lang="fr-CA" dirty="0"/>
              <a:t>La citoyenneté nationale du Québec peut être obtenue dans les autres cas et aux conditions prévus par la loi</a:t>
            </a:r>
            <a:r>
              <a:rPr lang="fr-CA" dirty="0" smtClean="0"/>
              <a:t>. »</a:t>
            </a:r>
            <a:endParaRPr lang="fr-CA" dirty="0"/>
          </a:p>
          <a:p>
            <a:pPr>
              <a:buNone/>
            </a:pPr>
            <a:endParaRPr lang="fr-CA" i="1"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2237</Words>
  <Application>Microsoft Office PowerPoint</Application>
  <PresentationFormat>Présentation à l'écran (4:3)</PresentationFormat>
  <Paragraphs>139</Paragraphs>
  <Slides>25</Slides>
  <Notes>1</Notes>
  <HiddenSlides>0</HiddenSlides>
  <MMClips>0</MMClips>
  <ScaleCrop>false</ScaleCrop>
  <HeadingPairs>
    <vt:vector size="4" baseType="variant">
      <vt:variant>
        <vt:lpstr>Modèle de conception</vt:lpstr>
      </vt:variant>
      <vt:variant>
        <vt:i4>1</vt:i4>
      </vt:variant>
      <vt:variant>
        <vt:lpstr>Titres des diapositives</vt:lpstr>
      </vt:variant>
      <vt:variant>
        <vt:i4>25</vt:i4>
      </vt:variant>
    </vt:vector>
  </HeadingPairs>
  <TitlesOfParts>
    <vt:vector size="26" baseType="lpstr">
      <vt:lpstr>Thème Office</vt:lpstr>
      <vt:lpstr>  Rapport de la Commission II sur les valeurs et l’identité</vt:lpstr>
      <vt:lpstr>1. Valeurs fondamentales</vt:lpstr>
      <vt:lpstr>1. Valeurs fondamentales (sources)</vt:lpstr>
      <vt:lpstr>1. Valeurs fondamentales (sources)</vt:lpstr>
      <vt:lpstr>1. Valeurs fondamentales (sources) </vt:lpstr>
      <vt:lpstr>1. Valeurs fondamentales (sources)</vt:lpstr>
      <vt:lpstr>2. Citoyenneté québécoise</vt:lpstr>
      <vt:lpstr>2. Citoyenneté québécoise (sources)</vt:lpstr>
      <vt:lpstr>2. Citoyenneté québécoise (sources)</vt:lpstr>
      <vt:lpstr>2. Citoyenneté québécoise (sources)</vt:lpstr>
      <vt:lpstr>3. Territoire national</vt:lpstr>
      <vt:lpstr>3. Territoire national (sources)</vt:lpstr>
      <vt:lpstr>4. Capitale-Nationale (sources)</vt:lpstr>
      <vt:lpstr>4. Capitale-Nationale</vt:lpstr>
      <vt:lpstr>4. Capitale-Nationale (sources)</vt:lpstr>
      <vt:lpstr>5. Langue officielle</vt:lpstr>
      <vt:lpstr>5. Langue officielle (sources)</vt:lpstr>
      <vt:lpstr>5. Langue officielle (sources)</vt:lpstr>
      <vt:lpstr>6. Symboles nationaux et fête nationale </vt:lpstr>
      <vt:lpstr>6. Symboles nationaux et fête nationale (sources)</vt:lpstr>
      <vt:lpstr>6. Symboles nationaux et fête nationale (sources)</vt:lpstr>
      <vt:lpstr>6. Symboles nationaux et fête nationale (sources)</vt:lpstr>
      <vt:lpstr>6. Symboles nationaux et fête nationale (sources) </vt:lpstr>
      <vt:lpstr>6. Symboles nationaux et fête nationale (sources)</vt:lpstr>
      <vt:lpstr>6. Symboles nationaux et fête nationale (annexe)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de la Commission II sur les valeurs et l’identité</dc:title>
  <dc:creator>Florence</dc:creator>
  <cp:lastModifiedBy>Daniel Turp</cp:lastModifiedBy>
  <cp:revision>6</cp:revision>
  <dcterms:created xsi:type="dcterms:W3CDTF">2013-06-11T11:08:17Z</dcterms:created>
  <dcterms:modified xsi:type="dcterms:W3CDTF">2013-06-11T11:09:58Z</dcterms:modified>
</cp:coreProperties>
</file>