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Default Extension="jpeg" ContentType="image/jpeg"/>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52"/>
  </p:notesMasterIdLst>
  <p:sldIdLst>
    <p:sldId id="256" r:id="rId2"/>
    <p:sldId id="257" r:id="rId3"/>
    <p:sldId id="260" r:id="rId4"/>
    <p:sldId id="259" r:id="rId5"/>
    <p:sldId id="261" r:id="rId6"/>
    <p:sldId id="262" r:id="rId7"/>
    <p:sldId id="263" r:id="rId8"/>
    <p:sldId id="264" r:id="rId9"/>
    <p:sldId id="265" r:id="rId10"/>
    <p:sldId id="297" r:id="rId11"/>
    <p:sldId id="298" r:id="rId12"/>
    <p:sldId id="299" r:id="rId13"/>
    <p:sldId id="300" r:id="rId14"/>
    <p:sldId id="301" r:id="rId15"/>
    <p:sldId id="302" r:id="rId16"/>
    <p:sldId id="303" r:id="rId17"/>
    <p:sldId id="296" r:id="rId18"/>
    <p:sldId id="266" r:id="rId19"/>
    <p:sldId id="267" r:id="rId20"/>
    <p:sldId id="268" r:id="rId21"/>
    <p:sldId id="269" r:id="rId22"/>
    <p:sldId id="293" r:id="rId23"/>
    <p:sldId id="294" r:id="rId24"/>
    <p:sldId id="295" r:id="rId25"/>
    <p:sldId id="271" r:id="rId26"/>
    <p:sldId id="307" r:id="rId27"/>
    <p:sldId id="270" r:id="rId28"/>
    <p:sldId id="272" r:id="rId29"/>
    <p:sldId id="273" r:id="rId30"/>
    <p:sldId id="274" r:id="rId31"/>
    <p:sldId id="275" r:id="rId32"/>
    <p:sldId id="276" r:id="rId33"/>
    <p:sldId id="305" r:id="rId34"/>
    <p:sldId id="280" r:id="rId35"/>
    <p:sldId id="277" r:id="rId36"/>
    <p:sldId id="278" r:id="rId37"/>
    <p:sldId id="279" r:id="rId38"/>
    <p:sldId id="288" r:id="rId39"/>
    <p:sldId id="289" r:id="rId40"/>
    <p:sldId id="309" r:id="rId41"/>
    <p:sldId id="304" r:id="rId42"/>
    <p:sldId id="286" r:id="rId43"/>
    <p:sldId id="287" r:id="rId44"/>
    <p:sldId id="281" r:id="rId45"/>
    <p:sldId id="282" r:id="rId46"/>
    <p:sldId id="283" r:id="rId47"/>
    <p:sldId id="284" r:id="rId48"/>
    <p:sldId id="285" r:id="rId49"/>
    <p:sldId id="290" r:id="rId50"/>
    <p:sldId id="291" r:id="rId5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Section par défaut" id="{2A2671B5-5F74-4064-9D05-C55265493FA4}">
          <p14:sldIdLst>
            <p14:sldId id="256"/>
          </p14:sldIdLst>
        </p14:section>
        <p14:section name="Section sans titre" id="{0B28874D-8C1F-4413-80E0-B6AFA08BD331}">
          <p14:sldIdLst>
            <p14:sldId id="257"/>
            <p14:sldId id="260"/>
            <p14:sldId id="259"/>
            <p14:sldId id="261"/>
            <p14:sldId id="262"/>
            <p14:sldId id="263"/>
            <p14:sldId id="264"/>
            <p14:sldId id="265"/>
            <p14:sldId id="297"/>
            <p14:sldId id="298"/>
            <p14:sldId id="299"/>
            <p14:sldId id="300"/>
            <p14:sldId id="301"/>
            <p14:sldId id="302"/>
            <p14:sldId id="303"/>
            <p14:sldId id="296"/>
            <p14:sldId id="266"/>
            <p14:sldId id="267"/>
            <p14:sldId id="268"/>
            <p14:sldId id="269"/>
            <p14:sldId id="293"/>
            <p14:sldId id="294"/>
            <p14:sldId id="295"/>
            <p14:sldId id="271"/>
            <p14:sldId id="307"/>
            <p14:sldId id="270"/>
            <p14:sldId id="272"/>
            <p14:sldId id="273"/>
            <p14:sldId id="274"/>
            <p14:sldId id="275"/>
            <p14:sldId id="276"/>
            <p14:sldId id="305"/>
            <p14:sldId id="280"/>
            <p14:sldId id="277"/>
            <p14:sldId id="278"/>
            <p14:sldId id="279"/>
            <p14:sldId id="288"/>
            <p14:sldId id="289"/>
            <p14:sldId id="309"/>
            <p14:sldId id="304"/>
            <p14:sldId id="286"/>
            <p14:sldId id="287"/>
            <p14:sldId id="281"/>
            <p14:sldId id="282"/>
            <p14:sldId id="283"/>
            <p14:sldId id="284"/>
            <p14:sldId id="285"/>
            <p14:sldId id="290"/>
            <p14:sldId id="291"/>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87" d="100"/>
          <a:sy n="87" d="100"/>
        </p:scale>
        <p:origin x="-960"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E9C7C-19FB-40DD-882A-14611339BF2A}" type="datetimeFigureOut">
              <a:rPr lang="fr-CA" smtClean="0"/>
              <a:pPr/>
              <a:t>11/06/13</a:t>
            </a:fld>
            <a:endParaRPr lang="fr-C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87E143-2925-482A-A806-05EE3CD0F489}" type="slidenum">
              <a:rPr lang="fr-CA" smtClean="0"/>
              <a:pPr/>
              <a:t>‹#›</a:t>
            </a:fld>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5702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FF87E143-2925-482A-A806-05EE3CD0F489}" type="slidenum">
              <a:rPr lang="fr-CA" smtClean="0"/>
              <a:pPr/>
              <a:t>2</a:t>
            </a:fld>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738859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FF87E143-2925-482A-A806-05EE3CD0F489}" type="slidenum">
              <a:rPr lang="fr-CA" smtClean="0"/>
              <a:pPr/>
              <a:t>4</a:t>
            </a:fld>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738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07721AC-183B-4428-A463-059986DCFB7F}" type="datetimeFigureOut">
              <a:rPr lang="fr-CA" smtClean="0"/>
              <a:pPr/>
              <a:t>11/06/13</a:t>
            </a:fld>
            <a:endParaRPr lang="fr-CA"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DEADE61-DEDA-4FD9-A6E2-51A14238971F}" type="slidenum">
              <a:rPr lang="fr-CA" smtClean="0"/>
              <a:pPr/>
              <a:t>‹#›</a:t>
            </a:fld>
            <a:endParaRPr lang="fr-CA"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r-CA"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7DEADE61-DEDA-4FD9-A6E2-51A14238971F}" type="slidenum">
              <a:rPr lang="fr-CA" smtClean="0"/>
              <a:pPr/>
              <a:t>‹#›</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DEADE61-DEDA-4FD9-A6E2-51A14238971F}" type="slidenum">
              <a:rPr lang="fr-CA" smtClean="0"/>
              <a:pPr/>
              <a:t>‹#›</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7DEADE61-DEDA-4FD9-A6E2-51A14238971F}" type="slidenum">
              <a:rPr lang="fr-CA" smtClean="0"/>
              <a:pPr/>
              <a:t>‹#›</a:t>
            </a:fld>
            <a:endParaRPr lang="fr-CA" dirty="0"/>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E07721AC-183B-4428-A463-059986DCFB7F}" type="datetimeFigureOut">
              <a:rPr lang="fr-CA" smtClean="0"/>
              <a:pPr/>
              <a:t>11/06/13</a:t>
            </a:fld>
            <a:endParaRPr lang="fr-CA"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DEADE61-DEDA-4FD9-A6E2-51A14238971F}" type="slidenum">
              <a:rPr lang="fr-CA" smtClean="0"/>
              <a:pPr/>
              <a:t>‹#›</a:t>
            </a:fld>
            <a:endParaRPr lang="fr-CA"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r-CA"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7DEADE61-DEDA-4FD9-A6E2-51A14238971F}" type="slidenum">
              <a:rPr lang="fr-CA" smtClean="0"/>
              <a:pPr/>
              <a:t>‹#›</a:t>
            </a:fld>
            <a:endParaRPr lang="fr-CA" dirty="0"/>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8" name="Footer Placeholder 7"/>
          <p:cNvSpPr>
            <a:spLocks noGrp="1"/>
          </p:cNvSpPr>
          <p:nvPr>
            <p:ph type="ftr" sz="quarter" idx="11"/>
          </p:nvPr>
        </p:nvSpPr>
        <p:spPr/>
        <p:txBody>
          <a:bodyPr/>
          <a:lstStyle/>
          <a:p>
            <a:endParaRPr lang="fr-CA" dirty="0"/>
          </a:p>
        </p:txBody>
      </p:sp>
      <p:sp>
        <p:nvSpPr>
          <p:cNvPr id="9" name="Slide Number Placeholder 8"/>
          <p:cNvSpPr>
            <a:spLocks noGrp="1"/>
          </p:cNvSpPr>
          <p:nvPr>
            <p:ph type="sldNum" sz="quarter" idx="12"/>
          </p:nvPr>
        </p:nvSpPr>
        <p:spPr/>
        <p:txBody>
          <a:bodyPr/>
          <a:lstStyle/>
          <a:p>
            <a:fld id="{7DEADE61-DEDA-4FD9-A6E2-51A14238971F}" type="slidenum">
              <a:rPr lang="fr-CA" smtClean="0"/>
              <a:pPr/>
              <a:t>‹#›</a:t>
            </a:fld>
            <a:endParaRPr lang="fr-CA" dirty="0"/>
          </a:p>
        </p:txBody>
      </p:sp>
      <p:sp>
        <p:nvSpPr>
          <p:cNvPr id="10" name="Title 9"/>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4" name="Footer Placeholder 3"/>
          <p:cNvSpPr>
            <a:spLocks noGrp="1"/>
          </p:cNvSpPr>
          <p:nvPr>
            <p:ph type="ftr" sz="quarter" idx="11"/>
          </p:nvPr>
        </p:nvSpPr>
        <p:spPr/>
        <p:txBody>
          <a:bodyPr/>
          <a:lstStyle/>
          <a:p>
            <a:endParaRPr lang="fr-CA" dirty="0"/>
          </a:p>
        </p:txBody>
      </p:sp>
      <p:sp>
        <p:nvSpPr>
          <p:cNvPr id="5" name="Slide Number Placeholder 4"/>
          <p:cNvSpPr>
            <a:spLocks noGrp="1"/>
          </p:cNvSpPr>
          <p:nvPr>
            <p:ph type="sldNum" sz="quarter" idx="12"/>
          </p:nvPr>
        </p:nvSpPr>
        <p:spPr/>
        <p:txBody>
          <a:bodyPr/>
          <a:lstStyle/>
          <a:p>
            <a:fld id="{7DEADE61-DEDA-4FD9-A6E2-51A14238971F}" type="slidenum">
              <a:rPr lang="fr-CA" smtClean="0"/>
              <a:pPr/>
              <a:t>‹#›</a:t>
            </a:fld>
            <a:endParaRPr lang="fr-CA" dirty="0"/>
          </a:p>
        </p:txBody>
      </p:sp>
      <p:sp>
        <p:nvSpPr>
          <p:cNvPr id="6" name="Title 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3" name="Footer Placeholder 2"/>
          <p:cNvSpPr>
            <a:spLocks noGrp="1"/>
          </p:cNvSpPr>
          <p:nvPr>
            <p:ph type="ftr" sz="quarter" idx="11"/>
          </p:nvPr>
        </p:nvSpPr>
        <p:spPr/>
        <p:txBody>
          <a:bodyPr/>
          <a:lstStyle/>
          <a:p>
            <a:endParaRPr lang="fr-CA" dirty="0"/>
          </a:p>
        </p:txBody>
      </p:sp>
      <p:sp>
        <p:nvSpPr>
          <p:cNvPr id="4" name="Slide Number Placeholder 3"/>
          <p:cNvSpPr>
            <a:spLocks noGrp="1"/>
          </p:cNvSpPr>
          <p:nvPr>
            <p:ph type="sldNum" sz="quarter" idx="12"/>
          </p:nvPr>
        </p:nvSpPr>
        <p:spPr/>
        <p:txBody>
          <a:bodyPr/>
          <a:lstStyle/>
          <a:p>
            <a:fld id="{7DEADE61-DEDA-4FD9-A6E2-51A14238971F}" type="slidenum">
              <a:rPr lang="fr-CA" smtClean="0"/>
              <a:pPr/>
              <a:t>‹#›</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DEADE61-DEDA-4FD9-A6E2-51A14238971F}" type="slidenum">
              <a:rPr lang="fr-CA" smtClean="0"/>
              <a:pPr/>
              <a:t>‹#›</a:t>
            </a:fld>
            <a:endParaRPr lang="fr-CA"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Modifiez le style du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7721AC-183B-4428-A463-059986DCFB7F}" type="datetimeFigureOut">
              <a:rPr lang="fr-CA" smtClean="0"/>
              <a:pPr/>
              <a:t>11/06/13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7DEADE61-DEDA-4FD9-A6E2-51A14238971F}" type="slidenum">
              <a:rPr lang="fr-CA" smtClean="0"/>
              <a:pPr/>
              <a:t>‹#›</a:t>
            </a:fld>
            <a:endParaRPr lang="fr-CA"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Modifiez le style du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07721AC-183B-4428-A463-059986DCFB7F}" type="datetimeFigureOut">
              <a:rPr lang="fr-CA" smtClean="0"/>
              <a:pPr/>
              <a:t>11/06/13</a:t>
            </a:fld>
            <a:endParaRPr lang="fr-CA"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r-CA"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DEADE61-DEDA-4FD9-A6E2-51A14238971F}" type="slidenum">
              <a:rPr lang="fr-CA" smtClean="0"/>
              <a:pPr/>
              <a:t>‹#›</a:t>
            </a:fld>
            <a:endParaRPr lang="fr-CA"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lnSpcReduction="10000"/>
          </a:bodyPr>
          <a:lstStyle/>
          <a:p>
            <a:r>
              <a:rPr lang="en-CA" dirty="0" err="1" smtClean="0"/>
              <a:t>Séminaire</a:t>
            </a:r>
            <a:r>
              <a:rPr lang="en-CA" smtClean="0"/>
              <a:t> : </a:t>
            </a:r>
            <a:r>
              <a:rPr lang="en-CA" dirty="0" smtClean="0"/>
              <a:t>La Constitution Québécoise</a:t>
            </a:r>
          </a:p>
          <a:p>
            <a:endParaRPr lang="en-CA" dirty="0"/>
          </a:p>
          <a:p>
            <a:r>
              <a:rPr lang="en-CA" dirty="0" smtClean="0"/>
              <a:t>DRT-6901</a:t>
            </a:r>
            <a:endParaRPr lang="fr-CA" dirty="0"/>
          </a:p>
        </p:txBody>
      </p:sp>
      <p:sp>
        <p:nvSpPr>
          <p:cNvPr id="2" name="Titre 1"/>
          <p:cNvSpPr>
            <a:spLocks noGrp="1"/>
          </p:cNvSpPr>
          <p:nvPr>
            <p:ph type="title"/>
          </p:nvPr>
        </p:nvSpPr>
        <p:spPr/>
        <p:txBody>
          <a:bodyPr/>
          <a:lstStyle/>
          <a:p>
            <a:pPr algn="ctr"/>
            <a:r>
              <a:rPr lang="en-CA" sz="3600" dirty="0" smtClean="0"/>
              <a:t/>
            </a:r>
            <a:br>
              <a:rPr lang="en-CA" sz="3600" dirty="0" smtClean="0"/>
            </a:br>
            <a:r>
              <a:rPr lang="en-CA" sz="3600" dirty="0" smtClean="0"/>
              <a:t/>
            </a:r>
            <a:br>
              <a:rPr lang="en-CA" sz="3600" dirty="0" smtClean="0"/>
            </a:br>
            <a:r>
              <a:rPr lang="en-CA" sz="3600" dirty="0" smtClean="0"/>
              <a:t/>
            </a:r>
            <a:br>
              <a:rPr lang="en-CA" sz="3600" dirty="0" smtClean="0"/>
            </a:br>
            <a:r>
              <a:rPr lang="en-CA" sz="3600" dirty="0" smtClean="0"/>
              <a:t/>
            </a:r>
            <a:br>
              <a:rPr lang="en-CA" sz="3600" dirty="0" smtClean="0"/>
            </a:br>
            <a:r>
              <a:rPr lang="en-CA" sz="3600" dirty="0" smtClean="0"/>
              <a:t/>
            </a:r>
            <a:br>
              <a:rPr lang="en-CA" sz="3600" dirty="0" smtClean="0"/>
            </a:br>
            <a:r>
              <a:rPr lang="en-CA" sz="3600" cap="none" dirty="0" smtClean="0">
                <a:latin typeface="Lucida Grande"/>
                <a:ea typeface="Tahoma" pitchFamily="34" charset="0"/>
                <a:cs typeface="Lucida Grande"/>
              </a:rPr>
              <a:t>Commission IV</a:t>
            </a:r>
            <a:br>
              <a:rPr lang="en-CA" sz="3600" cap="none" dirty="0" smtClean="0">
                <a:latin typeface="Lucida Grande"/>
                <a:ea typeface="Tahoma" pitchFamily="34" charset="0"/>
                <a:cs typeface="Lucida Grande"/>
              </a:rPr>
            </a:br>
            <a:r>
              <a:rPr lang="en-CA" sz="3600" cap="none" dirty="0" smtClean="0">
                <a:latin typeface="Lucida Grande"/>
                <a:ea typeface="Tahoma" pitchFamily="34" charset="0"/>
                <a:cs typeface="Lucida Grande"/>
              </a:rPr>
              <a:t> </a:t>
            </a:r>
            <a:r>
              <a:rPr lang="en-CA" sz="3600" cap="none" dirty="0" err="1" smtClean="0">
                <a:latin typeface="Lucida Grande"/>
                <a:ea typeface="Tahoma" pitchFamily="34" charset="0"/>
                <a:cs typeface="Lucida Grande"/>
              </a:rPr>
              <a:t>sur</a:t>
            </a:r>
            <a:r>
              <a:rPr lang="en-CA" sz="3600" cap="none" dirty="0" smtClean="0">
                <a:latin typeface="Lucida Grande"/>
                <a:ea typeface="Tahoma" pitchFamily="34" charset="0"/>
                <a:cs typeface="Lucida Grande"/>
              </a:rPr>
              <a:t> les </a:t>
            </a:r>
            <a:r>
              <a:rPr lang="en-CA" sz="3600" cap="none" dirty="0" err="1" smtClean="0">
                <a:latin typeface="Lucida Grande"/>
                <a:ea typeface="Tahoma" pitchFamily="34" charset="0"/>
                <a:cs typeface="Lucida Grande"/>
              </a:rPr>
              <a:t>droits</a:t>
            </a:r>
            <a:r>
              <a:rPr lang="en-CA" sz="3600" cap="none" dirty="0" smtClean="0">
                <a:latin typeface="Lucida Grande"/>
                <a:ea typeface="Tahoma" pitchFamily="34" charset="0"/>
                <a:cs typeface="Lucida Grande"/>
              </a:rPr>
              <a:t> </a:t>
            </a:r>
            <a:r>
              <a:rPr lang="en-CA" sz="3600" cap="none" dirty="0" err="1" smtClean="0">
                <a:latin typeface="Lucida Grande"/>
                <a:ea typeface="Tahoma" pitchFamily="34" charset="0"/>
                <a:cs typeface="Lucida Grande"/>
              </a:rPr>
              <a:t>fondamentaux</a:t>
            </a:r>
            <a:r>
              <a:rPr lang="en-CA" sz="3600" cap="none" dirty="0" smtClean="0">
                <a:latin typeface="Lucida Grande"/>
                <a:ea typeface="Tahoma" pitchFamily="34" charset="0"/>
                <a:cs typeface="Lucida Grande"/>
              </a:rPr>
              <a:t> </a:t>
            </a:r>
            <a:r>
              <a:rPr lang="en-CA" dirty="0" smtClean="0">
                <a:solidFill>
                  <a:schemeClr val="tx1"/>
                </a:solidFill>
                <a:latin typeface="Lucida Fax" pitchFamily="18" charset="0"/>
              </a:rPr>
              <a:t/>
            </a:r>
            <a:br>
              <a:rPr lang="en-CA" dirty="0" smtClean="0">
                <a:solidFill>
                  <a:schemeClr val="tx1"/>
                </a:solidFill>
                <a:latin typeface="Lucida Fax" pitchFamily="18" charset="0"/>
              </a:rPr>
            </a:br>
            <a:r>
              <a:rPr lang="en-CA" dirty="0" smtClean="0">
                <a:solidFill>
                  <a:schemeClr val="tx1"/>
                </a:solidFill>
                <a:latin typeface="Lucida Fax" pitchFamily="18" charset="0"/>
              </a:rPr>
              <a:t/>
            </a:r>
            <a:br>
              <a:rPr lang="en-CA" dirty="0" smtClean="0">
                <a:solidFill>
                  <a:schemeClr val="tx1"/>
                </a:solidFill>
                <a:latin typeface="Lucida Fax" pitchFamily="18" charset="0"/>
              </a:rPr>
            </a:br>
            <a:r>
              <a:rPr lang="en-CA" sz="2800" cap="none" dirty="0" err="1" smtClean="0">
                <a:latin typeface="Lucida Grande"/>
                <a:ea typeface="Tahoma" pitchFamily="34" charset="0"/>
                <a:cs typeface="Lucida Grande"/>
              </a:rPr>
              <a:t>Rapporteure</a:t>
            </a:r>
            <a:r>
              <a:rPr lang="en-CA" sz="2800" cap="none" dirty="0" smtClean="0">
                <a:latin typeface="Lucida Grande"/>
                <a:ea typeface="Tahoma" pitchFamily="34" charset="0"/>
                <a:cs typeface="Lucida Grande"/>
              </a:rPr>
              <a:t> </a:t>
            </a:r>
            <a:r>
              <a:rPr lang="en-CA" sz="2800" cap="none" dirty="0" smtClean="0">
                <a:latin typeface="Lucida Grande"/>
                <a:ea typeface="Tahoma" pitchFamily="34" charset="0"/>
                <a:cs typeface="Lucida Grande"/>
              </a:rPr>
              <a:t>: </a:t>
            </a:r>
            <a:r>
              <a:rPr lang="en-CA" sz="2800" cap="none" dirty="0" err="1" smtClean="0">
                <a:latin typeface="Lucida Grande"/>
                <a:ea typeface="Tahoma" pitchFamily="34" charset="0"/>
                <a:cs typeface="Lucida Grande"/>
              </a:rPr>
              <a:t>Stéphanie</a:t>
            </a:r>
            <a:r>
              <a:rPr lang="en-CA" sz="2800" cap="none" dirty="0" smtClean="0">
                <a:latin typeface="Lucida Grande"/>
                <a:ea typeface="Tahoma" pitchFamily="34" charset="0"/>
                <a:cs typeface="Lucida Grande"/>
              </a:rPr>
              <a:t> </a:t>
            </a:r>
            <a:r>
              <a:rPr lang="en-CA" sz="2800" cap="none" dirty="0" err="1" smtClean="0">
                <a:latin typeface="Lucida Grande"/>
                <a:ea typeface="Tahoma" pitchFamily="34" charset="0"/>
                <a:cs typeface="Lucida Grande"/>
              </a:rPr>
              <a:t>Pépin</a:t>
            </a:r>
            <a:r>
              <a:rPr lang="en-CA" sz="2800" cap="none" dirty="0" smtClean="0">
                <a:latin typeface="Lucida Grande"/>
                <a:ea typeface="Tahoma" pitchFamily="34" charset="0"/>
                <a:cs typeface="Lucida Grande"/>
              </a:rPr>
              <a:t> </a:t>
            </a:r>
            <a:r>
              <a:rPr lang="en-CA" sz="3600" u="sng" cap="none" dirty="0" smtClean="0">
                <a:latin typeface="Lucida Fax" pitchFamily="18" charset="0"/>
                <a:ea typeface="Tahoma" pitchFamily="34" charset="0"/>
                <a:cs typeface="Tahoma" pitchFamily="34" charset="0"/>
              </a:rPr>
              <a:t/>
            </a:r>
            <a:br>
              <a:rPr lang="en-CA" sz="3600" u="sng" cap="none" dirty="0" smtClean="0">
                <a:latin typeface="Lucida Fax" pitchFamily="18" charset="0"/>
                <a:ea typeface="Tahoma" pitchFamily="34" charset="0"/>
                <a:cs typeface="Tahoma" pitchFamily="34" charset="0"/>
              </a:rPr>
            </a:br>
            <a:r>
              <a:rPr lang="en-CA" sz="2400" i="1" cap="none" dirty="0" smtClean="0">
                <a:latin typeface="Lucida Grande"/>
                <a:ea typeface="Tahoma" pitchFamily="34" charset="0"/>
                <a:cs typeface="Lucida Grande"/>
              </a:rPr>
              <a:t> </a:t>
            </a:r>
            <a:r>
              <a:rPr lang="en-CA" sz="2400" i="1" cap="none" dirty="0" smtClean="0">
                <a:latin typeface="Lucida Grande"/>
                <a:ea typeface="Tahoma" pitchFamily="34" charset="0"/>
                <a:cs typeface="Lucida Grande"/>
              </a:rPr>
              <a:t/>
            </a:r>
            <a:br>
              <a:rPr lang="en-CA" sz="2400" i="1" cap="none" dirty="0" smtClean="0">
                <a:latin typeface="Lucida Grande"/>
                <a:ea typeface="Tahoma" pitchFamily="34" charset="0"/>
                <a:cs typeface="Lucida Grande"/>
              </a:rPr>
            </a:br>
            <a:r>
              <a:rPr lang="en-CA" sz="2400" i="1" cap="none" dirty="0" err="1" smtClean="0">
                <a:latin typeface="Lucida Grande"/>
                <a:ea typeface="Tahoma" pitchFamily="34" charset="0"/>
                <a:cs typeface="Lucida Grande"/>
              </a:rPr>
              <a:t>Déclaration</a:t>
            </a:r>
            <a:r>
              <a:rPr lang="en-CA" sz="2400" i="1" cap="none" dirty="0" smtClean="0">
                <a:latin typeface="Lucida Grande"/>
                <a:ea typeface="Tahoma" pitchFamily="34" charset="0"/>
                <a:cs typeface="Lucida Grande"/>
              </a:rPr>
              <a:t> </a:t>
            </a:r>
            <a:r>
              <a:rPr lang="en-CA" sz="2400" i="1" cap="none" dirty="0" smtClean="0">
                <a:latin typeface="Lucida Grande"/>
                <a:ea typeface="Tahoma" pitchFamily="34" charset="0"/>
                <a:cs typeface="Lucida Grande"/>
              </a:rPr>
              <a:t>des </a:t>
            </a:r>
            <a:r>
              <a:rPr lang="en-CA" sz="2400" i="1" cap="none" dirty="0" err="1" smtClean="0">
                <a:latin typeface="Lucida Grande"/>
                <a:ea typeface="Tahoma" pitchFamily="34" charset="0"/>
                <a:cs typeface="Lucida Grande"/>
              </a:rPr>
              <a:t>droits</a:t>
            </a:r>
            <a:r>
              <a:rPr lang="en-CA" sz="2400" i="1" cap="none" dirty="0" smtClean="0">
                <a:latin typeface="Lucida Grande"/>
                <a:ea typeface="Tahoma" pitchFamily="34" charset="0"/>
                <a:cs typeface="Lucida Grande"/>
              </a:rPr>
              <a:t> </a:t>
            </a:r>
            <a:r>
              <a:rPr lang="en-CA" sz="2400" i="1" cap="none" dirty="0" err="1" smtClean="0">
                <a:latin typeface="Lucida Grande"/>
                <a:ea typeface="Tahoma" pitchFamily="34" charset="0"/>
                <a:cs typeface="Lucida Grande"/>
              </a:rPr>
              <a:t>fondamentaux</a:t>
            </a:r>
            <a:r>
              <a:rPr lang="en-CA" sz="2400" i="1" cap="none" dirty="0">
                <a:latin typeface="Lucida Grande"/>
                <a:ea typeface="Tahoma" pitchFamily="34" charset="0"/>
                <a:cs typeface="Lucida Grande"/>
              </a:rPr>
              <a:t> </a:t>
            </a:r>
            <a:r>
              <a:rPr lang="en-CA" sz="2400" i="1" cap="none" dirty="0" smtClean="0">
                <a:latin typeface="Lucida Grande"/>
                <a:ea typeface="Tahoma" pitchFamily="34" charset="0"/>
                <a:cs typeface="Lucida Grande"/>
              </a:rPr>
              <a:t>du Québec</a:t>
            </a:r>
            <a:endParaRPr lang="fr-CA" sz="2400" i="1" cap="none" dirty="0">
              <a:latin typeface="Lucida Grande"/>
              <a:ea typeface="Tahoma" pitchFamily="34" charset="0"/>
              <a:cs typeface="Lucida Grande"/>
            </a:endParaRPr>
          </a:p>
        </p:txBody>
      </p:sp>
      <p:pic>
        <p:nvPicPr>
          <p:cNvPr id="4" name="Image 3" descr="ACQ- Logo 2013.png"/>
          <p:cNvPicPr>
            <a:picLocks noChangeAspect="1"/>
          </p:cNvPicPr>
          <p:nvPr/>
        </p:nvPicPr>
        <p:blipFill>
          <a:blip r:embed="rId2"/>
          <a:stretch>
            <a:fillRect/>
          </a:stretch>
        </p:blipFill>
        <p:spPr>
          <a:xfrm>
            <a:off x="228600" y="228600"/>
            <a:ext cx="6553200" cy="18796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2909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7"/>
            <a:ext cx="1801689"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err="1" smtClean="0"/>
              <a:t>Droit</a:t>
            </a:r>
            <a:r>
              <a:rPr lang="en-CA" dirty="0" smtClean="0"/>
              <a:t> à </a:t>
            </a:r>
            <a:r>
              <a:rPr lang="en-CA" dirty="0" err="1" smtClean="0"/>
              <a:t>l’égalité</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7852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79512" y="1719070"/>
            <a:ext cx="8784975" cy="5138930"/>
          </a:xfrm>
        </p:spPr>
        <p:txBody>
          <a:bodyPr>
            <a:normAutofit fontScale="70000" lnSpcReduction="20000"/>
          </a:bodyPr>
          <a:lstStyle/>
          <a:p>
            <a:pPr marL="45720" indent="0" algn="just">
              <a:buNone/>
            </a:pPr>
            <a:r>
              <a:rPr lang="fr-CA" dirty="0" smtClean="0">
                <a:solidFill>
                  <a:schemeClr val="tx1"/>
                </a:solidFill>
              </a:rPr>
              <a:t>11. Personne </a:t>
            </a:r>
            <a:r>
              <a:rPr lang="fr-CA" dirty="0">
                <a:solidFill>
                  <a:schemeClr val="tx1"/>
                </a:solidFill>
              </a:rPr>
              <a:t>n’est </a:t>
            </a:r>
            <a:r>
              <a:rPr lang="fr-CA" dirty="0" smtClean="0">
                <a:solidFill>
                  <a:schemeClr val="tx1"/>
                </a:solidFill>
              </a:rPr>
              <a:t>exclu </a:t>
            </a:r>
            <a:r>
              <a:rPr lang="fr-CA" dirty="0">
                <a:solidFill>
                  <a:schemeClr val="tx1"/>
                </a:solidFill>
              </a:rPr>
              <a:t>du bénéfice de protection de la </a:t>
            </a:r>
            <a:r>
              <a:rPr lang="fr-CA" dirty="0" smtClean="0">
                <a:solidFill>
                  <a:schemeClr val="tx1"/>
                </a:solidFill>
              </a:rPr>
              <a:t>loi et a droit à la reconnaissance et à l’exercice des droits et libertés fondamentaux</a:t>
            </a:r>
            <a:r>
              <a:rPr lang="fr-CA" dirty="0">
                <a:solidFill>
                  <a:schemeClr val="tx1"/>
                </a:solidFill>
              </a:rPr>
              <a:t> </a:t>
            </a:r>
            <a:r>
              <a:rPr lang="fr-CA" dirty="0" smtClean="0">
                <a:solidFill>
                  <a:schemeClr val="tx1"/>
                </a:solidFill>
              </a:rPr>
              <a:t>en tout égalité sans </a:t>
            </a:r>
            <a:r>
              <a:rPr lang="fr-CA" dirty="0">
                <a:solidFill>
                  <a:schemeClr val="tx1"/>
                </a:solidFill>
              </a:rPr>
              <a:t>distinction, exclusion ou préférence fondée sur </a:t>
            </a:r>
            <a:r>
              <a:rPr lang="fr-CA" dirty="0" smtClean="0">
                <a:solidFill>
                  <a:schemeClr val="tx1"/>
                </a:solidFill>
              </a:rPr>
              <a:t>:</a:t>
            </a:r>
          </a:p>
          <a:p>
            <a:pPr marL="45720" indent="0" algn="just">
              <a:buNone/>
            </a:pPr>
            <a:endParaRPr lang="fr-CA" dirty="0">
              <a:solidFill>
                <a:schemeClr val="tx1"/>
              </a:solidFill>
            </a:endParaRPr>
          </a:p>
          <a:p>
            <a:pPr marL="502920" indent="-457200" algn="just">
              <a:buFont typeface="+mj-lt"/>
              <a:buAutoNum type="alphaLcParenR"/>
            </a:pPr>
            <a:r>
              <a:rPr lang="fr-CA" dirty="0" smtClean="0">
                <a:solidFill>
                  <a:schemeClr val="tx1"/>
                </a:solidFill>
              </a:rPr>
              <a:t>la </a:t>
            </a:r>
            <a:r>
              <a:rPr lang="fr-CA" dirty="0">
                <a:solidFill>
                  <a:schemeClr val="tx1"/>
                </a:solidFill>
              </a:rPr>
              <a:t>race ou la couleur</a:t>
            </a:r>
          </a:p>
          <a:p>
            <a:pPr marL="502920" indent="-457200" algn="just">
              <a:buFont typeface="+mj-lt"/>
              <a:buAutoNum type="alphaLcParenR"/>
            </a:pPr>
            <a:r>
              <a:rPr lang="fr-CA" dirty="0" smtClean="0">
                <a:solidFill>
                  <a:schemeClr val="tx1"/>
                </a:solidFill>
              </a:rPr>
              <a:t>l'origine </a:t>
            </a:r>
            <a:r>
              <a:rPr lang="fr-CA" dirty="0">
                <a:solidFill>
                  <a:schemeClr val="tx1"/>
                </a:solidFill>
              </a:rPr>
              <a:t>ethnique ou nationale</a:t>
            </a:r>
          </a:p>
          <a:p>
            <a:pPr marL="502920" indent="-457200" algn="just">
              <a:buFont typeface="+mj-lt"/>
              <a:buAutoNum type="alphaLcParenR"/>
            </a:pPr>
            <a:r>
              <a:rPr lang="fr-CA" dirty="0" smtClean="0">
                <a:solidFill>
                  <a:schemeClr val="tx1"/>
                </a:solidFill>
              </a:rPr>
              <a:t>le </a:t>
            </a:r>
            <a:r>
              <a:rPr lang="fr-CA" dirty="0">
                <a:solidFill>
                  <a:schemeClr val="tx1"/>
                </a:solidFill>
              </a:rPr>
              <a:t>sexe, </a:t>
            </a:r>
            <a:r>
              <a:rPr lang="fr-CA" b="1" dirty="0">
                <a:solidFill>
                  <a:schemeClr val="tx1"/>
                </a:solidFill>
              </a:rPr>
              <a:t>y compris les caractéristiques et situations qui y sont liées telles que la grossesse et la possibilité de grossesse</a:t>
            </a:r>
          </a:p>
          <a:p>
            <a:pPr marL="502920" indent="-457200" algn="just">
              <a:buFont typeface="+mj-lt"/>
              <a:buAutoNum type="alphaLcParenR"/>
            </a:pPr>
            <a:r>
              <a:rPr lang="fr-CA" dirty="0" smtClean="0">
                <a:solidFill>
                  <a:schemeClr val="tx1"/>
                </a:solidFill>
              </a:rPr>
              <a:t>l'orientation </a:t>
            </a:r>
            <a:r>
              <a:rPr lang="fr-CA" dirty="0">
                <a:solidFill>
                  <a:schemeClr val="tx1"/>
                </a:solidFill>
              </a:rPr>
              <a:t>sexuelle</a:t>
            </a:r>
          </a:p>
          <a:p>
            <a:pPr marL="502920" indent="-457200" algn="just">
              <a:buFont typeface="+mj-lt"/>
              <a:buAutoNum type="alphaLcParenR"/>
            </a:pPr>
            <a:r>
              <a:rPr lang="fr-CA" dirty="0" smtClean="0">
                <a:solidFill>
                  <a:schemeClr val="tx1"/>
                </a:solidFill>
              </a:rPr>
              <a:t>l'état </a:t>
            </a:r>
            <a:r>
              <a:rPr lang="fr-CA" dirty="0">
                <a:solidFill>
                  <a:schemeClr val="tx1"/>
                </a:solidFill>
              </a:rPr>
              <a:t>civil</a:t>
            </a:r>
          </a:p>
          <a:p>
            <a:pPr marL="502920" indent="-457200" algn="just">
              <a:buFont typeface="+mj-lt"/>
              <a:buAutoNum type="alphaLcParenR"/>
            </a:pPr>
            <a:r>
              <a:rPr lang="fr-CA" dirty="0" smtClean="0">
                <a:solidFill>
                  <a:schemeClr val="tx1"/>
                </a:solidFill>
              </a:rPr>
              <a:t>l'âge </a:t>
            </a:r>
            <a:r>
              <a:rPr lang="fr-CA" dirty="0">
                <a:solidFill>
                  <a:schemeClr val="tx1"/>
                </a:solidFill>
              </a:rPr>
              <a:t>sauf dans la mesure prévue par la loi, </a:t>
            </a:r>
          </a:p>
          <a:p>
            <a:pPr marL="502920" indent="-457200" algn="just">
              <a:buFont typeface="+mj-lt"/>
              <a:buAutoNum type="alphaLcParenR"/>
            </a:pPr>
            <a:r>
              <a:rPr lang="fr-CA" dirty="0" smtClean="0">
                <a:solidFill>
                  <a:schemeClr val="tx1"/>
                </a:solidFill>
              </a:rPr>
              <a:t>la </a:t>
            </a:r>
            <a:r>
              <a:rPr lang="fr-CA" dirty="0">
                <a:solidFill>
                  <a:schemeClr val="tx1"/>
                </a:solidFill>
              </a:rPr>
              <a:t>religion</a:t>
            </a:r>
          </a:p>
          <a:p>
            <a:pPr marL="502920" indent="-457200" algn="just">
              <a:buFont typeface="+mj-lt"/>
              <a:buAutoNum type="alphaLcParenR"/>
            </a:pPr>
            <a:r>
              <a:rPr lang="fr-CA" dirty="0" smtClean="0">
                <a:solidFill>
                  <a:schemeClr val="tx1"/>
                </a:solidFill>
              </a:rPr>
              <a:t>les </a:t>
            </a:r>
            <a:r>
              <a:rPr lang="fr-CA" dirty="0">
                <a:solidFill>
                  <a:schemeClr val="tx1"/>
                </a:solidFill>
              </a:rPr>
              <a:t>convictions politiques </a:t>
            </a:r>
            <a:r>
              <a:rPr lang="fr-CA" b="1" dirty="0">
                <a:solidFill>
                  <a:schemeClr val="tx1"/>
                </a:solidFill>
              </a:rPr>
              <a:t>ou les associations ou activités politiques</a:t>
            </a:r>
          </a:p>
          <a:p>
            <a:pPr marL="502920" indent="-457200" algn="just">
              <a:buFont typeface="+mj-lt"/>
              <a:buAutoNum type="alphaLcParenR"/>
            </a:pPr>
            <a:r>
              <a:rPr lang="fr-CA" dirty="0" smtClean="0">
                <a:solidFill>
                  <a:schemeClr val="tx1"/>
                </a:solidFill>
              </a:rPr>
              <a:t>la </a:t>
            </a:r>
            <a:r>
              <a:rPr lang="fr-CA" dirty="0">
                <a:solidFill>
                  <a:schemeClr val="tx1"/>
                </a:solidFill>
              </a:rPr>
              <a:t>langue</a:t>
            </a:r>
          </a:p>
          <a:p>
            <a:pPr marL="502920" indent="-457200" algn="just">
              <a:buFont typeface="+mj-lt"/>
              <a:buAutoNum type="alphaLcParenR"/>
            </a:pPr>
            <a:r>
              <a:rPr lang="fr-CA" dirty="0" smtClean="0">
                <a:solidFill>
                  <a:schemeClr val="tx1"/>
                </a:solidFill>
              </a:rPr>
              <a:t>la </a:t>
            </a:r>
            <a:r>
              <a:rPr lang="fr-CA" dirty="0">
                <a:solidFill>
                  <a:schemeClr val="tx1"/>
                </a:solidFill>
              </a:rPr>
              <a:t>condition sociale, </a:t>
            </a:r>
            <a:r>
              <a:rPr lang="fr-CA" b="1" dirty="0">
                <a:solidFill>
                  <a:schemeClr val="tx1"/>
                </a:solidFill>
              </a:rPr>
              <a:t>notamment </a:t>
            </a:r>
            <a:r>
              <a:rPr lang="fr-CA" b="1" dirty="0" smtClean="0">
                <a:solidFill>
                  <a:schemeClr val="tx1"/>
                </a:solidFill>
              </a:rPr>
              <a:t>le niveau </a:t>
            </a:r>
            <a:r>
              <a:rPr lang="fr-CA" b="1" dirty="0">
                <a:solidFill>
                  <a:schemeClr val="tx1"/>
                </a:solidFill>
              </a:rPr>
              <a:t>de scolarité, </a:t>
            </a:r>
            <a:r>
              <a:rPr lang="fr-CA" b="1" dirty="0" smtClean="0">
                <a:solidFill>
                  <a:schemeClr val="tx1"/>
                </a:solidFill>
              </a:rPr>
              <a:t>l’occupation </a:t>
            </a:r>
            <a:r>
              <a:rPr lang="fr-CA" b="1" dirty="0">
                <a:solidFill>
                  <a:schemeClr val="tx1"/>
                </a:solidFill>
              </a:rPr>
              <a:t>ou </a:t>
            </a:r>
            <a:r>
              <a:rPr lang="fr-CA" b="1" dirty="0" smtClean="0">
                <a:solidFill>
                  <a:schemeClr val="tx1"/>
                </a:solidFill>
              </a:rPr>
              <a:t>le revenu</a:t>
            </a:r>
            <a:endParaRPr lang="fr-CA" b="1" dirty="0">
              <a:solidFill>
                <a:schemeClr val="tx1"/>
              </a:solidFill>
            </a:endParaRPr>
          </a:p>
          <a:p>
            <a:pPr marL="502920" indent="-457200" algn="just">
              <a:buFont typeface="+mj-lt"/>
              <a:buAutoNum type="alphaLcParenR"/>
            </a:pPr>
            <a:r>
              <a:rPr lang="fr-CA" b="1" dirty="0" smtClean="0">
                <a:solidFill>
                  <a:schemeClr val="tx1"/>
                </a:solidFill>
              </a:rPr>
              <a:t>la </a:t>
            </a:r>
            <a:r>
              <a:rPr lang="fr-CA" b="1" dirty="0">
                <a:solidFill>
                  <a:schemeClr val="tx1"/>
                </a:solidFill>
              </a:rPr>
              <a:t>source de </a:t>
            </a:r>
            <a:r>
              <a:rPr lang="fr-CA" b="1" dirty="0" smtClean="0">
                <a:solidFill>
                  <a:schemeClr val="tx1"/>
                </a:solidFill>
              </a:rPr>
              <a:t>revenu</a:t>
            </a:r>
            <a:endParaRPr lang="fr-CA" b="1" dirty="0">
              <a:solidFill>
                <a:schemeClr val="tx1"/>
              </a:solidFill>
            </a:endParaRPr>
          </a:p>
          <a:p>
            <a:pPr marL="502920" indent="-457200" algn="just">
              <a:buFont typeface="+mj-lt"/>
              <a:buAutoNum type="alphaLcParenR"/>
            </a:pPr>
            <a:r>
              <a:rPr lang="fr-CA" b="1" dirty="0" smtClean="0">
                <a:solidFill>
                  <a:schemeClr val="tx1"/>
                </a:solidFill>
              </a:rPr>
              <a:t>le </a:t>
            </a:r>
            <a:r>
              <a:rPr lang="fr-CA" b="1" dirty="0">
                <a:solidFill>
                  <a:schemeClr val="tx1"/>
                </a:solidFill>
              </a:rPr>
              <a:t>statut familial ou l’état matrimonial</a:t>
            </a:r>
          </a:p>
          <a:p>
            <a:pPr marL="502920" indent="-457200" algn="just">
              <a:buFont typeface="+mj-lt"/>
              <a:buAutoNum type="alphaLcParenR"/>
            </a:pPr>
            <a:r>
              <a:rPr lang="fr-CA" dirty="0" smtClean="0">
                <a:solidFill>
                  <a:schemeClr val="tx1"/>
                </a:solidFill>
              </a:rPr>
              <a:t>le </a:t>
            </a:r>
            <a:r>
              <a:rPr lang="fr-CA" dirty="0">
                <a:solidFill>
                  <a:schemeClr val="tx1"/>
                </a:solidFill>
              </a:rPr>
              <a:t>handicap ou l'utilisation d'un moyen pour pallier ce handicap</a:t>
            </a:r>
          </a:p>
          <a:p>
            <a:pPr marL="502920" indent="-457200" algn="just">
              <a:buFont typeface="+mj-lt"/>
              <a:buAutoNum type="alphaLcParenR"/>
            </a:pPr>
            <a:r>
              <a:rPr lang="fr-CA" dirty="0" smtClean="0">
                <a:solidFill>
                  <a:schemeClr val="tx1"/>
                </a:solidFill>
              </a:rPr>
              <a:t>les </a:t>
            </a:r>
            <a:r>
              <a:rPr lang="fr-CA" dirty="0">
                <a:solidFill>
                  <a:schemeClr val="tx1"/>
                </a:solidFill>
              </a:rPr>
              <a:t>antécédents judiciaires, sauf si la condamnation est en lien avec l’emploi</a:t>
            </a:r>
          </a:p>
          <a:p>
            <a:pPr marL="45720" indent="0" algn="just">
              <a:buNone/>
            </a:pPr>
            <a:endParaRPr lang="fr-CA" dirty="0" smtClean="0">
              <a:solidFill>
                <a:schemeClr val="tx1"/>
              </a:solidFill>
            </a:endParaRPr>
          </a:p>
          <a:p>
            <a:pPr marL="45720" indent="0" algn="just">
              <a:buNone/>
            </a:pPr>
            <a:r>
              <a:rPr lang="fr-CA" dirty="0" smtClean="0">
                <a:solidFill>
                  <a:schemeClr val="tx1"/>
                </a:solidFill>
              </a:rPr>
              <a:t>Il </a:t>
            </a:r>
            <a:r>
              <a:rPr lang="fr-CA" dirty="0">
                <a:solidFill>
                  <a:schemeClr val="tx1"/>
                </a:solidFill>
              </a:rPr>
              <a:t>y a discrimination lorsqu'une telle distinction, exclusion ou préférence a pour effet de détruire ou de compromettre ce droit</a:t>
            </a:r>
            <a:r>
              <a:rPr lang="fr-CA" dirty="0" smtClean="0">
                <a:solidFill>
                  <a:schemeClr val="tx1"/>
                </a:solidFill>
              </a:rPr>
              <a:t>.</a:t>
            </a:r>
          </a:p>
        </p:txBody>
      </p:sp>
      <p:sp>
        <p:nvSpPr>
          <p:cNvPr id="4" name="Titre 3"/>
          <p:cNvSpPr>
            <a:spLocks noGrp="1"/>
          </p:cNvSpPr>
          <p:nvPr>
            <p:ph type="title"/>
          </p:nvPr>
        </p:nvSpPr>
        <p:spPr/>
        <p:txBody>
          <a:bodyPr/>
          <a:lstStyle/>
          <a:p>
            <a:r>
              <a:rPr lang="en-CA" dirty="0" err="1" smtClean="0"/>
              <a:t>Égalité</a:t>
            </a:r>
            <a:r>
              <a:rPr lang="en-CA" dirty="0" smtClean="0"/>
              <a:t> </a:t>
            </a:r>
            <a:r>
              <a:rPr lang="en-CA" dirty="0" err="1" smtClean="0"/>
              <a:t>devant</a:t>
            </a:r>
            <a:r>
              <a:rPr lang="en-CA" dirty="0" smtClean="0"/>
              <a:t> la </a:t>
            </a:r>
            <a:r>
              <a:rPr lang="en-CA" dirty="0" err="1" smtClean="0"/>
              <a:t>loi</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7007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719070"/>
            <a:ext cx="8784975" cy="4950289"/>
          </a:xfrm>
        </p:spPr>
        <p:txBody>
          <a:bodyPr>
            <a:normAutofit fontScale="47500" lnSpcReduction="20000"/>
          </a:bodyPr>
          <a:lstStyle/>
          <a:p>
            <a:pPr marL="45720" indent="0" algn="just">
              <a:buNone/>
            </a:pPr>
            <a:r>
              <a:rPr lang="fr-CA" sz="2500" dirty="0" smtClean="0">
                <a:solidFill>
                  <a:schemeClr val="tx1"/>
                </a:solidFill>
                <a:latin typeface="Tahoma" pitchFamily="34" charset="0"/>
                <a:ea typeface="Tahoma" pitchFamily="34" charset="0"/>
                <a:cs typeface="Tahoma" pitchFamily="34" charset="0"/>
              </a:rPr>
              <a:t>11. Personne </a:t>
            </a:r>
            <a:r>
              <a:rPr lang="fr-CA" sz="2500" dirty="0">
                <a:solidFill>
                  <a:schemeClr val="tx1"/>
                </a:solidFill>
                <a:latin typeface="Tahoma" pitchFamily="34" charset="0"/>
                <a:ea typeface="Tahoma" pitchFamily="34" charset="0"/>
                <a:cs typeface="Tahoma" pitchFamily="34" charset="0"/>
              </a:rPr>
              <a:t>n’est </a:t>
            </a:r>
            <a:r>
              <a:rPr lang="fr-CA" sz="2500" dirty="0" smtClean="0">
                <a:solidFill>
                  <a:schemeClr val="tx1"/>
                </a:solidFill>
                <a:latin typeface="Tahoma" pitchFamily="34" charset="0"/>
                <a:ea typeface="Tahoma" pitchFamily="34" charset="0"/>
                <a:cs typeface="Tahoma" pitchFamily="34" charset="0"/>
              </a:rPr>
              <a:t>exclu </a:t>
            </a:r>
            <a:r>
              <a:rPr lang="fr-CA" sz="2500" dirty="0">
                <a:solidFill>
                  <a:schemeClr val="tx1"/>
                </a:solidFill>
                <a:latin typeface="Tahoma" pitchFamily="34" charset="0"/>
                <a:ea typeface="Tahoma" pitchFamily="34" charset="0"/>
                <a:cs typeface="Tahoma" pitchFamily="34" charset="0"/>
              </a:rPr>
              <a:t>du bénéfice de protection de la loi, y compris la présente </a:t>
            </a:r>
            <a:r>
              <a:rPr lang="fr-CA" sz="2500" dirty="0" smtClean="0">
                <a:solidFill>
                  <a:schemeClr val="tx1"/>
                </a:solidFill>
                <a:latin typeface="Tahoma" pitchFamily="34" charset="0"/>
                <a:ea typeface="Tahoma" pitchFamily="34" charset="0"/>
                <a:cs typeface="Tahoma" pitchFamily="34" charset="0"/>
              </a:rPr>
              <a:t>Déclaration, </a:t>
            </a:r>
            <a:r>
              <a:rPr lang="fr-CA" sz="2500" dirty="0">
                <a:solidFill>
                  <a:schemeClr val="tx1"/>
                </a:solidFill>
                <a:latin typeface="Tahoma" pitchFamily="34" charset="0"/>
                <a:ea typeface="Tahoma" pitchFamily="34" charset="0"/>
                <a:cs typeface="Tahoma" pitchFamily="34" charset="0"/>
              </a:rPr>
              <a:t>qui s’applique également à tous sans distinction, exclusion ou préférence fondée sur :</a:t>
            </a:r>
          </a:p>
          <a:p>
            <a:pPr marL="45720" indent="0" algn="just">
              <a:buNone/>
            </a:pPr>
            <a:r>
              <a:rPr lang="fr-CA" sz="2500" dirty="0" smtClean="0">
                <a:solidFill>
                  <a:schemeClr val="tx1"/>
                </a:solidFill>
                <a:latin typeface="Tahoma" pitchFamily="34" charset="0"/>
                <a:ea typeface="Tahoma" pitchFamily="34" charset="0"/>
                <a:cs typeface="Tahoma" pitchFamily="34" charset="0"/>
              </a:rPr>
              <a:t>c</a:t>
            </a:r>
            <a:r>
              <a:rPr lang="fr-CA" sz="2500" dirty="0">
                <a:solidFill>
                  <a:schemeClr val="tx1"/>
                </a:solidFill>
                <a:latin typeface="Tahoma" pitchFamily="34" charset="0"/>
                <a:ea typeface="Tahoma" pitchFamily="34" charset="0"/>
                <a:cs typeface="Tahoma" pitchFamily="34" charset="0"/>
              </a:rPr>
              <a:t>) le sexe, </a:t>
            </a:r>
            <a:r>
              <a:rPr lang="fr-CA" sz="2500" b="1" dirty="0">
                <a:solidFill>
                  <a:schemeClr val="tx1"/>
                </a:solidFill>
                <a:latin typeface="Tahoma" pitchFamily="34" charset="0"/>
                <a:ea typeface="Tahoma" pitchFamily="34" charset="0"/>
                <a:cs typeface="Tahoma" pitchFamily="34" charset="0"/>
              </a:rPr>
              <a:t>y compris les caractéristiques et situations qui y sont liées telles que la grossesse et la possibilité de grossesse</a:t>
            </a:r>
          </a:p>
          <a:p>
            <a:pPr marL="45720" indent="0" algn="just">
              <a:buNone/>
            </a:pPr>
            <a:r>
              <a:rPr lang="fr-CA" sz="2500" dirty="0" smtClean="0">
                <a:solidFill>
                  <a:schemeClr val="tx1"/>
                </a:solidFill>
                <a:latin typeface="Tahoma" pitchFamily="34" charset="0"/>
                <a:ea typeface="Tahoma" pitchFamily="34" charset="0"/>
                <a:cs typeface="Tahoma" pitchFamily="34" charset="0"/>
              </a:rPr>
              <a:t>[…]</a:t>
            </a:r>
          </a:p>
          <a:p>
            <a:pPr marL="45720" indent="0" algn="just">
              <a:buNone/>
            </a:pPr>
            <a:r>
              <a:rPr lang="fr-CA" sz="2500" dirty="0">
                <a:solidFill>
                  <a:schemeClr val="tx1"/>
                </a:solidFill>
                <a:latin typeface="Tahoma" pitchFamily="34" charset="0"/>
                <a:ea typeface="Tahoma" pitchFamily="34" charset="0"/>
                <a:cs typeface="Tahoma" pitchFamily="34" charset="0"/>
              </a:rPr>
              <a:t>h) les convictions politiques </a:t>
            </a:r>
            <a:r>
              <a:rPr lang="fr-CA" sz="2500" b="1" dirty="0">
                <a:solidFill>
                  <a:schemeClr val="tx1"/>
                </a:solidFill>
                <a:latin typeface="Tahoma" pitchFamily="34" charset="0"/>
                <a:ea typeface="Tahoma" pitchFamily="34" charset="0"/>
                <a:cs typeface="Tahoma" pitchFamily="34" charset="0"/>
              </a:rPr>
              <a:t>ou les associations ou activités politiques</a:t>
            </a:r>
          </a:p>
          <a:p>
            <a:pPr marL="45720" indent="0" algn="just">
              <a:buNone/>
            </a:pPr>
            <a:r>
              <a:rPr lang="en-CA" sz="2500" dirty="0" smtClean="0">
                <a:solidFill>
                  <a:schemeClr val="tx1"/>
                </a:solidFill>
                <a:latin typeface="Tahoma" pitchFamily="34" charset="0"/>
                <a:ea typeface="Tahoma" pitchFamily="34" charset="0"/>
                <a:cs typeface="Tahoma" pitchFamily="34" charset="0"/>
              </a:rPr>
              <a:t>[…]</a:t>
            </a:r>
          </a:p>
          <a:p>
            <a:pPr marL="45720" indent="0" algn="just">
              <a:buNone/>
            </a:pPr>
            <a:r>
              <a:rPr lang="fr-CA" sz="2500" dirty="0">
                <a:solidFill>
                  <a:schemeClr val="tx1"/>
                </a:solidFill>
                <a:latin typeface="Tahoma" pitchFamily="34" charset="0"/>
                <a:ea typeface="Tahoma" pitchFamily="34" charset="0"/>
                <a:cs typeface="Tahoma" pitchFamily="34" charset="0"/>
              </a:rPr>
              <a:t>j) la condition sociale, </a:t>
            </a:r>
            <a:r>
              <a:rPr lang="fr-CA" sz="2500" b="1" dirty="0">
                <a:solidFill>
                  <a:schemeClr val="tx1"/>
                </a:solidFill>
                <a:latin typeface="Tahoma" pitchFamily="34" charset="0"/>
                <a:ea typeface="Tahoma" pitchFamily="34" charset="0"/>
                <a:cs typeface="Tahoma" pitchFamily="34" charset="0"/>
              </a:rPr>
              <a:t>notamment </a:t>
            </a:r>
            <a:r>
              <a:rPr lang="fr-CA" sz="2500" b="1" dirty="0" smtClean="0">
                <a:solidFill>
                  <a:schemeClr val="tx1"/>
                </a:solidFill>
                <a:latin typeface="Tahoma" pitchFamily="34" charset="0"/>
                <a:ea typeface="Tahoma" pitchFamily="34" charset="0"/>
                <a:cs typeface="Tahoma" pitchFamily="34" charset="0"/>
              </a:rPr>
              <a:t>le </a:t>
            </a:r>
            <a:r>
              <a:rPr lang="fr-CA" sz="2500" b="1" dirty="0">
                <a:solidFill>
                  <a:schemeClr val="tx1"/>
                </a:solidFill>
                <a:latin typeface="Tahoma" pitchFamily="34" charset="0"/>
                <a:ea typeface="Tahoma" pitchFamily="34" charset="0"/>
                <a:cs typeface="Tahoma" pitchFamily="34" charset="0"/>
              </a:rPr>
              <a:t>niveau de scolarité, </a:t>
            </a:r>
            <a:r>
              <a:rPr lang="fr-CA" sz="2500" b="1" dirty="0" smtClean="0">
                <a:solidFill>
                  <a:schemeClr val="tx1"/>
                </a:solidFill>
                <a:latin typeface="Tahoma" pitchFamily="34" charset="0"/>
                <a:ea typeface="Tahoma" pitchFamily="34" charset="0"/>
                <a:cs typeface="Tahoma" pitchFamily="34" charset="0"/>
              </a:rPr>
              <a:t>l’occupation </a:t>
            </a:r>
            <a:r>
              <a:rPr lang="fr-CA" sz="2500" b="1" dirty="0">
                <a:solidFill>
                  <a:schemeClr val="tx1"/>
                </a:solidFill>
                <a:latin typeface="Tahoma" pitchFamily="34" charset="0"/>
                <a:ea typeface="Tahoma" pitchFamily="34" charset="0"/>
                <a:cs typeface="Tahoma" pitchFamily="34" charset="0"/>
              </a:rPr>
              <a:t>ou </a:t>
            </a:r>
            <a:r>
              <a:rPr lang="fr-CA" sz="2500" b="1" dirty="0" smtClean="0">
                <a:solidFill>
                  <a:schemeClr val="tx1"/>
                </a:solidFill>
                <a:latin typeface="Tahoma" pitchFamily="34" charset="0"/>
                <a:ea typeface="Tahoma" pitchFamily="34" charset="0"/>
                <a:cs typeface="Tahoma" pitchFamily="34" charset="0"/>
              </a:rPr>
              <a:t>le revenu</a:t>
            </a:r>
          </a:p>
          <a:p>
            <a:pPr marL="45720" indent="0" algn="just">
              <a:buNone/>
            </a:pPr>
            <a:r>
              <a:rPr lang="fr-CA" sz="2500" b="1" dirty="0" smtClean="0">
                <a:solidFill>
                  <a:schemeClr val="tx1"/>
                </a:solidFill>
                <a:latin typeface="Tahoma" pitchFamily="34" charset="0"/>
                <a:ea typeface="Tahoma" pitchFamily="34" charset="0"/>
                <a:cs typeface="Tahoma" pitchFamily="34" charset="0"/>
              </a:rPr>
              <a:t>k</a:t>
            </a:r>
            <a:r>
              <a:rPr lang="fr-CA" sz="2500" b="1" dirty="0">
                <a:solidFill>
                  <a:schemeClr val="tx1"/>
                </a:solidFill>
                <a:latin typeface="Tahoma" pitchFamily="34" charset="0"/>
                <a:ea typeface="Tahoma" pitchFamily="34" charset="0"/>
                <a:cs typeface="Tahoma" pitchFamily="34" charset="0"/>
              </a:rPr>
              <a:t>) la source de revenu</a:t>
            </a:r>
          </a:p>
          <a:p>
            <a:pPr marL="45720" indent="0" algn="just">
              <a:buNone/>
            </a:pPr>
            <a:r>
              <a:rPr lang="fr-CA" sz="2500" b="1" dirty="0">
                <a:solidFill>
                  <a:schemeClr val="tx1"/>
                </a:solidFill>
                <a:latin typeface="Tahoma" pitchFamily="34" charset="0"/>
                <a:ea typeface="Tahoma" pitchFamily="34" charset="0"/>
                <a:cs typeface="Tahoma" pitchFamily="34" charset="0"/>
              </a:rPr>
              <a:t>l) le statut familial ou </a:t>
            </a:r>
            <a:r>
              <a:rPr lang="fr-CA" sz="2500" b="1" dirty="0" smtClean="0">
                <a:solidFill>
                  <a:schemeClr val="tx1"/>
                </a:solidFill>
                <a:latin typeface="Tahoma" pitchFamily="34" charset="0"/>
                <a:ea typeface="Tahoma" pitchFamily="34" charset="0"/>
                <a:cs typeface="Tahoma" pitchFamily="34" charset="0"/>
              </a:rPr>
              <a:t>l’état </a:t>
            </a:r>
            <a:r>
              <a:rPr lang="fr-CA" sz="2500" b="1" dirty="0">
                <a:solidFill>
                  <a:schemeClr val="tx1"/>
                </a:solidFill>
                <a:latin typeface="Tahoma" pitchFamily="34" charset="0"/>
                <a:ea typeface="Tahoma" pitchFamily="34" charset="0"/>
                <a:cs typeface="Tahoma" pitchFamily="34" charset="0"/>
              </a:rPr>
              <a:t>matrimonial</a:t>
            </a:r>
          </a:p>
          <a:p>
            <a:pPr marL="45720" indent="0" algn="just">
              <a:buNone/>
            </a:pPr>
            <a:r>
              <a:rPr lang="en-CA" sz="2500" dirty="0" smtClean="0">
                <a:solidFill>
                  <a:schemeClr val="tx1"/>
                </a:solidFill>
                <a:latin typeface="Tahoma" pitchFamily="34" charset="0"/>
                <a:ea typeface="Tahoma" pitchFamily="34" charset="0"/>
                <a:cs typeface="Tahoma" pitchFamily="34" charset="0"/>
              </a:rPr>
              <a:t>____________________________________</a:t>
            </a:r>
          </a:p>
          <a:p>
            <a:pPr marL="45720" indent="0" algn="just">
              <a:buNone/>
            </a:pPr>
            <a:endParaRPr lang="en-CA" sz="2500" dirty="0" smtClean="0">
              <a:solidFill>
                <a:schemeClr val="tx1"/>
              </a:solidFill>
              <a:latin typeface="Tahoma" pitchFamily="34" charset="0"/>
              <a:ea typeface="Tahoma" pitchFamily="34" charset="0"/>
              <a:cs typeface="Tahoma" pitchFamily="34" charset="0"/>
            </a:endParaRPr>
          </a:p>
          <a:p>
            <a:pPr marL="45720" indent="0" algn="just">
              <a:buNone/>
            </a:pPr>
            <a:r>
              <a:rPr lang="en-CA" sz="2500" dirty="0" err="1" smtClean="0">
                <a:solidFill>
                  <a:schemeClr val="tx1"/>
                </a:solidFill>
                <a:latin typeface="Tahoma" pitchFamily="34" charset="0"/>
                <a:ea typeface="Tahoma" pitchFamily="34" charset="0"/>
                <a:cs typeface="Tahoma" pitchFamily="34" charset="0"/>
              </a:rPr>
              <a:t>Ajout</a:t>
            </a:r>
            <a:r>
              <a:rPr lang="en-CA" sz="2500" dirty="0" smtClean="0">
                <a:solidFill>
                  <a:schemeClr val="tx1"/>
                </a:solidFill>
                <a:latin typeface="Tahoma" pitchFamily="34" charset="0"/>
                <a:ea typeface="Tahoma" pitchFamily="34" charset="0"/>
                <a:cs typeface="Tahoma" pitchFamily="34" charset="0"/>
              </a:rPr>
              <a:t> de la source de </a:t>
            </a:r>
            <a:r>
              <a:rPr lang="en-CA" sz="2500" dirty="0" err="1" smtClean="0">
                <a:solidFill>
                  <a:schemeClr val="tx1"/>
                </a:solidFill>
                <a:latin typeface="Tahoma" pitchFamily="34" charset="0"/>
                <a:ea typeface="Tahoma" pitchFamily="34" charset="0"/>
                <a:cs typeface="Tahoma" pitchFamily="34" charset="0"/>
              </a:rPr>
              <a:t>revenus</a:t>
            </a:r>
            <a:r>
              <a:rPr lang="en-CA" sz="2500" dirty="0" smtClean="0">
                <a:solidFill>
                  <a:schemeClr val="tx1"/>
                </a:solidFill>
                <a:latin typeface="Tahoma" pitchFamily="34" charset="0"/>
                <a:ea typeface="Tahoma" pitchFamily="34" charset="0"/>
                <a:cs typeface="Tahoma" pitchFamily="34" charset="0"/>
              </a:rPr>
              <a:t>, du </a:t>
            </a:r>
            <a:r>
              <a:rPr lang="en-CA" sz="2500" dirty="0" err="1" smtClean="0">
                <a:solidFill>
                  <a:schemeClr val="tx1"/>
                </a:solidFill>
                <a:latin typeface="Tahoma" pitchFamily="34" charset="0"/>
                <a:ea typeface="Tahoma" pitchFamily="34" charset="0"/>
                <a:cs typeface="Tahoma" pitchFamily="34" charset="0"/>
              </a:rPr>
              <a:t>statut</a:t>
            </a:r>
            <a:r>
              <a:rPr lang="en-CA" sz="2500" dirty="0" smtClean="0">
                <a:solidFill>
                  <a:schemeClr val="tx1"/>
                </a:solidFill>
                <a:latin typeface="Tahoma" pitchFamily="34" charset="0"/>
                <a:ea typeface="Tahoma" pitchFamily="34" charset="0"/>
                <a:cs typeface="Tahoma" pitchFamily="34" charset="0"/>
              </a:rPr>
              <a:t> familial et de </a:t>
            </a:r>
            <a:r>
              <a:rPr lang="en-CA" sz="2500" dirty="0" err="1" smtClean="0">
                <a:solidFill>
                  <a:schemeClr val="tx1"/>
                </a:solidFill>
                <a:latin typeface="Tahoma" pitchFamily="34" charset="0"/>
                <a:ea typeface="Tahoma" pitchFamily="34" charset="0"/>
                <a:cs typeface="Tahoma" pitchFamily="34" charset="0"/>
              </a:rPr>
              <a:t>l’état</a:t>
            </a:r>
            <a:r>
              <a:rPr lang="en-CA" sz="2500" dirty="0" smtClean="0">
                <a:solidFill>
                  <a:schemeClr val="tx1"/>
                </a:solidFill>
                <a:latin typeface="Tahoma" pitchFamily="34" charset="0"/>
                <a:ea typeface="Tahoma" pitchFamily="34" charset="0"/>
                <a:cs typeface="Tahoma" pitchFamily="34" charset="0"/>
              </a:rPr>
              <a:t> matrimonial </a:t>
            </a:r>
            <a:r>
              <a:rPr lang="en-CA" sz="2500" dirty="0" err="1" smtClean="0">
                <a:solidFill>
                  <a:schemeClr val="tx1"/>
                </a:solidFill>
                <a:latin typeface="Tahoma" pitchFamily="34" charset="0"/>
                <a:ea typeface="Tahoma" pitchFamily="34" charset="0"/>
                <a:cs typeface="Tahoma" pitchFamily="34" charset="0"/>
              </a:rPr>
              <a:t>comme</a:t>
            </a:r>
            <a:r>
              <a:rPr lang="en-CA" sz="2500" dirty="0" smtClean="0">
                <a:solidFill>
                  <a:schemeClr val="tx1"/>
                </a:solidFill>
                <a:latin typeface="Tahoma" pitchFamily="34" charset="0"/>
                <a:ea typeface="Tahoma" pitchFamily="34" charset="0"/>
                <a:cs typeface="Tahoma" pitchFamily="34" charset="0"/>
              </a:rPr>
              <a:t> motifs de discrimination.</a:t>
            </a:r>
          </a:p>
          <a:p>
            <a:pPr marL="45720" indent="0" algn="just">
              <a:buNone/>
            </a:pPr>
            <a:endParaRPr lang="en-CA" sz="2500" dirty="0">
              <a:solidFill>
                <a:schemeClr val="tx1"/>
              </a:solidFill>
              <a:latin typeface="Tahoma" pitchFamily="34" charset="0"/>
              <a:ea typeface="Tahoma" pitchFamily="34" charset="0"/>
              <a:cs typeface="Tahoma" pitchFamily="34" charset="0"/>
            </a:endParaRPr>
          </a:p>
          <a:p>
            <a:pPr marL="45720" indent="0" algn="just">
              <a:buNone/>
            </a:pPr>
            <a:r>
              <a:rPr lang="en-CA" sz="2500" dirty="0" smtClean="0">
                <a:solidFill>
                  <a:schemeClr val="tx1"/>
                </a:solidFill>
                <a:latin typeface="Tahoma" pitchFamily="34" charset="0"/>
                <a:ea typeface="Tahoma" pitchFamily="34" charset="0"/>
                <a:cs typeface="Tahoma" pitchFamily="34" charset="0"/>
              </a:rPr>
              <a:t>La discrimination </a:t>
            </a:r>
            <a:r>
              <a:rPr lang="en-CA" sz="2500" dirty="0" err="1" smtClean="0">
                <a:solidFill>
                  <a:schemeClr val="tx1"/>
                </a:solidFill>
                <a:latin typeface="Tahoma" pitchFamily="34" charset="0"/>
                <a:ea typeface="Tahoma" pitchFamily="34" charset="0"/>
                <a:cs typeface="Tahoma" pitchFamily="34" charset="0"/>
              </a:rPr>
              <a:t>fondée</a:t>
            </a:r>
            <a:r>
              <a:rPr lang="en-CA" sz="2500" dirty="0" smtClean="0">
                <a:solidFill>
                  <a:schemeClr val="tx1"/>
                </a:solidFill>
                <a:latin typeface="Tahoma" pitchFamily="34" charset="0"/>
                <a:ea typeface="Tahoma" pitchFamily="34" charset="0"/>
                <a:cs typeface="Tahoma" pitchFamily="34" charset="0"/>
              </a:rPr>
              <a:t> sur le </a:t>
            </a:r>
            <a:r>
              <a:rPr lang="en-CA" sz="2500" dirty="0" err="1" smtClean="0">
                <a:solidFill>
                  <a:schemeClr val="tx1"/>
                </a:solidFill>
                <a:latin typeface="Tahoma" pitchFamily="34" charset="0"/>
                <a:ea typeface="Tahoma" pitchFamily="34" charset="0"/>
                <a:cs typeface="Tahoma" pitchFamily="34" charset="0"/>
              </a:rPr>
              <a:t>sexe</a:t>
            </a:r>
            <a:r>
              <a:rPr lang="en-CA" sz="2500" dirty="0" smtClean="0">
                <a:solidFill>
                  <a:schemeClr val="tx1"/>
                </a:solidFill>
                <a:latin typeface="Tahoma" pitchFamily="34" charset="0"/>
                <a:ea typeface="Tahoma" pitchFamily="34" charset="0"/>
                <a:cs typeface="Tahoma" pitchFamily="34" charset="0"/>
              </a:rPr>
              <a:t> a été </a:t>
            </a:r>
            <a:r>
              <a:rPr lang="en-CA" sz="2500" dirty="0" err="1" smtClean="0">
                <a:solidFill>
                  <a:schemeClr val="tx1"/>
                </a:solidFill>
                <a:latin typeface="Tahoma" pitchFamily="34" charset="0"/>
                <a:ea typeface="Tahoma" pitchFamily="34" charset="0"/>
                <a:cs typeface="Tahoma" pitchFamily="34" charset="0"/>
              </a:rPr>
              <a:t>précisée</a:t>
            </a:r>
            <a:r>
              <a:rPr lang="en-CA" sz="2500" dirty="0" smtClean="0">
                <a:solidFill>
                  <a:schemeClr val="tx1"/>
                </a:solidFill>
                <a:latin typeface="Tahoma" pitchFamily="34" charset="0"/>
                <a:ea typeface="Tahoma" pitchFamily="34" charset="0"/>
                <a:cs typeface="Tahoma" pitchFamily="34" charset="0"/>
              </a:rPr>
              <a:t> pour </a:t>
            </a:r>
            <a:r>
              <a:rPr lang="en-CA" sz="2500" dirty="0" err="1" smtClean="0">
                <a:solidFill>
                  <a:schemeClr val="tx1"/>
                </a:solidFill>
                <a:latin typeface="Tahoma" pitchFamily="34" charset="0"/>
                <a:ea typeface="Tahoma" pitchFamily="34" charset="0"/>
                <a:cs typeface="Tahoma" pitchFamily="34" charset="0"/>
              </a:rPr>
              <a:t>inclure</a:t>
            </a:r>
            <a:r>
              <a:rPr lang="en-CA" sz="2500" dirty="0" smtClean="0">
                <a:solidFill>
                  <a:schemeClr val="tx1"/>
                </a:solidFill>
                <a:latin typeface="Tahoma" pitchFamily="34" charset="0"/>
                <a:ea typeface="Tahoma" pitchFamily="34" charset="0"/>
                <a:cs typeface="Tahoma" pitchFamily="34" charset="0"/>
              </a:rPr>
              <a:t> les </a:t>
            </a:r>
            <a:r>
              <a:rPr lang="en-CA" sz="2500" dirty="0" err="1" smtClean="0">
                <a:solidFill>
                  <a:schemeClr val="tx1"/>
                </a:solidFill>
                <a:latin typeface="Tahoma" pitchFamily="34" charset="0"/>
                <a:ea typeface="Tahoma" pitchFamily="34" charset="0"/>
                <a:cs typeface="Tahoma" pitchFamily="34" charset="0"/>
              </a:rPr>
              <a:t>caractéristiques</a:t>
            </a:r>
            <a:r>
              <a:rPr lang="en-CA" sz="2500" dirty="0" smtClean="0">
                <a:solidFill>
                  <a:schemeClr val="tx1"/>
                </a:solidFill>
                <a:latin typeface="Tahoma" pitchFamily="34" charset="0"/>
                <a:ea typeface="Tahoma" pitchFamily="34" charset="0"/>
                <a:cs typeface="Tahoma" pitchFamily="34" charset="0"/>
              </a:rPr>
              <a:t> et situations qui y </a:t>
            </a:r>
            <a:r>
              <a:rPr lang="en-CA" sz="2500" dirty="0" err="1" smtClean="0">
                <a:solidFill>
                  <a:schemeClr val="tx1"/>
                </a:solidFill>
                <a:latin typeface="Tahoma" pitchFamily="34" charset="0"/>
                <a:ea typeface="Tahoma" pitchFamily="34" charset="0"/>
                <a:cs typeface="Tahoma" pitchFamily="34" charset="0"/>
              </a:rPr>
              <a:t>sont</a:t>
            </a:r>
            <a:r>
              <a:rPr lang="en-CA" sz="2500" dirty="0" smtClean="0">
                <a:solidFill>
                  <a:schemeClr val="tx1"/>
                </a:solidFill>
                <a:latin typeface="Tahoma" pitchFamily="34" charset="0"/>
                <a:ea typeface="Tahoma" pitchFamily="34" charset="0"/>
                <a:cs typeface="Tahoma" pitchFamily="34" charset="0"/>
              </a:rPr>
              <a:t> </a:t>
            </a:r>
            <a:r>
              <a:rPr lang="en-CA" sz="2500" dirty="0" err="1" smtClean="0">
                <a:solidFill>
                  <a:schemeClr val="tx1"/>
                </a:solidFill>
                <a:latin typeface="Tahoma" pitchFamily="34" charset="0"/>
                <a:ea typeface="Tahoma" pitchFamily="34" charset="0"/>
                <a:cs typeface="Tahoma" pitchFamily="34" charset="0"/>
              </a:rPr>
              <a:t>liées</a:t>
            </a:r>
            <a:r>
              <a:rPr lang="en-CA" sz="2500" dirty="0" smtClean="0">
                <a:solidFill>
                  <a:schemeClr val="tx1"/>
                </a:solidFill>
                <a:latin typeface="Tahoma" pitchFamily="34" charset="0"/>
                <a:ea typeface="Tahoma" pitchFamily="34" charset="0"/>
                <a:cs typeface="Tahoma" pitchFamily="34" charset="0"/>
              </a:rPr>
              <a:t>.</a:t>
            </a:r>
          </a:p>
          <a:p>
            <a:pPr marL="45720" indent="0" algn="just">
              <a:buNone/>
            </a:pPr>
            <a:r>
              <a:rPr lang="en-CA" sz="2500" dirty="0" smtClean="0">
                <a:solidFill>
                  <a:schemeClr val="tx1"/>
                </a:solidFill>
                <a:latin typeface="Tahoma" pitchFamily="34" charset="0"/>
                <a:ea typeface="Tahoma" pitchFamily="34" charset="0"/>
                <a:cs typeface="Tahoma" pitchFamily="34" charset="0"/>
              </a:rPr>
              <a:t>La discrimination </a:t>
            </a:r>
            <a:r>
              <a:rPr lang="en-CA" sz="2500" dirty="0" err="1" smtClean="0">
                <a:solidFill>
                  <a:schemeClr val="tx1"/>
                </a:solidFill>
                <a:latin typeface="Tahoma" pitchFamily="34" charset="0"/>
                <a:ea typeface="Tahoma" pitchFamily="34" charset="0"/>
                <a:cs typeface="Tahoma" pitchFamily="34" charset="0"/>
              </a:rPr>
              <a:t>fondée</a:t>
            </a:r>
            <a:r>
              <a:rPr lang="en-CA" sz="2500" dirty="0" smtClean="0">
                <a:solidFill>
                  <a:schemeClr val="tx1"/>
                </a:solidFill>
                <a:latin typeface="Tahoma" pitchFamily="34" charset="0"/>
                <a:ea typeface="Tahoma" pitchFamily="34" charset="0"/>
                <a:cs typeface="Tahoma" pitchFamily="34" charset="0"/>
              </a:rPr>
              <a:t> sur les convictions politiques a été </a:t>
            </a:r>
            <a:r>
              <a:rPr lang="en-CA" sz="2500" dirty="0" err="1" smtClean="0">
                <a:solidFill>
                  <a:schemeClr val="tx1"/>
                </a:solidFill>
                <a:latin typeface="Tahoma" pitchFamily="34" charset="0"/>
                <a:ea typeface="Tahoma" pitchFamily="34" charset="0"/>
                <a:cs typeface="Tahoma" pitchFamily="34" charset="0"/>
              </a:rPr>
              <a:t>précisée</a:t>
            </a:r>
            <a:r>
              <a:rPr lang="en-CA" sz="2500" dirty="0" smtClean="0">
                <a:solidFill>
                  <a:schemeClr val="tx1"/>
                </a:solidFill>
                <a:latin typeface="Tahoma" pitchFamily="34" charset="0"/>
                <a:ea typeface="Tahoma" pitchFamily="34" charset="0"/>
                <a:cs typeface="Tahoma" pitchFamily="34" charset="0"/>
              </a:rPr>
              <a:t> pour </a:t>
            </a:r>
            <a:r>
              <a:rPr lang="en-CA" sz="2500" dirty="0" err="1" smtClean="0">
                <a:solidFill>
                  <a:schemeClr val="tx1"/>
                </a:solidFill>
                <a:latin typeface="Tahoma" pitchFamily="34" charset="0"/>
                <a:ea typeface="Tahoma" pitchFamily="34" charset="0"/>
                <a:cs typeface="Tahoma" pitchFamily="34" charset="0"/>
              </a:rPr>
              <a:t>inclure</a:t>
            </a:r>
            <a:r>
              <a:rPr lang="en-CA" sz="2500" dirty="0" smtClean="0">
                <a:solidFill>
                  <a:schemeClr val="tx1"/>
                </a:solidFill>
                <a:latin typeface="Tahoma" pitchFamily="34" charset="0"/>
                <a:ea typeface="Tahoma" pitchFamily="34" charset="0"/>
                <a:cs typeface="Tahoma" pitchFamily="34" charset="0"/>
              </a:rPr>
              <a:t> les associations et </a:t>
            </a:r>
            <a:r>
              <a:rPr lang="en-CA" sz="2500" dirty="0" err="1" smtClean="0">
                <a:solidFill>
                  <a:schemeClr val="tx1"/>
                </a:solidFill>
                <a:latin typeface="Tahoma" pitchFamily="34" charset="0"/>
                <a:ea typeface="Tahoma" pitchFamily="34" charset="0"/>
                <a:cs typeface="Tahoma" pitchFamily="34" charset="0"/>
              </a:rPr>
              <a:t>activités</a:t>
            </a:r>
            <a:r>
              <a:rPr lang="en-CA" sz="2500" dirty="0" smtClean="0">
                <a:solidFill>
                  <a:schemeClr val="tx1"/>
                </a:solidFill>
                <a:latin typeface="Tahoma" pitchFamily="34" charset="0"/>
                <a:ea typeface="Tahoma" pitchFamily="34" charset="0"/>
                <a:cs typeface="Tahoma" pitchFamily="34" charset="0"/>
              </a:rPr>
              <a:t> politiques.</a:t>
            </a:r>
          </a:p>
          <a:p>
            <a:pPr marL="45720" indent="0" algn="just">
              <a:buNone/>
            </a:pPr>
            <a:r>
              <a:rPr lang="en-CA" sz="2500" dirty="0" smtClean="0">
                <a:solidFill>
                  <a:schemeClr val="tx1"/>
                </a:solidFill>
                <a:latin typeface="Tahoma" pitchFamily="34" charset="0"/>
                <a:ea typeface="Tahoma" pitchFamily="34" charset="0"/>
                <a:cs typeface="Tahoma" pitchFamily="34" charset="0"/>
              </a:rPr>
              <a:t>La discrimination </a:t>
            </a:r>
            <a:r>
              <a:rPr lang="en-CA" sz="2500" dirty="0" err="1" smtClean="0">
                <a:solidFill>
                  <a:schemeClr val="tx1"/>
                </a:solidFill>
                <a:latin typeface="Tahoma" pitchFamily="34" charset="0"/>
                <a:ea typeface="Tahoma" pitchFamily="34" charset="0"/>
                <a:cs typeface="Tahoma" pitchFamily="34" charset="0"/>
              </a:rPr>
              <a:t>fondée</a:t>
            </a:r>
            <a:r>
              <a:rPr lang="en-CA" sz="2500" dirty="0" smtClean="0">
                <a:solidFill>
                  <a:schemeClr val="tx1"/>
                </a:solidFill>
                <a:latin typeface="Tahoma" pitchFamily="34" charset="0"/>
                <a:ea typeface="Tahoma" pitchFamily="34" charset="0"/>
                <a:cs typeface="Tahoma" pitchFamily="34" charset="0"/>
              </a:rPr>
              <a:t> </a:t>
            </a:r>
            <a:r>
              <a:rPr lang="en-CA" sz="2500" dirty="0" err="1" smtClean="0">
                <a:solidFill>
                  <a:schemeClr val="tx1"/>
                </a:solidFill>
                <a:latin typeface="Tahoma" pitchFamily="34" charset="0"/>
                <a:ea typeface="Tahoma" pitchFamily="34" charset="0"/>
                <a:cs typeface="Tahoma" pitchFamily="34" charset="0"/>
              </a:rPr>
              <a:t>sur</a:t>
            </a:r>
            <a:r>
              <a:rPr lang="en-CA" sz="2500" dirty="0" smtClean="0">
                <a:solidFill>
                  <a:schemeClr val="tx1"/>
                </a:solidFill>
                <a:latin typeface="Tahoma" pitchFamily="34" charset="0"/>
                <a:ea typeface="Tahoma" pitchFamily="34" charset="0"/>
                <a:cs typeface="Tahoma" pitchFamily="34" charset="0"/>
              </a:rPr>
              <a:t> la condition </a:t>
            </a:r>
            <a:r>
              <a:rPr lang="en-CA" sz="2500" dirty="0" err="1" smtClean="0">
                <a:solidFill>
                  <a:schemeClr val="tx1"/>
                </a:solidFill>
                <a:latin typeface="Tahoma" pitchFamily="34" charset="0"/>
                <a:ea typeface="Tahoma" pitchFamily="34" charset="0"/>
                <a:cs typeface="Tahoma" pitchFamily="34" charset="0"/>
              </a:rPr>
              <a:t>sociale</a:t>
            </a:r>
            <a:r>
              <a:rPr lang="en-CA" sz="2500" dirty="0" smtClean="0">
                <a:solidFill>
                  <a:schemeClr val="tx1"/>
                </a:solidFill>
                <a:latin typeface="Tahoma" pitchFamily="34" charset="0"/>
                <a:ea typeface="Tahoma" pitchFamily="34" charset="0"/>
                <a:cs typeface="Tahoma" pitchFamily="34" charset="0"/>
              </a:rPr>
              <a:t> a été </a:t>
            </a:r>
            <a:r>
              <a:rPr lang="en-CA" sz="2500" dirty="0" err="1" smtClean="0">
                <a:solidFill>
                  <a:schemeClr val="tx1"/>
                </a:solidFill>
                <a:latin typeface="Tahoma" pitchFamily="34" charset="0"/>
                <a:ea typeface="Tahoma" pitchFamily="34" charset="0"/>
                <a:cs typeface="Tahoma" pitchFamily="34" charset="0"/>
              </a:rPr>
              <a:t>précisé</a:t>
            </a:r>
            <a:r>
              <a:rPr lang="en-CA" sz="2500" dirty="0" smtClean="0">
                <a:solidFill>
                  <a:schemeClr val="tx1"/>
                </a:solidFill>
                <a:latin typeface="Tahoma" pitchFamily="34" charset="0"/>
                <a:ea typeface="Tahoma" pitchFamily="34" charset="0"/>
                <a:cs typeface="Tahoma" pitchFamily="34" charset="0"/>
              </a:rPr>
              <a:t> pour </a:t>
            </a:r>
            <a:r>
              <a:rPr lang="en-CA" sz="2500" dirty="0" err="1" smtClean="0">
                <a:solidFill>
                  <a:schemeClr val="tx1"/>
                </a:solidFill>
                <a:latin typeface="Tahoma" pitchFamily="34" charset="0"/>
                <a:ea typeface="Tahoma" pitchFamily="34" charset="0"/>
                <a:cs typeface="Tahoma" pitchFamily="34" charset="0"/>
              </a:rPr>
              <a:t>inclure</a:t>
            </a:r>
            <a:r>
              <a:rPr lang="en-CA" sz="2500" dirty="0" smtClean="0">
                <a:solidFill>
                  <a:schemeClr val="tx1"/>
                </a:solidFill>
                <a:latin typeface="Tahoma" pitchFamily="34" charset="0"/>
                <a:ea typeface="Tahoma" pitchFamily="34" charset="0"/>
                <a:cs typeface="Tahoma" pitchFamily="34" charset="0"/>
              </a:rPr>
              <a:t> </a:t>
            </a:r>
            <a:r>
              <a:rPr lang="en-CA" sz="2500" dirty="0" err="1" smtClean="0">
                <a:solidFill>
                  <a:schemeClr val="tx1"/>
                </a:solidFill>
                <a:latin typeface="Tahoma" pitchFamily="34" charset="0"/>
                <a:ea typeface="Tahoma" pitchFamily="34" charset="0"/>
                <a:cs typeface="Tahoma" pitchFamily="34" charset="0"/>
              </a:rPr>
              <a:t>ses</a:t>
            </a:r>
            <a:r>
              <a:rPr lang="en-CA" sz="2500" dirty="0" smtClean="0">
                <a:solidFill>
                  <a:schemeClr val="tx1"/>
                </a:solidFill>
                <a:latin typeface="Tahoma" pitchFamily="34" charset="0"/>
                <a:ea typeface="Tahoma" pitchFamily="34" charset="0"/>
                <a:cs typeface="Tahoma" pitchFamily="34" charset="0"/>
              </a:rPr>
              <a:t> </a:t>
            </a:r>
            <a:r>
              <a:rPr lang="en-CA" sz="2500" dirty="0" err="1" smtClean="0">
                <a:solidFill>
                  <a:schemeClr val="tx1"/>
                </a:solidFill>
                <a:latin typeface="Tahoma" pitchFamily="34" charset="0"/>
                <a:ea typeface="Tahoma" pitchFamily="34" charset="0"/>
                <a:cs typeface="Tahoma" pitchFamily="34" charset="0"/>
              </a:rPr>
              <a:t>trois</a:t>
            </a:r>
            <a:r>
              <a:rPr lang="en-CA" sz="2500" dirty="0" smtClean="0">
                <a:solidFill>
                  <a:schemeClr val="tx1"/>
                </a:solidFill>
                <a:latin typeface="Tahoma" pitchFamily="34" charset="0"/>
                <a:ea typeface="Tahoma" pitchFamily="34" charset="0"/>
                <a:cs typeface="Tahoma" pitchFamily="34" charset="0"/>
              </a:rPr>
              <a:t> éléments </a:t>
            </a:r>
            <a:r>
              <a:rPr lang="en-CA" sz="2500" dirty="0" err="1" smtClean="0">
                <a:solidFill>
                  <a:schemeClr val="tx1"/>
                </a:solidFill>
                <a:latin typeface="Tahoma" pitchFamily="34" charset="0"/>
                <a:ea typeface="Tahoma" pitchFamily="34" charset="0"/>
                <a:cs typeface="Tahoma" pitchFamily="34" charset="0"/>
              </a:rPr>
              <a:t>constitutifs</a:t>
            </a:r>
            <a:r>
              <a:rPr lang="en-CA" sz="2500" dirty="0" smtClean="0">
                <a:solidFill>
                  <a:schemeClr val="tx1"/>
                </a:solidFill>
                <a:latin typeface="Tahoma" pitchFamily="34" charset="0"/>
                <a:ea typeface="Tahoma" pitchFamily="34" charset="0"/>
                <a:cs typeface="Tahoma" pitchFamily="34" charset="0"/>
              </a:rPr>
              <a:t> </a:t>
            </a:r>
            <a:r>
              <a:rPr lang="en-CA" sz="2500" dirty="0" err="1" smtClean="0">
                <a:solidFill>
                  <a:schemeClr val="tx1"/>
                </a:solidFill>
                <a:latin typeface="Tahoma" pitchFamily="34" charset="0"/>
                <a:ea typeface="Tahoma" pitchFamily="34" charset="0"/>
                <a:cs typeface="Tahoma" pitchFamily="34" charset="0"/>
              </a:rPr>
              <a:t>principaux</a:t>
            </a:r>
            <a:r>
              <a:rPr lang="en-CA" sz="2500" dirty="0" smtClean="0">
                <a:solidFill>
                  <a:schemeClr val="tx1"/>
                </a:solidFill>
                <a:latin typeface="Tahoma" pitchFamily="34" charset="0"/>
                <a:ea typeface="Tahoma" pitchFamily="34" charset="0"/>
                <a:cs typeface="Tahoma" pitchFamily="34" charset="0"/>
              </a:rPr>
              <a:t>.</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fr-CA" sz="2200" i="1" dirty="0">
                <a:solidFill>
                  <a:schemeClr val="tx1"/>
                </a:solidFill>
                <a:latin typeface="Tahoma" pitchFamily="34" charset="0"/>
                <a:ea typeface="Tahoma" pitchFamily="34" charset="0"/>
                <a:cs typeface="Tahoma" pitchFamily="34" charset="0"/>
              </a:rPr>
              <a:t>Code des droits de la personne</a:t>
            </a:r>
            <a:r>
              <a:rPr lang="fr-CA" sz="2200" dirty="0">
                <a:solidFill>
                  <a:schemeClr val="tx1"/>
                </a:solidFill>
                <a:latin typeface="Tahoma" pitchFamily="34" charset="0"/>
                <a:ea typeface="Tahoma" pitchFamily="34" charset="0"/>
                <a:cs typeface="Tahoma" pitchFamily="34" charset="0"/>
              </a:rPr>
              <a:t>, CPLM c. H175</a:t>
            </a:r>
          </a:p>
          <a:p>
            <a:pPr marL="45720" indent="0" algn="just">
              <a:buNone/>
            </a:pPr>
            <a:r>
              <a:rPr lang="fr-CA" sz="2200" i="1" dirty="0">
                <a:solidFill>
                  <a:schemeClr val="tx1"/>
                </a:solidFill>
                <a:latin typeface="Tahoma" pitchFamily="34" charset="0"/>
                <a:ea typeface="Tahoma" pitchFamily="34" charset="0"/>
                <a:cs typeface="Tahoma" pitchFamily="34" charset="0"/>
              </a:rPr>
              <a:t>Code des droits de la personne</a:t>
            </a:r>
            <a:r>
              <a:rPr lang="fr-CA" sz="2200" dirty="0">
                <a:solidFill>
                  <a:schemeClr val="tx1"/>
                </a:solidFill>
                <a:latin typeface="Tahoma" pitchFamily="34" charset="0"/>
                <a:ea typeface="Tahoma" pitchFamily="34" charset="0"/>
                <a:cs typeface="Tahoma" pitchFamily="34" charset="0"/>
              </a:rPr>
              <a:t>, LRO 1990, c. H.19</a:t>
            </a:r>
          </a:p>
          <a:p>
            <a:pPr marL="45720" indent="0" algn="just">
              <a:buNone/>
            </a:pPr>
            <a:r>
              <a:rPr lang="fr-CA" sz="2200" i="1" dirty="0">
                <a:solidFill>
                  <a:schemeClr val="tx1"/>
                </a:solidFill>
                <a:latin typeface="Tahoma" pitchFamily="34" charset="0"/>
                <a:ea typeface="Tahoma" pitchFamily="34" charset="0"/>
                <a:cs typeface="Tahoma" pitchFamily="34" charset="0"/>
              </a:rPr>
              <a:t>Loi sur les droits de la personne</a:t>
            </a:r>
            <a:r>
              <a:rPr lang="fr-CA" sz="2200" dirty="0">
                <a:solidFill>
                  <a:schemeClr val="tx1"/>
                </a:solidFill>
                <a:latin typeface="Tahoma" pitchFamily="34" charset="0"/>
                <a:ea typeface="Tahoma" pitchFamily="34" charset="0"/>
                <a:cs typeface="Tahoma" pitchFamily="34" charset="0"/>
              </a:rPr>
              <a:t>, LRN-B 2011, c. </a:t>
            </a:r>
            <a:r>
              <a:rPr lang="fr-CA" sz="2200" dirty="0" smtClean="0">
                <a:solidFill>
                  <a:schemeClr val="tx1"/>
                </a:solidFill>
                <a:latin typeface="Tahoma" pitchFamily="34" charset="0"/>
                <a:ea typeface="Tahoma" pitchFamily="34" charset="0"/>
                <a:cs typeface="Tahoma" pitchFamily="34" charset="0"/>
              </a:rPr>
              <a:t>171</a:t>
            </a:r>
            <a:endParaRPr lang="fr-CA" sz="2200" dirty="0">
              <a:solidFill>
                <a:schemeClr val="tx1"/>
              </a:solidFill>
              <a:latin typeface="Tahoma" pitchFamily="34" charset="0"/>
              <a:ea typeface="Tahoma" pitchFamily="34" charset="0"/>
              <a:cs typeface="Tahoma" pitchFamily="34" charset="0"/>
            </a:endParaRPr>
          </a:p>
          <a:p>
            <a:pPr marL="45720" indent="0" algn="just">
              <a:buNone/>
            </a:pPr>
            <a:endParaRPr lang="en-CA" b="1" dirty="0" smtClean="0">
              <a:solidFill>
                <a:schemeClr val="tx1"/>
              </a:solidFill>
              <a:latin typeface="Tahoma" pitchFamily="34" charset="0"/>
              <a:ea typeface="Tahoma" pitchFamily="34" charset="0"/>
              <a:cs typeface="Tahoma" pitchFamily="34" charset="0"/>
            </a:endParaRP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endParaRPr lang="en-CA" b="1" dirty="0" smtClean="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Égalité</a:t>
            </a:r>
            <a:r>
              <a:rPr lang="en-CA" dirty="0" smtClean="0"/>
              <a:t> </a:t>
            </a:r>
            <a:r>
              <a:rPr lang="en-CA" dirty="0" err="1" smtClean="0"/>
              <a:t>devant</a:t>
            </a:r>
            <a:r>
              <a:rPr lang="en-CA" dirty="0" smtClean="0"/>
              <a:t> la </a:t>
            </a:r>
            <a:r>
              <a:rPr lang="en-CA" dirty="0" err="1" smtClean="0"/>
              <a:t>loi</a:t>
            </a:r>
            <a:r>
              <a:rPr lang="en-CA" dirty="0" smtClean="0"/>
              <a:t>: motifs de discrimination</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0677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06274"/>
          </a:xfrm>
        </p:spPr>
        <p:txBody>
          <a:bodyPr>
            <a:normAutofit fontScale="92500" lnSpcReduction="10000"/>
          </a:bodyPr>
          <a:lstStyle/>
          <a:p>
            <a:pPr marL="45720" indent="0" algn="just">
              <a:buNone/>
            </a:pPr>
            <a:r>
              <a:rPr lang="fr-CA" dirty="0" smtClean="0">
                <a:solidFill>
                  <a:schemeClr val="tx1"/>
                </a:solidFill>
                <a:latin typeface="Tahoma" pitchFamily="34" charset="0"/>
                <a:ea typeface="Tahoma" pitchFamily="34" charset="0"/>
                <a:cs typeface="Tahoma" pitchFamily="34" charset="0"/>
              </a:rPr>
              <a:t>12. Nul </a:t>
            </a:r>
            <a:r>
              <a:rPr lang="fr-CA" dirty="0">
                <a:solidFill>
                  <a:schemeClr val="tx1"/>
                </a:solidFill>
                <a:latin typeface="Tahoma" pitchFamily="34" charset="0"/>
                <a:ea typeface="Tahoma" pitchFamily="34" charset="0"/>
                <a:cs typeface="Tahoma" pitchFamily="34" charset="0"/>
              </a:rPr>
              <a:t>ne peut, en vertu </a:t>
            </a:r>
            <a:r>
              <a:rPr lang="fr-CA" dirty="0" smtClean="0">
                <a:solidFill>
                  <a:schemeClr val="tx1"/>
                </a:solidFill>
                <a:latin typeface="Tahoma" pitchFamily="34" charset="0"/>
                <a:ea typeface="Tahoma" pitchFamily="34" charset="0"/>
                <a:cs typeface="Tahoma" pitchFamily="34" charset="0"/>
              </a:rPr>
              <a:t>d’un des </a:t>
            </a:r>
            <a:r>
              <a:rPr lang="fr-CA" dirty="0">
                <a:solidFill>
                  <a:schemeClr val="tx1"/>
                </a:solidFill>
                <a:latin typeface="Tahoma" pitchFamily="34" charset="0"/>
                <a:ea typeface="Tahoma" pitchFamily="34" charset="0"/>
                <a:cs typeface="Tahoma" pitchFamily="34" charset="0"/>
              </a:rPr>
              <a:t>motifs </a:t>
            </a:r>
            <a:r>
              <a:rPr lang="fr-CA" dirty="0" smtClean="0">
                <a:solidFill>
                  <a:schemeClr val="tx1"/>
                </a:solidFill>
                <a:latin typeface="Tahoma" pitchFamily="34" charset="0"/>
                <a:ea typeface="Tahoma" pitchFamily="34" charset="0"/>
                <a:cs typeface="Tahoma" pitchFamily="34" charset="0"/>
              </a:rPr>
              <a:t>discriminatoires énumérés à </a:t>
            </a:r>
            <a:r>
              <a:rPr lang="fr-CA" dirty="0">
                <a:solidFill>
                  <a:schemeClr val="tx1"/>
                </a:solidFill>
                <a:latin typeface="Tahoma" pitchFamily="34" charset="0"/>
                <a:ea typeface="Tahoma" pitchFamily="34" charset="0"/>
                <a:cs typeface="Tahoma" pitchFamily="34" charset="0"/>
              </a:rPr>
              <a:t>l’article </a:t>
            </a:r>
            <a:r>
              <a:rPr lang="fr-CA" dirty="0" smtClean="0">
                <a:solidFill>
                  <a:schemeClr val="tx1"/>
                </a:solidFill>
                <a:latin typeface="Tahoma" pitchFamily="34" charset="0"/>
                <a:ea typeface="Tahoma" pitchFamily="34" charset="0"/>
                <a:cs typeface="Tahoma" pitchFamily="34" charset="0"/>
              </a:rPr>
              <a:t>11 </a:t>
            </a:r>
            <a:r>
              <a:rPr lang="fr-CA" dirty="0">
                <a:solidFill>
                  <a:schemeClr val="tx1"/>
                </a:solidFill>
                <a:latin typeface="Tahoma" pitchFamily="34" charset="0"/>
                <a:ea typeface="Tahoma" pitchFamily="34" charset="0"/>
                <a:cs typeface="Tahoma" pitchFamily="34" charset="0"/>
              </a:rPr>
              <a:t>:</a:t>
            </a:r>
          </a:p>
          <a:p>
            <a:pPr marL="502920" indent="-457200" algn="just">
              <a:buFont typeface="+mj-lt"/>
              <a:buAutoNum type="alphaLcParenR"/>
            </a:pPr>
            <a:r>
              <a:rPr lang="fr-CA" dirty="0">
                <a:solidFill>
                  <a:schemeClr val="tx1"/>
                </a:solidFill>
                <a:latin typeface="Tahoma" pitchFamily="34" charset="0"/>
                <a:ea typeface="Tahoma" pitchFamily="34" charset="0"/>
                <a:cs typeface="Tahoma" pitchFamily="34" charset="0"/>
              </a:rPr>
              <a:t>h</a:t>
            </a:r>
            <a:r>
              <a:rPr lang="fr-CA" dirty="0" smtClean="0">
                <a:solidFill>
                  <a:schemeClr val="tx1"/>
                </a:solidFill>
                <a:latin typeface="Tahoma" pitchFamily="34" charset="0"/>
                <a:ea typeface="Tahoma" pitchFamily="34" charset="0"/>
                <a:cs typeface="Tahoma" pitchFamily="34" charset="0"/>
              </a:rPr>
              <a:t>arceler </a:t>
            </a:r>
            <a:r>
              <a:rPr lang="fr-CA" dirty="0">
                <a:solidFill>
                  <a:schemeClr val="tx1"/>
                </a:solidFill>
                <a:latin typeface="Tahoma" pitchFamily="34" charset="0"/>
                <a:ea typeface="Tahoma" pitchFamily="34" charset="0"/>
                <a:cs typeface="Tahoma" pitchFamily="34" charset="0"/>
              </a:rPr>
              <a:t>une personne</a:t>
            </a:r>
          </a:p>
          <a:p>
            <a:pPr marL="502920" indent="-457200" algn="just">
              <a:buFont typeface="+mj-lt"/>
              <a:buAutoNum type="alphaLcParenR"/>
            </a:pPr>
            <a:r>
              <a:rPr lang="fr-CA" dirty="0">
                <a:solidFill>
                  <a:schemeClr val="tx1"/>
                </a:solidFill>
                <a:latin typeface="Tahoma" pitchFamily="34" charset="0"/>
                <a:ea typeface="Tahoma" pitchFamily="34" charset="0"/>
                <a:cs typeface="Tahoma" pitchFamily="34" charset="0"/>
              </a:rPr>
              <a:t>d</a:t>
            </a:r>
            <a:r>
              <a:rPr lang="fr-CA" dirty="0" smtClean="0">
                <a:solidFill>
                  <a:schemeClr val="tx1"/>
                </a:solidFill>
                <a:latin typeface="Tahoma" pitchFamily="34" charset="0"/>
                <a:ea typeface="Tahoma" pitchFamily="34" charset="0"/>
                <a:cs typeface="Tahoma" pitchFamily="34" charset="0"/>
              </a:rPr>
              <a:t>iffuser</a:t>
            </a:r>
            <a:r>
              <a:rPr lang="fr-CA" dirty="0">
                <a:solidFill>
                  <a:schemeClr val="tx1"/>
                </a:solidFill>
                <a:latin typeface="Tahoma" pitchFamily="34" charset="0"/>
                <a:ea typeface="Tahoma" pitchFamily="34" charset="0"/>
                <a:cs typeface="Tahoma" pitchFamily="34" charset="0"/>
              </a:rPr>
              <a:t>, publier ou exposer en public un avis, symbole ou signe comportement discrimination ni donner une autorisation à cet effet</a:t>
            </a:r>
          </a:p>
          <a:p>
            <a:pPr marL="502920" indent="-457200" algn="just">
              <a:buFont typeface="+mj-lt"/>
              <a:buAutoNum type="alphaLcParenR"/>
            </a:pPr>
            <a:r>
              <a:rPr lang="fr-CA" dirty="0">
                <a:solidFill>
                  <a:schemeClr val="tx1"/>
                </a:solidFill>
                <a:latin typeface="Tahoma" pitchFamily="34" charset="0"/>
                <a:ea typeface="Tahoma" pitchFamily="34" charset="0"/>
                <a:cs typeface="Tahoma" pitchFamily="34" charset="0"/>
              </a:rPr>
              <a:t>r</a:t>
            </a:r>
            <a:r>
              <a:rPr lang="fr-CA" dirty="0" smtClean="0">
                <a:solidFill>
                  <a:schemeClr val="tx1"/>
                </a:solidFill>
                <a:latin typeface="Tahoma" pitchFamily="34" charset="0"/>
                <a:ea typeface="Tahoma" pitchFamily="34" charset="0"/>
                <a:cs typeface="Tahoma" pitchFamily="34" charset="0"/>
              </a:rPr>
              <a:t>efuser </a:t>
            </a:r>
            <a:r>
              <a:rPr lang="fr-CA" dirty="0">
                <a:solidFill>
                  <a:schemeClr val="tx1"/>
                </a:solidFill>
                <a:latin typeface="Tahoma" pitchFamily="34" charset="0"/>
                <a:ea typeface="Tahoma" pitchFamily="34" charset="0"/>
                <a:cs typeface="Tahoma" pitchFamily="34" charset="0"/>
              </a:rPr>
              <a:t>de conclure un acte juridique ayant pour objet des biens ou services ordinairement offerts au public</a:t>
            </a:r>
          </a:p>
          <a:p>
            <a:pPr marL="502920" indent="-457200" algn="just">
              <a:buFont typeface="+mj-lt"/>
              <a:buAutoNum type="alphaLcParenR"/>
            </a:pPr>
            <a:r>
              <a:rPr lang="fr-CA" dirty="0">
                <a:solidFill>
                  <a:schemeClr val="tx1"/>
                </a:solidFill>
                <a:latin typeface="Tahoma" pitchFamily="34" charset="0"/>
                <a:ea typeface="Tahoma" pitchFamily="34" charset="0"/>
                <a:cs typeface="Tahoma" pitchFamily="34" charset="0"/>
              </a:rPr>
              <a:t>s</a:t>
            </a:r>
            <a:r>
              <a:rPr lang="fr-CA" dirty="0" smtClean="0">
                <a:solidFill>
                  <a:schemeClr val="tx1"/>
                </a:solidFill>
                <a:latin typeface="Tahoma" pitchFamily="34" charset="0"/>
                <a:ea typeface="Tahoma" pitchFamily="34" charset="0"/>
                <a:cs typeface="Tahoma" pitchFamily="34" charset="0"/>
              </a:rPr>
              <a:t>tipuler </a:t>
            </a:r>
            <a:r>
              <a:rPr lang="fr-CA" dirty="0">
                <a:solidFill>
                  <a:schemeClr val="tx1"/>
                </a:solidFill>
                <a:latin typeface="Tahoma" pitchFamily="34" charset="0"/>
                <a:ea typeface="Tahoma" pitchFamily="34" charset="0"/>
                <a:cs typeface="Tahoma" pitchFamily="34" charset="0"/>
              </a:rPr>
              <a:t>une clause comportant discrimination, une telle clause étant sans effet</a:t>
            </a:r>
          </a:p>
          <a:p>
            <a:pPr marL="502920" indent="-457200" algn="just">
              <a:buFont typeface="+mj-lt"/>
              <a:buAutoNum type="alphaLcParenR"/>
            </a:pPr>
            <a:r>
              <a:rPr lang="fr-CA" dirty="0">
                <a:solidFill>
                  <a:schemeClr val="tx1"/>
                </a:solidFill>
                <a:latin typeface="Tahoma" pitchFamily="34" charset="0"/>
                <a:ea typeface="Tahoma" pitchFamily="34" charset="0"/>
                <a:cs typeface="Tahoma" pitchFamily="34" charset="0"/>
              </a:rPr>
              <a:t>e</a:t>
            </a:r>
            <a:r>
              <a:rPr lang="fr-CA" dirty="0" smtClean="0">
                <a:solidFill>
                  <a:schemeClr val="tx1"/>
                </a:solidFill>
                <a:latin typeface="Tahoma" pitchFamily="34" charset="0"/>
                <a:ea typeface="Tahoma" pitchFamily="34" charset="0"/>
                <a:cs typeface="Tahoma" pitchFamily="34" charset="0"/>
              </a:rPr>
              <a:t>mpêcher </a:t>
            </a:r>
            <a:r>
              <a:rPr lang="fr-CA" dirty="0">
                <a:solidFill>
                  <a:schemeClr val="tx1"/>
                </a:solidFill>
                <a:latin typeface="Tahoma" pitchFamily="34" charset="0"/>
                <a:ea typeface="Tahoma" pitchFamily="34" charset="0"/>
                <a:cs typeface="Tahoma" pitchFamily="34" charset="0"/>
              </a:rPr>
              <a:t>autrui d’avoir accès aux moyens de transports et lieux publics et d’y obtenir des biens qui y sont disponibles</a:t>
            </a: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reproduit</a:t>
            </a:r>
            <a:r>
              <a:rPr lang="en-CA" dirty="0" smtClean="0">
                <a:solidFill>
                  <a:schemeClr val="tx1"/>
                </a:solidFill>
                <a:latin typeface="Tahoma" pitchFamily="34" charset="0"/>
                <a:ea typeface="Tahoma" pitchFamily="34" charset="0"/>
                <a:cs typeface="Tahoma" pitchFamily="34" charset="0"/>
              </a:rPr>
              <a:t> les articles 10.1 à 15 de la </a:t>
            </a:r>
            <a:r>
              <a:rPr lang="en-CA" i="1" dirty="0" smtClean="0">
                <a:solidFill>
                  <a:schemeClr val="tx1"/>
                </a:solidFill>
                <a:latin typeface="Tahoma" pitchFamily="34" charset="0"/>
                <a:ea typeface="Tahoma" pitchFamily="34" charset="0"/>
                <a:cs typeface="Tahoma" pitchFamily="34" charset="0"/>
              </a:rPr>
              <a:t>Charte </a:t>
            </a:r>
            <a:r>
              <a:rPr lang="en-CA" i="1" dirty="0" err="1" smtClean="0">
                <a:solidFill>
                  <a:schemeClr val="tx1"/>
                </a:solidFill>
                <a:latin typeface="Tahoma" pitchFamily="34" charset="0"/>
                <a:ea typeface="Tahoma" pitchFamily="34" charset="0"/>
                <a:cs typeface="Tahoma" pitchFamily="34" charset="0"/>
              </a:rPr>
              <a:t>québécoise</a:t>
            </a:r>
            <a:r>
              <a:rPr lang="en-CA" i="1" dirty="0" smtClean="0">
                <a:solidFill>
                  <a:schemeClr val="tx1"/>
                </a:solidFill>
                <a:latin typeface="Tahoma" pitchFamily="34" charset="0"/>
                <a:ea typeface="Tahoma" pitchFamily="34" charset="0"/>
                <a:cs typeface="Tahoma" pitchFamily="34" charset="0"/>
              </a:rPr>
              <a:t>.</a:t>
            </a: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smtClean="0"/>
              <a:t>Actions </a:t>
            </a:r>
            <a:r>
              <a:rPr lang="en-CA" dirty="0" err="1" smtClean="0"/>
              <a:t>discriminatoires</a:t>
            </a:r>
            <a:r>
              <a:rPr lang="en-CA" dirty="0" smtClean="0"/>
              <a:t> </a:t>
            </a:r>
            <a:r>
              <a:rPr lang="en-CA" dirty="0" err="1" smtClean="0"/>
              <a:t>interdites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3116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1"/>
          </a:xfrm>
        </p:spPr>
        <p:txBody>
          <a:bodyPr>
            <a:normAutofit fontScale="70000" lnSpcReduction="20000"/>
          </a:bodyPr>
          <a:lstStyle/>
          <a:p>
            <a:pPr marL="45720" indent="0" algn="just">
              <a:buNone/>
            </a:pPr>
            <a:r>
              <a:rPr lang="fr-FR" dirty="0" smtClean="0">
                <a:solidFill>
                  <a:schemeClr val="tx1"/>
                </a:solidFill>
                <a:latin typeface="Tahoma" pitchFamily="34" charset="0"/>
                <a:ea typeface="Tahoma" pitchFamily="34" charset="0"/>
                <a:cs typeface="Tahoma" pitchFamily="34" charset="0"/>
              </a:rPr>
              <a:t>13. Nul </a:t>
            </a:r>
            <a:r>
              <a:rPr lang="fr-FR" dirty="0">
                <a:solidFill>
                  <a:schemeClr val="tx1"/>
                </a:solidFill>
                <a:latin typeface="Tahoma" pitchFamily="34" charset="0"/>
                <a:ea typeface="Tahoma" pitchFamily="34" charset="0"/>
                <a:cs typeface="Tahoma" pitchFamily="34" charset="0"/>
              </a:rPr>
              <a:t>de peut, en vertu </a:t>
            </a:r>
            <a:r>
              <a:rPr lang="fr-FR" dirty="0" smtClean="0">
                <a:solidFill>
                  <a:schemeClr val="tx1"/>
                </a:solidFill>
                <a:latin typeface="Tahoma" pitchFamily="34" charset="0"/>
                <a:ea typeface="Tahoma" pitchFamily="34" charset="0"/>
                <a:cs typeface="Tahoma" pitchFamily="34" charset="0"/>
              </a:rPr>
              <a:t>d’un des </a:t>
            </a:r>
            <a:r>
              <a:rPr lang="fr-FR" dirty="0">
                <a:solidFill>
                  <a:schemeClr val="tx1"/>
                </a:solidFill>
                <a:latin typeface="Tahoma" pitchFamily="34" charset="0"/>
                <a:ea typeface="Tahoma" pitchFamily="34" charset="0"/>
                <a:cs typeface="Tahoma" pitchFamily="34" charset="0"/>
              </a:rPr>
              <a:t>motifs </a:t>
            </a:r>
            <a:r>
              <a:rPr lang="fr-FR" dirty="0" smtClean="0">
                <a:solidFill>
                  <a:schemeClr val="tx1"/>
                </a:solidFill>
                <a:latin typeface="Tahoma" pitchFamily="34" charset="0"/>
                <a:ea typeface="Tahoma" pitchFamily="34" charset="0"/>
                <a:cs typeface="Tahoma" pitchFamily="34" charset="0"/>
              </a:rPr>
              <a:t>discriminatoires </a:t>
            </a:r>
            <a:r>
              <a:rPr lang="fr-FR" dirty="0">
                <a:solidFill>
                  <a:schemeClr val="tx1"/>
                </a:solidFill>
                <a:latin typeface="Tahoma" pitchFamily="34" charset="0"/>
                <a:ea typeface="Tahoma" pitchFamily="34" charset="0"/>
                <a:cs typeface="Tahoma" pitchFamily="34" charset="0"/>
              </a:rPr>
              <a:t>énumérés à l’article </a:t>
            </a:r>
            <a:r>
              <a:rPr lang="fr-FR" dirty="0" smtClean="0">
                <a:solidFill>
                  <a:schemeClr val="tx1"/>
                </a:solidFill>
                <a:latin typeface="Tahoma" pitchFamily="34" charset="0"/>
                <a:ea typeface="Tahoma" pitchFamily="34" charset="0"/>
                <a:cs typeface="Tahoma" pitchFamily="34" charset="0"/>
              </a:rPr>
              <a:t>11, </a:t>
            </a:r>
            <a:r>
              <a:rPr lang="fr-FR" dirty="0">
                <a:solidFill>
                  <a:schemeClr val="tx1"/>
                </a:solidFill>
                <a:latin typeface="Tahoma" pitchFamily="34" charset="0"/>
                <a:ea typeface="Tahoma" pitchFamily="34" charset="0"/>
                <a:cs typeface="Tahoma" pitchFamily="34" charset="0"/>
              </a:rPr>
              <a:t>exercer tout type </a:t>
            </a:r>
            <a:r>
              <a:rPr lang="fr-FR" dirty="0" smtClean="0">
                <a:solidFill>
                  <a:schemeClr val="tx1"/>
                </a:solidFill>
                <a:latin typeface="Tahoma" pitchFamily="34" charset="0"/>
                <a:ea typeface="Tahoma" pitchFamily="34" charset="0"/>
                <a:cs typeface="Tahoma" pitchFamily="34" charset="0"/>
              </a:rPr>
              <a:t>d’acte discriminatoire </a:t>
            </a:r>
            <a:r>
              <a:rPr lang="fr-FR" dirty="0">
                <a:solidFill>
                  <a:schemeClr val="tx1"/>
                </a:solidFill>
                <a:latin typeface="Tahoma" pitchFamily="34" charset="0"/>
                <a:ea typeface="Tahoma" pitchFamily="34" charset="0"/>
                <a:cs typeface="Tahoma" pitchFamily="34" charset="0"/>
              </a:rPr>
              <a:t>lié à l’emploi, notamment dans </a:t>
            </a:r>
            <a:r>
              <a:rPr lang="fr-FR" dirty="0" smtClean="0">
                <a:solidFill>
                  <a:schemeClr val="tx1"/>
                </a:solidFill>
                <a:latin typeface="Tahoma" pitchFamily="34" charset="0"/>
                <a:ea typeface="Tahoma" pitchFamily="34" charset="0"/>
                <a:cs typeface="Tahoma" pitchFamily="34" charset="0"/>
              </a:rPr>
              <a:t>:</a:t>
            </a:r>
          </a:p>
          <a:p>
            <a:pPr marL="45720" indent="0" algn="just">
              <a:buNone/>
            </a:pP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smtClean="0">
                <a:solidFill>
                  <a:schemeClr val="tx1"/>
                </a:solidFill>
                <a:latin typeface="Tahoma" pitchFamily="34" charset="0"/>
                <a:ea typeface="Tahoma" pitchFamily="34" charset="0"/>
                <a:cs typeface="Tahoma" pitchFamily="34" charset="0"/>
              </a:rPr>
              <a:t>l’embauche</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smtClean="0">
                <a:solidFill>
                  <a:schemeClr val="tx1"/>
                </a:solidFill>
                <a:latin typeface="Tahoma" pitchFamily="34" charset="0"/>
                <a:ea typeface="Tahoma" pitchFamily="34" charset="0"/>
                <a:cs typeface="Tahoma" pitchFamily="34" charset="0"/>
              </a:rPr>
              <a:t>l’apprentissage</a:t>
            </a:r>
            <a:r>
              <a:rPr lang="fr-FR" dirty="0">
                <a:solidFill>
                  <a:schemeClr val="tx1"/>
                </a:solidFill>
                <a:latin typeface="Tahoma" pitchFamily="34" charset="0"/>
                <a:ea typeface="Tahoma" pitchFamily="34" charset="0"/>
                <a:cs typeface="Tahoma" pitchFamily="34" charset="0"/>
              </a:rPr>
              <a:t>, la durée de la période de probation et la </a:t>
            </a:r>
            <a:r>
              <a:rPr lang="fr-FR" dirty="0" smtClean="0">
                <a:solidFill>
                  <a:schemeClr val="tx1"/>
                </a:solidFill>
                <a:latin typeface="Tahoma" pitchFamily="34" charset="0"/>
                <a:ea typeface="Tahoma" pitchFamily="34" charset="0"/>
                <a:cs typeface="Tahoma" pitchFamily="34" charset="0"/>
              </a:rPr>
              <a:t>formation professionnelle</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smtClean="0">
                <a:solidFill>
                  <a:schemeClr val="tx1"/>
                </a:solidFill>
                <a:latin typeface="Tahoma" pitchFamily="34" charset="0"/>
                <a:ea typeface="Tahoma" pitchFamily="34" charset="0"/>
                <a:cs typeface="Tahoma" pitchFamily="34" charset="0"/>
              </a:rPr>
              <a:t>la </a:t>
            </a:r>
            <a:r>
              <a:rPr lang="fr-FR" dirty="0">
                <a:solidFill>
                  <a:schemeClr val="tx1"/>
                </a:solidFill>
                <a:latin typeface="Tahoma" pitchFamily="34" charset="0"/>
                <a:ea typeface="Tahoma" pitchFamily="34" charset="0"/>
                <a:cs typeface="Tahoma" pitchFamily="34" charset="0"/>
              </a:rPr>
              <a:t>promotion, la mutation et le déplacement</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a:solidFill>
                  <a:schemeClr val="tx1"/>
                </a:solidFill>
                <a:latin typeface="Tahoma" pitchFamily="34" charset="0"/>
                <a:ea typeface="Tahoma" pitchFamily="34" charset="0"/>
                <a:cs typeface="Tahoma" pitchFamily="34" charset="0"/>
              </a:rPr>
              <a:t>l</a:t>
            </a:r>
            <a:r>
              <a:rPr lang="fr-FR" dirty="0" smtClean="0">
                <a:solidFill>
                  <a:schemeClr val="tx1"/>
                </a:solidFill>
                <a:latin typeface="Tahoma" pitchFamily="34" charset="0"/>
                <a:ea typeface="Tahoma" pitchFamily="34" charset="0"/>
                <a:cs typeface="Tahoma" pitchFamily="34" charset="0"/>
              </a:rPr>
              <a:t>a mise </a:t>
            </a:r>
            <a:r>
              <a:rPr lang="fr-FR" dirty="0">
                <a:solidFill>
                  <a:schemeClr val="tx1"/>
                </a:solidFill>
                <a:latin typeface="Tahoma" pitchFamily="34" charset="0"/>
                <a:ea typeface="Tahoma" pitchFamily="34" charset="0"/>
                <a:cs typeface="Tahoma" pitchFamily="34" charset="0"/>
              </a:rPr>
              <a:t>à pied, la </a:t>
            </a:r>
            <a:r>
              <a:rPr lang="fr-FR" dirty="0" smtClean="0">
                <a:solidFill>
                  <a:schemeClr val="tx1"/>
                </a:solidFill>
                <a:latin typeface="Tahoma" pitchFamily="34" charset="0"/>
                <a:ea typeface="Tahoma" pitchFamily="34" charset="0"/>
                <a:cs typeface="Tahoma" pitchFamily="34" charset="0"/>
              </a:rPr>
              <a:t>suspension et </a:t>
            </a:r>
            <a:r>
              <a:rPr lang="fr-FR" dirty="0">
                <a:solidFill>
                  <a:schemeClr val="tx1"/>
                </a:solidFill>
                <a:latin typeface="Tahoma" pitchFamily="34" charset="0"/>
                <a:ea typeface="Tahoma" pitchFamily="34" charset="0"/>
                <a:cs typeface="Tahoma" pitchFamily="34" charset="0"/>
              </a:rPr>
              <a:t>le renvoi</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a:solidFill>
                  <a:schemeClr val="tx1"/>
                </a:solidFill>
                <a:latin typeface="Tahoma" pitchFamily="34" charset="0"/>
                <a:ea typeface="Tahoma" pitchFamily="34" charset="0"/>
                <a:cs typeface="Tahoma" pitchFamily="34" charset="0"/>
              </a:rPr>
              <a:t>l</a:t>
            </a:r>
            <a:r>
              <a:rPr lang="fr-FR" dirty="0" smtClean="0">
                <a:solidFill>
                  <a:schemeClr val="tx1"/>
                </a:solidFill>
                <a:latin typeface="Tahoma" pitchFamily="34" charset="0"/>
                <a:ea typeface="Tahoma" pitchFamily="34" charset="0"/>
                <a:cs typeface="Tahoma" pitchFamily="34" charset="0"/>
              </a:rPr>
              <a:t>es </a:t>
            </a:r>
            <a:r>
              <a:rPr lang="fr-FR" dirty="0">
                <a:solidFill>
                  <a:schemeClr val="tx1"/>
                </a:solidFill>
                <a:latin typeface="Tahoma" pitchFamily="34" charset="0"/>
                <a:ea typeface="Tahoma" pitchFamily="34" charset="0"/>
                <a:cs typeface="Tahoma" pitchFamily="34" charset="0"/>
              </a:rPr>
              <a:t>conditions de travail</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a:solidFill>
                  <a:schemeClr val="tx1"/>
                </a:solidFill>
                <a:latin typeface="Tahoma" pitchFamily="34" charset="0"/>
                <a:ea typeface="Tahoma" pitchFamily="34" charset="0"/>
                <a:cs typeface="Tahoma" pitchFamily="34" charset="0"/>
              </a:rPr>
              <a:t>l</a:t>
            </a:r>
            <a:r>
              <a:rPr lang="fr-FR" dirty="0" smtClean="0">
                <a:solidFill>
                  <a:schemeClr val="tx1"/>
                </a:solidFill>
                <a:latin typeface="Tahoma" pitchFamily="34" charset="0"/>
                <a:ea typeface="Tahoma" pitchFamily="34" charset="0"/>
                <a:cs typeface="Tahoma" pitchFamily="34" charset="0"/>
              </a:rPr>
              <a:t>’établissement </a:t>
            </a:r>
            <a:r>
              <a:rPr lang="fr-FR" dirty="0">
                <a:solidFill>
                  <a:schemeClr val="tx1"/>
                </a:solidFill>
                <a:latin typeface="Tahoma" pitchFamily="34" charset="0"/>
                <a:ea typeface="Tahoma" pitchFamily="34" charset="0"/>
                <a:cs typeface="Tahoma" pitchFamily="34" charset="0"/>
              </a:rPr>
              <a:t>de classifications d’emploi</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a:solidFill>
                  <a:schemeClr val="tx1"/>
                </a:solidFill>
                <a:latin typeface="Tahoma" pitchFamily="34" charset="0"/>
                <a:ea typeface="Tahoma" pitchFamily="34" charset="0"/>
                <a:cs typeface="Tahoma" pitchFamily="34" charset="0"/>
              </a:rPr>
              <a:t>l</a:t>
            </a:r>
            <a:r>
              <a:rPr lang="fr-FR" dirty="0" smtClean="0">
                <a:solidFill>
                  <a:schemeClr val="tx1"/>
                </a:solidFill>
                <a:latin typeface="Tahoma" pitchFamily="34" charset="0"/>
                <a:ea typeface="Tahoma" pitchFamily="34" charset="0"/>
                <a:cs typeface="Tahoma" pitchFamily="34" charset="0"/>
              </a:rPr>
              <a:t>e </a:t>
            </a:r>
            <a:r>
              <a:rPr lang="fr-FR" dirty="0">
                <a:solidFill>
                  <a:schemeClr val="tx1"/>
                </a:solidFill>
                <a:latin typeface="Tahoma" pitchFamily="34" charset="0"/>
                <a:ea typeface="Tahoma" pitchFamily="34" charset="0"/>
                <a:cs typeface="Tahoma" pitchFamily="34" charset="0"/>
              </a:rPr>
              <a:t>traitement ou salaire accordé aux membres du personnel accomplissant un travail équivalent au même endroit </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a:solidFill>
                  <a:schemeClr val="tx1"/>
                </a:solidFill>
                <a:latin typeface="Tahoma" pitchFamily="34" charset="0"/>
                <a:ea typeface="Tahoma" pitchFamily="34" charset="0"/>
                <a:cs typeface="Tahoma" pitchFamily="34" charset="0"/>
              </a:rPr>
              <a:t>l</a:t>
            </a:r>
            <a:r>
              <a:rPr lang="fr-FR" dirty="0" smtClean="0">
                <a:solidFill>
                  <a:schemeClr val="tx1"/>
                </a:solidFill>
                <a:latin typeface="Tahoma" pitchFamily="34" charset="0"/>
                <a:ea typeface="Tahoma" pitchFamily="34" charset="0"/>
                <a:cs typeface="Tahoma" pitchFamily="34" charset="0"/>
              </a:rPr>
              <a:t>’admission</a:t>
            </a:r>
            <a:r>
              <a:rPr lang="fr-FR" dirty="0">
                <a:solidFill>
                  <a:schemeClr val="tx1"/>
                </a:solidFill>
                <a:latin typeface="Tahoma" pitchFamily="34" charset="0"/>
                <a:ea typeface="Tahoma" pitchFamily="34" charset="0"/>
                <a:cs typeface="Tahoma" pitchFamily="34" charset="0"/>
              </a:rPr>
              <a:t>, la jouissance d’avantages, la suspension ou l’expulsion d’une personne d’une association d’employeurs, de salariés ou de personnes exerçant une même occupation</a:t>
            </a:r>
            <a:endParaRPr lang="fr-CA" dirty="0">
              <a:solidFill>
                <a:schemeClr val="tx1"/>
              </a:solidFill>
              <a:latin typeface="Tahoma" pitchFamily="34" charset="0"/>
              <a:ea typeface="Tahoma" pitchFamily="34" charset="0"/>
              <a:cs typeface="Tahoma" pitchFamily="34" charset="0"/>
            </a:endParaRPr>
          </a:p>
          <a:p>
            <a:pPr marL="502920" indent="-457200" algn="just">
              <a:buFont typeface="+mj-lt"/>
              <a:buAutoNum type="alphaLcParenR"/>
            </a:pPr>
            <a:r>
              <a:rPr lang="fr-FR" dirty="0" smtClean="0">
                <a:solidFill>
                  <a:schemeClr val="tx1"/>
                </a:solidFill>
                <a:latin typeface="Tahoma" pitchFamily="34" charset="0"/>
                <a:ea typeface="Tahoma" pitchFamily="34" charset="0"/>
                <a:cs typeface="Tahoma" pitchFamily="34" charset="0"/>
              </a:rPr>
              <a:t>la </a:t>
            </a:r>
            <a:r>
              <a:rPr lang="fr-FR" dirty="0">
                <a:solidFill>
                  <a:schemeClr val="tx1"/>
                </a:solidFill>
                <a:latin typeface="Tahoma" pitchFamily="34" charset="0"/>
                <a:ea typeface="Tahoma" pitchFamily="34" charset="0"/>
                <a:cs typeface="Tahoma" pitchFamily="34" charset="0"/>
              </a:rPr>
              <a:t>réception ou le traitement d’une demande d’emploi ou d’un acte à soumettre à un employeur éventuel dans un bureau de placement</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________________________________________________</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regroupe</a:t>
            </a:r>
            <a:r>
              <a:rPr lang="en-CA" dirty="0" smtClean="0">
                <a:solidFill>
                  <a:schemeClr val="tx1"/>
                </a:solidFill>
                <a:latin typeface="Tahoma" pitchFamily="34" charset="0"/>
                <a:ea typeface="Tahoma" pitchFamily="34" charset="0"/>
                <a:cs typeface="Tahoma" pitchFamily="34" charset="0"/>
              </a:rPr>
              <a:t> les </a:t>
            </a:r>
            <a:r>
              <a:rPr lang="en-CA" dirty="0" err="1" smtClean="0">
                <a:solidFill>
                  <a:schemeClr val="tx1"/>
                </a:solidFill>
                <a:latin typeface="Tahoma" pitchFamily="34" charset="0"/>
                <a:ea typeface="Tahoma" pitchFamily="34" charset="0"/>
                <a:cs typeface="Tahoma" pitchFamily="34" charset="0"/>
              </a:rPr>
              <a:t>actes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discriminatoires</a:t>
            </a:r>
            <a:r>
              <a:rPr lang="en-CA" dirty="0" smtClean="0">
                <a:solidFill>
                  <a:schemeClr val="tx1"/>
                </a:solidFill>
                <a:latin typeface="Tahoma" pitchFamily="34" charset="0"/>
                <a:ea typeface="Tahoma" pitchFamily="34" charset="0"/>
                <a:cs typeface="Tahoma" pitchFamily="34" charset="0"/>
              </a:rPr>
              <a:t> des articles 16 à 19 de la </a:t>
            </a:r>
            <a:r>
              <a:rPr lang="en-CA" i="1" dirty="0" smtClean="0">
                <a:solidFill>
                  <a:schemeClr val="tx1"/>
                </a:solidFill>
                <a:latin typeface="Tahoma" pitchFamily="34" charset="0"/>
                <a:ea typeface="Tahoma" pitchFamily="34" charset="0"/>
                <a:cs typeface="Tahoma" pitchFamily="34" charset="0"/>
              </a:rPr>
              <a:t>Charte </a:t>
            </a:r>
            <a:r>
              <a:rPr lang="en-CA" i="1" dirty="0" err="1" smtClean="0">
                <a:solidFill>
                  <a:schemeClr val="tx1"/>
                </a:solidFill>
                <a:latin typeface="Tahoma" pitchFamily="34" charset="0"/>
                <a:ea typeface="Tahoma" pitchFamily="34" charset="0"/>
                <a:cs typeface="Tahoma" pitchFamily="34" charset="0"/>
              </a:rPr>
              <a:t>québécoise</a:t>
            </a:r>
            <a:r>
              <a:rPr lang="en-CA" i="1" dirty="0" smtClean="0">
                <a:solidFill>
                  <a:schemeClr val="tx1"/>
                </a:solidFill>
                <a:latin typeface="Tahoma" pitchFamily="34" charset="0"/>
                <a:ea typeface="Tahoma" pitchFamily="34" charset="0"/>
                <a:cs typeface="Tahoma" pitchFamily="34" charset="0"/>
              </a:rPr>
              <a:t>.</a:t>
            </a:r>
            <a:endParaRPr lang="en-CA" dirty="0" smtClean="0">
              <a:solidFill>
                <a:schemeClr val="tx1"/>
              </a:solidFill>
              <a:latin typeface="Tahoma" pitchFamily="34" charset="0"/>
              <a:ea typeface="Tahoma" pitchFamily="34" charset="0"/>
              <a:cs typeface="Tahoma" pitchFamily="34" charset="0"/>
            </a:endParaRP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endParaRPr lang="fr-CA" dirty="0"/>
          </a:p>
        </p:txBody>
      </p:sp>
      <p:sp>
        <p:nvSpPr>
          <p:cNvPr id="3" name="Titre 2"/>
          <p:cNvSpPr>
            <a:spLocks noGrp="1"/>
          </p:cNvSpPr>
          <p:nvPr>
            <p:ph type="title"/>
          </p:nvPr>
        </p:nvSpPr>
        <p:spPr/>
        <p:txBody>
          <a:bodyPr/>
          <a:lstStyle/>
          <a:p>
            <a:r>
              <a:rPr lang="en-CA" dirty="0" smtClean="0"/>
              <a:t>Discrimination </a:t>
            </a:r>
            <a:r>
              <a:rPr lang="en-CA" dirty="0" err="1" smtClean="0"/>
              <a:t>liée</a:t>
            </a:r>
            <a:r>
              <a:rPr lang="en-CA" dirty="0" smtClean="0"/>
              <a:t> à </a:t>
            </a:r>
            <a:r>
              <a:rPr lang="en-CA" dirty="0" err="1" smtClean="0"/>
              <a:t>l’emploi</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4077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marL="45720" indent="0" algn="just">
              <a:buNone/>
            </a:pPr>
            <a:r>
              <a:rPr lang="fr-FR" dirty="0" smtClean="0">
                <a:solidFill>
                  <a:schemeClr val="tx1"/>
                </a:solidFill>
                <a:latin typeface="Tahoma" pitchFamily="34" charset="0"/>
                <a:ea typeface="Tahoma" pitchFamily="34" charset="0"/>
                <a:cs typeface="Tahoma" pitchFamily="34" charset="0"/>
              </a:rPr>
              <a:t>14. Nul </a:t>
            </a:r>
            <a:r>
              <a:rPr lang="fr-FR" dirty="0">
                <a:solidFill>
                  <a:schemeClr val="tx1"/>
                </a:solidFill>
                <a:latin typeface="Tahoma" pitchFamily="34" charset="0"/>
                <a:ea typeface="Tahoma" pitchFamily="34" charset="0"/>
                <a:cs typeface="Tahoma" pitchFamily="34" charset="0"/>
              </a:rPr>
              <a:t>ne peut, dans un formulaire de demande d'emploi ou lors d'une entrevue relative à un emploi, requérir d'une personne des renseignements sur les motifs visés dans l'article 10 sauf si ces renseignements sont utiles à l'application de l'article 20 ou à l'application d'un programme d'accès à l'égalité existant au moment de la demande.</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15. Une </a:t>
            </a:r>
            <a:r>
              <a:rPr lang="fr-FR" dirty="0">
                <a:solidFill>
                  <a:schemeClr val="tx1"/>
                </a:solidFill>
                <a:latin typeface="Tahoma" pitchFamily="34" charset="0"/>
                <a:ea typeface="Tahoma" pitchFamily="34" charset="0"/>
                <a:cs typeface="Tahoma" pitchFamily="34" charset="0"/>
              </a:rPr>
              <a:t>différence de traitement ou de salaire en vertu de l’article X(g) ne sera pas discriminatoire si cette différence de traitement ou de salaire n’est pas fondé sur l'expérience, l'ancienneté, la durée du service, l'évaluation au mérite, la quantité de production ou le temps supplémentaire, si ces critères sont communs à tous les membres du personnel, ou s’ils découlent d’un programme </a:t>
            </a:r>
            <a:r>
              <a:rPr lang="fr-FR" dirty="0" smtClean="0">
                <a:solidFill>
                  <a:schemeClr val="tx1"/>
                </a:solidFill>
                <a:latin typeface="Tahoma" pitchFamily="34" charset="0"/>
                <a:ea typeface="Tahoma" pitchFamily="34" charset="0"/>
                <a:cs typeface="Tahoma" pitchFamily="34" charset="0"/>
              </a:rPr>
              <a:t>d’équité salariale. </a:t>
            </a:r>
          </a:p>
          <a:p>
            <a:pPr marL="45720" indent="0" algn="just">
              <a:buNone/>
            </a:pPr>
            <a:endParaRPr lang="fr-FR" dirty="0">
              <a:solidFill>
                <a:schemeClr val="tx1"/>
              </a:solidFill>
              <a:latin typeface="Tahoma" pitchFamily="34" charset="0"/>
              <a:ea typeface="Tahoma" pitchFamily="34" charset="0"/>
              <a:cs typeface="Tahoma" pitchFamily="34" charset="0"/>
            </a:endParaRPr>
          </a:p>
          <a:p>
            <a:pPr marL="45720" indent="0" algn="ctr">
              <a:buNone/>
            </a:pPr>
            <a:r>
              <a:rPr lang="fr-FR" dirty="0">
                <a:solidFill>
                  <a:schemeClr val="tx1"/>
                </a:solidFill>
                <a:latin typeface="Tahoma" pitchFamily="34" charset="0"/>
                <a:ea typeface="Tahoma" pitchFamily="34" charset="0"/>
                <a:cs typeface="Tahoma" pitchFamily="34" charset="0"/>
              </a:rPr>
              <a:t>_________________________________________</a:t>
            </a:r>
          </a:p>
          <a:p>
            <a:pPr marL="45720" indent="0" algn="just">
              <a:buNone/>
            </a:pPr>
            <a:endParaRPr lang="fr-FR" dirty="0">
              <a:solidFill>
                <a:schemeClr val="tx1"/>
              </a:solidFill>
              <a:latin typeface="Tahoma" pitchFamily="34" charset="0"/>
              <a:ea typeface="Tahoma" pitchFamily="34" charset="0"/>
              <a:cs typeface="Tahoma" pitchFamily="34" charset="0"/>
            </a:endParaRPr>
          </a:p>
          <a:p>
            <a:pPr marL="45720" indent="0" algn="just">
              <a:buNone/>
            </a:pPr>
            <a:r>
              <a:rPr lang="fr-FR" dirty="0">
                <a:solidFill>
                  <a:schemeClr val="tx1"/>
                </a:solidFill>
                <a:latin typeface="Tahoma" pitchFamily="34" charset="0"/>
                <a:ea typeface="Tahoma" pitchFamily="34" charset="0"/>
                <a:cs typeface="Tahoma" pitchFamily="34" charset="0"/>
              </a:rPr>
              <a:t>Ces articles reproduisent les articles  </a:t>
            </a:r>
            <a:r>
              <a:rPr lang="fr-FR" dirty="0" smtClean="0">
                <a:solidFill>
                  <a:schemeClr val="tx1"/>
                </a:solidFill>
                <a:latin typeface="Tahoma" pitchFamily="34" charset="0"/>
                <a:ea typeface="Tahoma" pitchFamily="34" charset="0"/>
                <a:cs typeface="Tahoma" pitchFamily="34" charset="0"/>
              </a:rPr>
              <a:t>18.1 </a:t>
            </a:r>
            <a:r>
              <a:rPr lang="fr-FR" dirty="0">
                <a:solidFill>
                  <a:schemeClr val="tx1"/>
                </a:solidFill>
                <a:latin typeface="Tahoma" pitchFamily="34" charset="0"/>
                <a:ea typeface="Tahoma" pitchFamily="34" charset="0"/>
                <a:cs typeface="Tahoma" pitchFamily="34" charset="0"/>
              </a:rPr>
              <a:t>et </a:t>
            </a:r>
            <a:r>
              <a:rPr lang="fr-FR" dirty="0" smtClean="0">
                <a:solidFill>
                  <a:schemeClr val="tx1"/>
                </a:solidFill>
                <a:latin typeface="Tahoma" pitchFamily="34" charset="0"/>
                <a:ea typeface="Tahoma" pitchFamily="34" charset="0"/>
                <a:cs typeface="Tahoma" pitchFamily="34" charset="0"/>
              </a:rPr>
              <a:t>19 al.2 </a:t>
            </a:r>
            <a:r>
              <a:rPr lang="fr-FR" dirty="0">
                <a:solidFill>
                  <a:schemeClr val="tx1"/>
                </a:solidFill>
                <a:latin typeface="Tahoma" pitchFamily="34" charset="0"/>
                <a:ea typeface="Tahoma" pitchFamily="34" charset="0"/>
                <a:cs typeface="Tahoma" pitchFamily="34" charset="0"/>
              </a:rPr>
              <a:t>de la </a:t>
            </a:r>
            <a:r>
              <a:rPr lang="fr-FR" i="1" dirty="0">
                <a:solidFill>
                  <a:schemeClr val="tx1"/>
                </a:solidFill>
                <a:latin typeface="Tahoma" pitchFamily="34" charset="0"/>
                <a:ea typeface="Tahoma" pitchFamily="34" charset="0"/>
                <a:cs typeface="Tahoma" pitchFamily="34" charset="0"/>
              </a:rPr>
              <a:t>Charte québécoise. </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endParaRPr lang="fr-CA" dirty="0">
              <a:solidFill>
                <a:schemeClr val="tx1"/>
              </a:solidFill>
              <a:latin typeface="Tahoma" pitchFamily="34" charset="0"/>
              <a:ea typeface="Tahoma" pitchFamily="34" charset="0"/>
              <a:cs typeface="Tahoma" pitchFamily="34" charset="0"/>
            </a:endParaRP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Autres</a:t>
            </a:r>
            <a:r>
              <a:rPr lang="en-CA" dirty="0" smtClean="0"/>
              <a:t> dispositions du </a:t>
            </a:r>
            <a:r>
              <a:rPr lang="en-CA" dirty="0" err="1" smtClean="0"/>
              <a:t>droit</a:t>
            </a:r>
            <a:r>
              <a:rPr lang="en-CA" dirty="0" smtClean="0"/>
              <a:t> à </a:t>
            </a:r>
            <a:r>
              <a:rPr lang="en-CA" dirty="0" err="1" smtClean="0"/>
              <a:t>l’égalité</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5750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pPr marL="45720" indent="0" algn="just">
              <a:buNone/>
            </a:pPr>
            <a:r>
              <a:rPr lang="fr-FR" dirty="0" smtClean="0">
                <a:solidFill>
                  <a:schemeClr val="tx1"/>
                </a:solidFill>
                <a:latin typeface="Tahoma" pitchFamily="34" charset="0"/>
                <a:ea typeface="Tahoma" pitchFamily="34" charset="0"/>
                <a:cs typeface="Tahoma" pitchFamily="34" charset="0"/>
              </a:rPr>
              <a:t>16. Une distinction, exclusion ou préférence fondée sur les aptitudes ou qualités requises par un emploi, ou justifiée par le caractère charitable, philanthropique, religieux, politique ou éducatif d'une institution sans but lucratif ou qui est vouée exclusivement au bien-être d'un groupe ethnique est réputée non discriminatoire.</a:t>
            </a: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 </a:t>
            </a:r>
            <a:endParaRPr lang="fr-CA" dirty="0" smtClean="0">
              <a:solidFill>
                <a:schemeClr val="tx1"/>
              </a:solidFill>
              <a:latin typeface="Tahoma" pitchFamily="34" charset="0"/>
              <a:ea typeface="Tahoma" pitchFamily="34" charset="0"/>
              <a:cs typeface="Tahoma" pitchFamily="34" charset="0"/>
            </a:endParaRPr>
          </a:p>
          <a:p>
            <a:pPr marL="45720" indent="0" algn="just">
              <a:buNone/>
            </a:pPr>
            <a:endParaRPr lang="fr-CA"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17. Dans un contrat d'assurance ou de rente, un régime d'avantages sociaux, de retraite, de rentes ou d'assurance ou un régime universel de rentes ou d'assurance, une distinction, exclusion ou préférence fondée sur l'âge, le sexe ou l'état civil est réputée non discriminatoire lorsque son utilisation est légitime et que le motif qui la fonde constitue un facteur de détermination de risque, basé sur des données actuarielles.</a:t>
            </a:r>
            <a:endParaRPr lang="fr-FR" dirty="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Dans ces contrats ou régimes, l'utilisation de l'état de santé comme facteur de détermination de risque ne constitue pas une discrimination au sens de l'article 10.</a:t>
            </a: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_________________________________________</a:t>
            </a: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Ces articles reproduisent les articles  20 et 20.1 de la </a:t>
            </a:r>
            <a:r>
              <a:rPr lang="fr-FR" i="1" dirty="0" smtClean="0">
                <a:solidFill>
                  <a:schemeClr val="tx1"/>
                </a:solidFill>
                <a:latin typeface="Tahoma" pitchFamily="34" charset="0"/>
                <a:ea typeface="Tahoma" pitchFamily="34" charset="0"/>
                <a:cs typeface="Tahoma" pitchFamily="34" charset="0"/>
              </a:rPr>
              <a:t>Charte québécoise. </a:t>
            </a:r>
            <a:endParaRPr lang="fr-CA" dirty="0" smtClean="0">
              <a:solidFill>
                <a:schemeClr val="tx1"/>
              </a:solidFill>
              <a:latin typeface="Tahoma" pitchFamily="34" charset="0"/>
              <a:ea typeface="Tahoma" pitchFamily="34" charset="0"/>
              <a:cs typeface="Tahoma" pitchFamily="34" charset="0"/>
            </a:endParaRP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Autres</a:t>
            </a:r>
            <a:r>
              <a:rPr lang="en-CA" dirty="0" smtClean="0"/>
              <a:t> dispositions du </a:t>
            </a:r>
            <a:r>
              <a:rPr lang="en-CA" dirty="0" err="1" smtClean="0"/>
              <a:t>droit</a:t>
            </a:r>
            <a:r>
              <a:rPr lang="en-CA" dirty="0" smtClean="0"/>
              <a:t> à </a:t>
            </a:r>
            <a:r>
              <a:rPr lang="en-CA" dirty="0" err="1" smtClean="0"/>
              <a:t>l’égalité</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3452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7"/>
            <a:ext cx="1801689"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err="1" smtClean="0"/>
              <a:t>Garantie</a:t>
            </a:r>
            <a:r>
              <a:rPr lang="en-CA" dirty="0" smtClean="0"/>
              <a:t> </a:t>
            </a:r>
            <a:r>
              <a:rPr lang="en-CA" dirty="0" err="1" smtClean="0"/>
              <a:t>juridiques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0548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texte 1"/>
          <p:cNvSpPr>
            <a:spLocks noGrp="1"/>
          </p:cNvSpPr>
          <p:nvPr>
            <p:ph idx="1"/>
          </p:nvPr>
        </p:nvSpPr>
        <p:spPr>
          <a:xfrm>
            <a:off x="380999" y="1719070"/>
            <a:ext cx="8407893" cy="4878281"/>
          </a:xfrm>
        </p:spPr>
        <p:txBody>
          <a:bodyPr>
            <a:normAutofit fontScale="92500" lnSpcReduction="20000"/>
          </a:bodyPr>
          <a:lstStyle/>
          <a:p>
            <a:pPr marL="45720" indent="0" algn="just">
              <a:buNone/>
            </a:pPr>
            <a:r>
              <a:rPr lang="fr-CA" sz="1600" dirty="0" smtClean="0">
                <a:solidFill>
                  <a:schemeClr val="tx1"/>
                </a:solidFill>
                <a:latin typeface="Tahoma" pitchFamily="34" charset="0"/>
                <a:ea typeface="Tahoma" pitchFamily="34" charset="0"/>
                <a:cs typeface="Tahoma" pitchFamily="34" charset="0"/>
              </a:rPr>
              <a:t>18. Toute </a:t>
            </a:r>
            <a:r>
              <a:rPr lang="fr-CA" sz="1600" dirty="0">
                <a:solidFill>
                  <a:schemeClr val="tx1"/>
                </a:solidFill>
                <a:latin typeface="Tahoma" pitchFamily="34" charset="0"/>
                <a:ea typeface="Tahoma" pitchFamily="34" charset="0"/>
                <a:cs typeface="Tahoma" pitchFamily="34" charset="0"/>
              </a:rPr>
              <a:t>personne détenue:</a:t>
            </a:r>
          </a:p>
          <a:p>
            <a:pPr marL="388620" indent="-342900" algn="just">
              <a:buFont typeface="+mj-lt"/>
              <a:buAutoNum type="alphaLcParenR"/>
            </a:pPr>
            <a:r>
              <a:rPr lang="fr-CA" sz="1600" dirty="0" smtClean="0">
                <a:solidFill>
                  <a:schemeClr val="tx1"/>
                </a:solidFill>
                <a:latin typeface="Tahoma" pitchFamily="34" charset="0"/>
                <a:ea typeface="Tahoma" pitchFamily="34" charset="0"/>
                <a:cs typeface="Tahoma" pitchFamily="34" charset="0"/>
              </a:rPr>
              <a:t>a </a:t>
            </a:r>
            <a:r>
              <a:rPr lang="fr-CA" sz="1600" dirty="0">
                <a:solidFill>
                  <a:schemeClr val="tx1"/>
                </a:solidFill>
                <a:latin typeface="Tahoma" pitchFamily="34" charset="0"/>
                <a:ea typeface="Tahoma" pitchFamily="34" charset="0"/>
                <a:cs typeface="Tahoma" pitchFamily="34" charset="0"/>
              </a:rPr>
              <a:t>droit d'être promptement informée, dans une langue qu'elle comprend, des motifs de son arrestation ou de sa détention.</a:t>
            </a:r>
          </a:p>
          <a:p>
            <a:pPr marL="388620" indent="-342900" algn="just">
              <a:buFont typeface="+mj-lt"/>
              <a:buAutoNum type="alphaLcParenR"/>
            </a:pPr>
            <a:r>
              <a:rPr lang="fr-CA" sz="1600" dirty="0" smtClean="0">
                <a:solidFill>
                  <a:schemeClr val="tx1"/>
                </a:solidFill>
                <a:latin typeface="Tahoma" pitchFamily="34" charset="0"/>
                <a:ea typeface="Tahoma" pitchFamily="34" charset="0"/>
                <a:cs typeface="Tahoma" pitchFamily="34" charset="0"/>
              </a:rPr>
              <a:t>a </a:t>
            </a:r>
            <a:r>
              <a:rPr lang="fr-CA" sz="1600" dirty="0">
                <a:solidFill>
                  <a:schemeClr val="tx1"/>
                </a:solidFill>
                <a:latin typeface="Tahoma" pitchFamily="34" charset="0"/>
                <a:ea typeface="Tahoma" pitchFamily="34" charset="0"/>
                <a:cs typeface="Tahoma" pitchFamily="34" charset="0"/>
              </a:rPr>
              <a:t>droit, sans délai, d'en prévenir ses proches et de recourir à l'assistance d'un avocat. Elle doit être promptement informée de ces droits.</a:t>
            </a:r>
          </a:p>
          <a:p>
            <a:pPr marL="388620" indent="-342900" algn="just">
              <a:buFont typeface="+mj-lt"/>
              <a:buAutoNum type="alphaLcParenR"/>
            </a:pPr>
            <a:r>
              <a:rPr lang="fr-CA" sz="1600" dirty="0" smtClean="0">
                <a:solidFill>
                  <a:schemeClr val="tx1"/>
                </a:solidFill>
                <a:latin typeface="Tahoma" pitchFamily="34" charset="0"/>
                <a:ea typeface="Tahoma" pitchFamily="34" charset="0"/>
                <a:cs typeface="Tahoma" pitchFamily="34" charset="0"/>
              </a:rPr>
              <a:t>doit </a:t>
            </a:r>
            <a:r>
              <a:rPr lang="fr-CA" sz="1600" dirty="0">
                <a:solidFill>
                  <a:schemeClr val="tx1"/>
                </a:solidFill>
                <a:latin typeface="Tahoma" pitchFamily="34" charset="0"/>
                <a:ea typeface="Tahoma" pitchFamily="34" charset="0"/>
                <a:cs typeface="Tahoma" pitchFamily="34" charset="0"/>
              </a:rPr>
              <a:t>être promptement conduite devant le tribunal compétent ou relâchée.</a:t>
            </a:r>
          </a:p>
          <a:p>
            <a:pPr marL="388620" indent="-342900" algn="just">
              <a:buFont typeface="+mj-lt"/>
              <a:buAutoNum type="alphaLcParenR"/>
            </a:pPr>
            <a:r>
              <a:rPr lang="fr-CA" sz="1600" dirty="0" smtClean="0">
                <a:solidFill>
                  <a:schemeClr val="tx1"/>
                </a:solidFill>
                <a:latin typeface="Tahoma" pitchFamily="34" charset="0"/>
                <a:ea typeface="Tahoma" pitchFamily="34" charset="0"/>
                <a:cs typeface="Tahoma" pitchFamily="34" charset="0"/>
              </a:rPr>
              <a:t>a </a:t>
            </a:r>
            <a:r>
              <a:rPr lang="fr-CA" sz="1600" dirty="0">
                <a:solidFill>
                  <a:schemeClr val="tx1"/>
                </a:solidFill>
                <a:latin typeface="Tahoma" pitchFamily="34" charset="0"/>
                <a:ea typeface="Tahoma" pitchFamily="34" charset="0"/>
                <a:cs typeface="Tahoma" pitchFamily="34" charset="0"/>
              </a:rPr>
              <a:t>droit d'être séparée des prisonniers qui purgent une peine en attendant l'issue de son procès, jusqu'au jugement final, si elle est détenue dans un centre de détention.</a:t>
            </a:r>
          </a:p>
          <a:p>
            <a:pPr marL="388620" indent="-342900" algn="just">
              <a:buFont typeface="+mj-lt"/>
              <a:buAutoNum type="alphaLcParenR"/>
            </a:pPr>
            <a:r>
              <a:rPr lang="fr-CA" sz="1600" dirty="0" smtClean="0">
                <a:solidFill>
                  <a:schemeClr val="tx1"/>
                </a:solidFill>
                <a:latin typeface="Tahoma" pitchFamily="34" charset="0"/>
                <a:ea typeface="Tahoma" pitchFamily="34" charset="0"/>
                <a:cs typeface="Tahoma" pitchFamily="34" charset="0"/>
              </a:rPr>
              <a:t>a </a:t>
            </a:r>
            <a:r>
              <a:rPr lang="fr-CA" sz="1600" dirty="0">
                <a:solidFill>
                  <a:schemeClr val="tx1"/>
                </a:solidFill>
                <a:latin typeface="Tahoma" pitchFamily="34" charset="0"/>
                <a:ea typeface="Tahoma" pitchFamily="34" charset="0"/>
                <a:cs typeface="Tahoma" pitchFamily="34" charset="0"/>
              </a:rPr>
              <a:t>droit d'être soumise à un régime distinct approprié à son sexe, son âge et sa condition physique ou mentale si elle est détenue dans un centre de </a:t>
            </a:r>
            <a:r>
              <a:rPr lang="fr-CA" sz="1600" dirty="0" smtClean="0">
                <a:solidFill>
                  <a:schemeClr val="tx1"/>
                </a:solidFill>
                <a:latin typeface="Tahoma" pitchFamily="34" charset="0"/>
                <a:ea typeface="Tahoma" pitchFamily="34" charset="0"/>
                <a:cs typeface="Tahoma" pitchFamily="34" charset="0"/>
              </a:rPr>
              <a:t>détention.</a:t>
            </a:r>
          </a:p>
          <a:p>
            <a:pPr marL="388620" indent="-342900" algn="just">
              <a:buFont typeface="+mj-lt"/>
              <a:buAutoNum type="alphaLcParenR"/>
            </a:pPr>
            <a:r>
              <a:rPr lang="fr-CA" sz="1600" dirty="0" smtClean="0">
                <a:solidFill>
                  <a:schemeClr val="tx1"/>
                </a:solidFill>
                <a:latin typeface="Tahoma" pitchFamily="34" charset="0"/>
                <a:ea typeface="Tahoma" pitchFamily="34" charset="0"/>
                <a:cs typeface="Tahoma" pitchFamily="34" charset="0"/>
              </a:rPr>
              <a:t>doit </a:t>
            </a:r>
            <a:r>
              <a:rPr lang="fr-CA" sz="1600" dirty="0">
                <a:solidFill>
                  <a:schemeClr val="tx1"/>
                </a:solidFill>
                <a:latin typeface="Tahoma" pitchFamily="34" charset="0"/>
                <a:ea typeface="Tahoma" pitchFamily="34" charset="0"/>
                <a:cs typeface="Tahoma" pitchFamily="34" charset="0"/>
              </a:rPr>
              <a:t>être traitée avec humanité et avec le respect dû à la personne humaine</a:t>
            </a:r>
            <a:r>
              <a:rPr lang="fr-CA" sz="1600" dirty="0" smtClean="0">
                <a:solidFill>
                  <a:schemeClr val="tx1"/>
                </a:solidFill>
                <a:latin typeface="Tahoma" pitchFamily="34" charset="0"/>
                <a:ea typeface="Tahoma" pitchFamily="34" charset="0"/>
                <a:cs typeface="Tahoma" pitchFamily="34" charset="0"/>
              </a:rPr>
              <a:t>.</a:t>
            </a:r>
          </a:p>
          <a:p>
            <a:pPr marL="388620" indent="-342900" algn="just">
              <a:buFont typeface="+mj-lt"/>
              <a:buAutoNum type="alphaLcParenR"/>
            </a:pPr>
            <a:r>
              <a:rPr lang="fr-CA" sz="1600" dirty="0" smtClean="0">
                <a:solidFill>
                  <a:schemeClr val="tx1"/>
                </a:solidFill>
                <a:latin typeface="Tahoma" pitchFamily="34" charset="0"/>
                <a:ea typeface="Tahoma" pitchFamily="34" charset="0"/>
                <a:cs typeface="Tahoma" pitchFamily="34" charset="0"/>
              </a:rPr>
              <a:t>ne </a:t>
            </a:r>
            <a:r>
              <a:rPr lang="fr-CA" sz="1600" dirty="0">
                <a:solidFill>
                  <a:schemeClr val="tx1"/>
                </a:solidFill>
                <a:latin typeface="Tahoma" pitchFamily="34" charset="0"/>
                <a:ea typeface="Tahoma" pitchFamily="34" charset="0"/>
                <a:cs typeface="Tahoma" pitchFamily="34" charset="0"/>
              </a:rPr>
              <a:t>peut être privée, sans juste cause, du droit de recouvrer sa liberté sur engagement, avec ou sans dépôt ou caution, de comparaître devant le tribunal dans le délai fixé.</a:t>
            </a:r>
          </a:p>
          <a:p>
            <a:pPr marL="45720" indent="0" algn="just">
              <a:buNone/>
            </a:pPr>
            <a:endParaRPr lang="fr-CA" sz="1600" dirty="0" smtClean="0">
              <a:solidFill>
                <a:schemeClr val="tx1"/>
              </a:solidFill>
              <a:latin typeface="Tahoma" pitchFamily="34" charset="0"/>
              <a:ea typeface="Tahoma" pitchFamily="34" charset="0"/>
              <a:cs typeface="Tahoma" pitchFamily="34" charset="0"/>
            </a:endParaRPr>
          </a:p>
          <a:p>
            <a:pPr marL="45720" indent="0" algn="ctr">
              <a:buNone/>
            </a:pPr>
            <a:r>
              <a:rPr lang="en-CA" sz="1600" dirty="0" smtClean="0">
                <a:solidFill>
                  <a:schemeClr val="tx1"/>
                </a:solidFill>
                <a:latin typeface="Tahoma" pitchFamily="34" charset="0"/>
                <a:ea typeface="Tahoma" pitchFamily="34" charset="0"/>
                <a:cs typeface="Tahoma" pitchFamily="34" charset="0"/>
              </a:rPr>
              <a:t>__________________________________________</a:t>
            </a:r>
          </a:p>
          <a:p>
            <a:pPr marL="45720" indent="0" algn="just">
              <a:buNone/>
            </a:pPr>
            <a:endParaRPr lang="en-CA" sz="1600" dirty="0" smtClean="0">
              <a:solidFill>
                <a:schemeClr val="tx1"/>
              </a:solidFill>
              <a:latin typeface="Tahoma" pitchFamily="34" charset="0"/>
              <a:ea typeface="Tahoma" pitchFamily="34" charset="0"/>
              <a:cs typeface="Tahoma" pitchFamily="34" charset="0"/>
            </a:endParaRPr>
          </a:p>
          <a:p>
            <a:pPr marL="45720" indent="0" algn="just">
              <a:buNone/>
            </a:pPr>
            <a:r>
              <a:rPr lang="en-CA" sz="1600" dirty="0" smtClean="0">
                <a:solidFill>
                  <a:schemeClr val="tx1"/>
                </a:solidFill>
                <a:latin typeface="Tahoma" pitchFamily="34" charset="0"/>
                <a:ea typeface="Tahoma" pitchFamily="34" charset="0"/>
                <a:cs typeface="Tahoma" pitchFamily="34" charset="0"/>
              </a:rPr>
              <a:t>Les divers droits des </a:t>
            </a:r>
            <a:r>
              <a:rPr lang="en-CA" sz="1600" dirty="0" err="1" smtClean="0">
                <a:solidFill>
                  <a:schemeClr val="tx1"/>
                </a:solidFill>
                <a:latin typeface="Tahoma" pitchFamily="34" charset="0"/>
                <a:ea typeface="Tahoma" pitchFamily="34" charset="0"/>
                <a:cs typeface="Tahoma" pitchFamily="34" charset="0"/>
              </a:rPr>
              <a:t>détenus</a:t>
            </a:r>
            <a:r>
              <a:rPr lang="en-CA" sz="1600" dirty="0" smtClean="0">
                <a:solidFill>
                  <a:schemeClr val="tx1"/>
                </a:solidFill>
                <a:latin typeface="Tahoma" pitchFamily="34" charset="0"/>
                <a:ea typeface="Tahoma" pitchFamily="34" charset="0"/>
                <a:cs typeface="Tahoma" pitchFamily="34" charset="0"/>
              </a:rPr>
              <a:t> ont été </a:t>
            </a:r>
            <a:r>
              <a:rPr lang="en-CA" sz="1600" dirty="0" err="1" smtClean="0">
                <a:solidFill>
                  <a:schemeClr val="tx1"/>
                </a:solidFill>
                <a:latin typeface="Tahoma" pitchFamily="34" charset="0"/>
                <a:ea typeface="Tahoma" pitchFamily="34" charset="0"/>
                <a:cs typeface="Tahoma" pitchFamily="34" charset="0"/>
              </a:rPr>
              <a:t>réunis</a:t>
            </a:r>
            <a:r>
              <a:rPr lang="en-CA" sz="1600" dirty="0" smtClean="0">
                <a:solidFill>
                  <a:schemeClr val="tx1"/>
                </a:solidFill>
                <a:latin typeface="Tahoma" pitchFamily="34" charset="0"/>
                <a:ea typeface="Tahoma" pitchFamily="34" charset="0"/>
                <a:cs typeface="Tahoma" pitchFamily="34" charset="0"/>
              </a:rPr>
              <a:t> dans un </a:t>
            </a:r>
            <a:r>
              <a:rPr lang="en-CA" sz="1600" dirty="0" err="1" smtClean="0">
                <a:solidFill>
                  <a:schemeClr val="tx1"/>
                </a:solidFill>
                <a:latin typeface="Tahoma" pitchFamily="34" charset="0"/>
                <a:ea typeface="Tahoma" pitchFamily="34" charset="0"/>
                <a:cs typeface="Tahoma" pitchFamily="34" charset="0"/>
              </a:rPr>
              <a:t>seul</a:t>
            </a:r>
            <a:r>
              <a:rPr lang="en-CA" sz="1600" dirty="0" smtClean="0">
                <a:solidFill>
                  <a:schemeClr val="tx1"/>
                </a:solidFill>
                <a:latin typeface="Tahoma" pitchFamily="34" charset="0"/>
                <a:ea typeface="Tahoma" pitchFamily="34" charset="0"/>
                <a:cs typeface="Tahoma" pitchFamily="34" charset="0"/>
              </a:rPr>
              <a:t> article.</a:t>
            </a:r>
            <a:endParaRPr lang="fr-CA" sz="1600"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garanties</a:t>
            </a:r>
            <a:r>
              <a:rPr lang="en-CA" dirty="0" smtClean="0"/>
              <a:t> </a:t>
            </a:r>
            <a:r>
              <a:rPr lang="en-CA" dirty="0" err="1" smtClean="0"/>
              <a:t>juridiques</a:t>
            </a:r>
            <a:r>
              <a:rPr lang="en-CA" dirty="0" smtClean="0"/>
              <a:t> des </a:t>
            </a:r>
            <a:r>
              <a:rPr lang="en-CA" dirty="0" err="1" smtClean="0"/>
              <a:t>détenus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0781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628800"/>
            <a:ext cx="8407893" cy="4968551"/>
          </a:xfrm>
        </p:spPr>
        <p:txBody>
          <a:bodyPr anchor="ctr">
            <a:normAutofit fontScale="47500" lnSpcReduction="20000"/>
          </a:bodyPr>
          <a:lstStyle/>
          <a:p>
            <a:pPr marL="45720" indent="0">
              <a:buNone/>
            </a:pPr>
            <a:r>
              <a:rPr lang="fr-FR" sz="2500" dirty="0" smtClean="0">
                <a:solidFill>
                  <a:schemeClr val="tx1"/>
                </a:solidFill>
                <a:latin typeface="Tahoma" pitchFamily="34" charset="0"/>
                <a:ea typeface="Tahoma" pitchFamily="34" charset="0"/>
                <a:cs typeface="Tahoma" pitchFamily="34" charset="0"/>
              </a:rPr>
              <a:t>19. Tout </a:t>
            </a:r>
            <a:r>
              <a:rPr lang="fr-FR" sz="2500" dirty="0">
                <a:solidFill>
                  <a:schemeClr val="tx1"/>
                </a:solidFill>
                <a:latin typeface="Tahoma" pitchFamily="34" charset="0"/>
                <a:ea typeface="Tahoma" pitchFamily="34" charset="0"/>
                <a:cs typeface="Tahoma" pitchFamily="34" charset="0"/>
              </a:rPr>
              <a:t>accusé:</a:t>
            </a:r>
            <a:endParaRPr lang="fr-CA" sz="2500" dirty="0">
              <a:solidFill>
                <a:schemeClr val="tx1"/>
              </a:solidFill>
              <a:latin typeface="Tahoma" pitchFamily="34" charset="0"/>
              <a:ea typeface="Tahoma" pitchFamily="34" charset="0"/>
              <a:cs typeface="Tahoma" pitchFamily="34" charset="0"/>
            </a:endParaRPr>
          </a:p>
          <a:p>
            <a:pPr marL="502920" indent="-457200">
              <a:buFont typeface="+mj-lt"/>
              <a:buAutoNum type="alphaLcParenR"/>
            </a:pPr>
            <a:r>
              <a:rPr lang="fr-FR" sz="2500" dirty="0" smtClean="0">
                <a:solidFill>
                  <a:schemeClr val="tx1"/>
                </a:solidFill>
                <a:latin typeface="Tahoma" pitchFamily="34" charset="0"/>
                <a:ea typeface="Tahoma" pitchFamily="34" charset="0"/>
                <a:cs typeface="Tahoma" pitchFamily="34" charset="0"/>
              </a:rPr>
              <a:t>a </a:t>
            </a:r>
            <a:r>
              <a:rPr lang="fr-FR" sz="2500" dirty="0">
                <a:solidFill>
                  <a:schemeClr val="tx1"/>
                </a:solidFill>
                <a:latin typeface="Tahoma" pitchFamily="34" charset="0"/>
                <a:ea typeface="Tahoma" pitchFamily="34" charset="0"/>
                <a:cs typeface="Tahoma" pitchFamily="34" charset="0"/>
              </a:rPr>
              <a:t>droit d'être promptement informé, dans une langue qu'il comprend, des motifs de son arrestation ou de sa détention.</a:t>
            </a:r>
            <a:endParaRPr lang="fr-CA" sz="2500" dirty="0">
              <a:solidFill>
                <a:schemeClr val="tx1"/>
              </a:solidFill>
              <a:latin typeface="Tahoma" pitchFamily="34" charset="0"/>
              <a:ea typeface="Tahoma" pitchFamily="34" charset="0"/>
              <a:cs typeface="Tahoma" pitchFamily="34" charset="0"/>
            </a:endParaRP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sans délai, d'en prévenir ses proches et de recourir à l'assistance d'un avocat. Il doit être promptement informé de ces droits</a:t>
            </a:r>
            <a:r>
              <a:rPr lang="fr-CA" sz="2500" dirty="0" smtClean="0">
                <a:solidFill>
                  <a:schemeClr val="tx1"/>
                </a:solidFill>
                <a:latin typeface="Tahoma" pitchFamily="34" charset="0"/>
                <a:ea typeface="Tahoma" pitchFamily="34" charset="0"/>
                <a:cs typeface="Tahoma" pitchFamily="34" charset="0"/>
              </a:rPr>
              <a:t>.</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ne </a:t>
            </a:r>
            <a:r>
              <a:rPr lang="fr-CA" sz="2500" dirty="0">
                <a:solidFill>
                  <a:schemeClr val="tx1"/>
                </a:solidFill>
                <a:latin typeface="Tahoma" pitchFamily="34" charset="0"/>
                <a:ea typeface="Tahoma" pitchFamily="34" charset="0"/>
                <a:cs typeface="Tahoma" pitchFamily="34" charset="0"/>
              </a:rPr>
              <a:t>peut être </a:t>
            </a:r>
            <a:r>
              <a:rPr lang="fr-CA" sz="2500" dirty="0" smtClean="0">
                <a:solidFill>
                  <a:schemeClr val="tx1"/>
                </a:solidFill>
                <a:latin typeface="Tahoma" pitchFamily="34" charset="0"/>
                <a:ea typeface="Tahoma" pitchFamily="34" charset="0"/>
                <a:cs typeface="Tahoma" pitchFamily="34" charset="0"/>
              </a:rPr>
              <a:t>privé, </a:t>
            </a:r>
            <a:r>
              <a:rPr lang="fr-CA" sz="2500" dirty="0">
                <a:solidFill>
                  <a:schemeClr val="tx1"/>
                </a:solidFill>
                <a:latin typeface="Tahoma" pitchFamily="34" charset="0"/>
                <a:ea typeface="Tahoma" pitchFamily="34" charset="0"/>
                <a:cs typeface="Tahoma" pitchFamily="34" charset="0"/>
              </a:rPr>
              <a:t>sans juste cause, du droit de recouvrer sa liberté sur engagement, avec ou sans dépôt ou caution, de comparaître devant le tribunal dans le délai fixé.</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doit être promptement conduit devant le tribunal compétent ou relâché.</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d'être promptement informé de l'infraction particulière qu'on lui reproche.</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ne </a:t>
            </a:r>
            <a:r>
              <a:rPr lang="fr-CA" sz="2500" dirty="0">
                <a:solidFill>
                  <a:schemeClr val="tx1"/>
                </a:solidFill>
                <a:latin typeface="Tahoma" pitchFamily="34" charset="0"/>
                <a:ea typeface="Tahoma" pitchFamily="34" charset="0"/>
                <a:cs typeface="Tahoma" pitchFamily="34" charset="0"/>
              </a:rPr>
              <a:t>peut être privé, sans juste cause, du droit de recouvrer sa liberté sur engagement, avec ou sans dépôt ou caution, de comparaître devant le tribunal dans le délai fixé.</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d'être jugé dans un délai raisonnable.</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de ne pas être contraint de témoigner contre lui-même lors de son procès.</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à une défense pleine et entière et a le droit d'interroger et de contre-interroger les témoins.</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est </a:t>
            </a:r>
            <a:r>
              <a:rPr lang="fr-CA" sz="2500" dirty="0">
                <a:solidFill>
                  <a:schemeClr val="tx1"/>
                </a:solidFill>
                <a:latin typeface="Tahoma" pitchFamily="34" charset="0"/>
                <a:ea typeface="Tahoma" pitchFamily="34" charset="0"/>
                <a:cs typeface="Tahoma" pitchFamily="34" charset="0"/>
              </a:rPr>
              <a:t>présumé innocent jusqu'à ce que la preuve de sa culpabilité ait été établie suivant la loi.</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d'être assisté gratuitement d'un interprète s'il ne comprend pas la langue employée à l'audience ou s'il est atteint de surdité.</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de ne peut être condamné pour une action ou une omission qui, au moment où elle a été commise, ne constituait pas une violation de la loi.</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a </a:t>
            </a:r>
            <a:r>
              <a:rPr lang="fr-CA" sz="2500" dirty="0">
                <a:solidFill>
                  <a:schemeClr val="tx1"/>
                </a:solidFill>
                <a:latin typeface="Tahoma" pitchFamily="34" charset="0"/>
                <a:ea typeface="Tahoma" pitchFamily="34" charset="0"/>
                <a:cs typeface="Tahoma" pitchFamily="34" charset="0"/>
              </a:rPr>
              <a:t>droit à la peine la moins sévère lorsque la peine prévue pour l'infraction a été modifiée entre la perpétration de l'infraction et le prononcé de la sentence.</a:t>
            </a:r>
          </a:p>
          <a:p>
            <a:pPr marL="502920" indent="-457200">
              <a:buFont typeface="+mj-lt"/>
              <a:buAutoNum type="alphaLcParenR"/>
            </a:pPr>
            <a:r>
              <a:rPr lang="fr-CA" sz="2500" dirty="0" smtClean="0">
                <a:solidFill>
                  <a:schemeClr val="tx1"/>
                </a:solidFill>
                <a:latin typeface="Tahoma" pitchFamily="34" charset="0"/>
                <a:ea typeface="Tahoma" pitchFamily="34" charset="0"/>
                <a:cs typeface="Tahoma" pitchFamily="34" charset="0"/>
              </a:rPr>
              <a:t>doit </a:t>
            </a:r>
            <a:r>
              <a:rPr lang="fr-CA" sz="2500" dirty="0">
                <a:solidFill>
                  <a:schemeClr val="tx1"/>
                </a:solidFill>
                <a:latin typeface="Tahoma" pitchFamily="34" charset="0"/>
                <a:ea typeface="Tahoma" pitchFamily="34" charset="0"/>
                <a:cs typeface="Tahoma" pitchFamily="34" charset="0"/>
              </a:rPr>
              <a:t>être traité avec humanité et avec le respect dû à la personne humaine</a:t>
            </a:r>
            <a:r>
              <a:rPr lang="fr-CA" sz="2500" dirty="0" smtClean="0">
                <a:solidFill>
                  <a:schemeClr val="tx1"/>
                </a:solidFill>
                <a:latin typeface="Tahoma" pitchFamily="34" charset="0"/>
                <a:ea typeface="Tahoma" pitchFamily="34" charset="0"/>
                <a:cs typeface="Tahoma" pitchFamily="34" charset="0"/>
              </a:rPr>
              <a:t>.</a:t>
            </a:r>
          </a:p>
          <a:p>
            <a:pPr marL="45720" indent="0" algn="ctr">
              <a:buNone/>
            </a:pPr>
            <a:r>
              <a:rPr lang="en-CA" sz="2500" dirty="0" smtClean="0">
                <a:solidFill>
                  <a:schemeClr val="tx1"/>
                </a:solidFill>
                <a:latin typeface="Tahoma" pitchFamily="34" charset="0"/>
                <a:ea typeface="Tahoma" pitchFamily="34" charset="0"/>
                <a:cs typeface="Tahoma" pitchFamily="34" charset="0"/>
              </a:rPr>
              <a:t>________________________________________________</a:t>
            </a:r>
          </a:p>
          <a:p>
            <a:pPr marL="45720" indent="0">
              <a:buNone/>
            </a:pPr>
            <a:endParaRPr lang="en-CA" sz="2500" dirty="0" smtClean="0">
              <a:solidFill>
                <a:schemeClr val="tx1"/>
              </a:solidFill>
              <a:latin typeface="Tahoma" pitchFamily="34" charset="0"/>
              <a:ea typeface="Tahoma" pitchFamily="34" charset="0"/>
              <a:cs typeface="Tahoma" pitchFamily="34" charset="0"/>
            </a:endParaRPr>
          </a:p>
          <a:p>
            <a:pPr marL="45720" indent="0">
              <a:buNone/>
            </a:pPr>
            <a:r>
              <a:rPr lang="en-CA" sz="2500" dirty="0" smtClean="0">
                <a:solidFill>
                  <a:schemeClr val="tx1"/>
                </a:solidFill>
                <a:latin typeface="Tahoma" pitchFamily="34" charset="0"/>
                <a:ea typeface="Tahoma" pitchFamily="34" charset="0"/>
                <a:cs typeface="Tahoma" pitchFamily="34" charset="0"/>
              </a:rPr>
              <a:t>Les divers droits des </a:t>
            </a:r>
            <a:r>
              <a:rPr lang="en-CA" sz="2500" dirty="0" err="1" smtClean="0">
                <a:solidFill>
                  <a:schemeClr val="tx1"/>
                </a:solidFill>
                <a:latin typeface="Tahoma" pitchFamily="34" charset="0"/>
                <a:ea typeface="Tahoma" pitchFamily="34" charset="0"/>
                <a:cs typeface="Tahoma" pitchFamily="34" charset="0"/>
              </a:rPr>
              <a:t>accusés</a:t>
            </a:r>
            <a:r>
              <a:rPr lang="en-CA" sz="2500" dirty="0" smtClean="0">
                <a:solidFill>
                  <a:schemeClr val="tx1"/>
                </a:solidFill>
                <a:latin typeface="Tahoma" pitchFamily="34" charset="0"/>
                <a:ea typeface="Tahoma" pitchFamily="34" charset="0"/>
                <a:cs typeface="Tahoma" pitchFamily="34" charset="0"/>
              </a:rPr>
              <a:t> ont été </a:t>
            </a:r>
            <a:r>
              <a:rPr lang="en-CA" sz="2500" dirty="0" err="1" smtClean="0">
                <a:solidFill>
                  <a:schemeClr val="tx1"/>
                </a:solidFill>
                <a:latin typeface="Tahoma" pitchFamily="34" charset="0"/>
                <a:ea typeface="Tahoma" pitchFamily="34" charset="0"/>
                <a:cs typeface="Tahoma" pitchFamily="34" charset="0"/>
              </a:rPr>
              <a:t>réunis</a:t>
            </a:r>
            <a:r>
              <a:rPr lang="en-CA" sz="2500" dirty="0" smtClean="0">
                <a:solidFill>
                  <a:schemeClr val="tx1"/>
                </a:solidFill>
                <a:latin typeface="Tahoma" pitchFamily="34" charset="0"/>
                <a:ea typeface="Tahoma" pitchFamily="34" charset="0"/>
                <a:cs typeface="Tahoma" pitchFamily="34" charset="0"/>
              </a:rPr>
              <a:t> dans un </a:t>
            </a:r>
            <a:r>
              <a:rPr lang="en-CA" sz="2500" dirty="0" err="1" smtClean="0">
                <a:solidFill>
                  <a:schemeClr val="tx1"/>
                </a:solidFill>
                <a:latin typeface="Tahoma" pitchFamily="34" charset="0"/>
                <a:ea typeface="Tahoma" pitchFamily="34" charset="0"/>
                <a:cs typeface="Tahoma" pitchFamily="34" charset="0"/>
              </a:rPr>
              <a:t>seul</a:t>
            </a:r>
            <a:r>
              <a:rPr lang="en-CA" sz="2500" dirty="0" smtClean="0">
                <a:solidFill>
                  <a:schemeClr val="tx1"/>
                </a:solidFill>
                <a:latin typeface="Tahoma" pitchFamily="34" charset="0"/>
                <a:ea typeface="Tahoma" pitchFamily="34" charset="0"/>
                <a:cs typeface="Tahoma" pitchFamily="34" charset="0"/>
              </a:rPr>
              <a:t> article.</a:t>
            </a:r>
            <a:endParaRPr lang="fr-CA" sz="2500" dirty="0">
              <a:solidFill>
                <a:schemeClr val="tx1"/>
              </a:solidFill>
              <a:latin typeface="Tahoma" pitchFamily="34" charset="0"/>
              <a:ea typeface="Tahoma" pitchFamily="34" charset="0"/>
              <a:cs typeface="Tahoma" pitchFamily="34" charset="0"/>
            </a:endParaRPr>
          </a:p>
          <a:p>
            <a:pPr marL="45720" indent="0">
              <a:buNone/>
            </a:pP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Garanties</a:t>
            </a:r>
            <a:r>
              <a:rPr lang="en-CA" dirty="0" smtClean="0"/>
              <a:t> </a:t>
            </a:r>
            <a:r>
              <a:rPr lang="en-CA" dirty="0" err="1" smtClean="0"/>
              <a:t>juridiques</a:t>
            </a:r>
            <a:r>
              <a:rPr lang="en-CA" dirty="0" smtClean="0"/>
              <a:t> des </a:t>
            </a:r>
            <a:r>
              <a:rPr lang="en-CA" dirty="0" err="1" smtClean="0"/>
              <a:t>accusés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6768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sz="half" idx="2"/>
          </p:nvPr>
        </p:nvSpPr>
        <p:spPr>
          <a:xfrm>
            <a:off x="457200" y="1628800"/>
            <a:ext cx="4040188" cy="5040559"/>
          </a:xfrm>
        </p:spPr>
        <p:txBody>
          <a:bodyPr>
            <a:normAutofit fontScale="47500" lnSpcReduction="20000"/>
          </a:bodyPr>
          <a:lstStyle/>
          <a:p>
            <a:pPr marL="45720" indent="0" algn="just">
              <a:buNone/>
            </a:pPr>
            <a:r>
              <a:rPr lang="fr-FR" sz="2500" dirty="0">
                <a:solidFill>
                  <a:schemeClr val="tx1"/>
                </a:solidFill>
                <a:latin typeface="Tahoma" pitchFamily="34" charset="0"/>
                <a:ea typeface="Tahoma" pitchFamily="34" charset="0"/>
                <a:cs typeface="Tahoma" pitchFamily="34" charset="0"/>
              </a:rPr>
              <a:t>CONSIDÉRANT que tout être humain possède des droits et libertés intrinsèques, destinés à assurer sa protection et son épanouissement;</a:t>
            </a: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dirty="0">
                <a:solidFill>
                  <a:schemeClr val="tx1"/>
                </a:solidFill>
                <a:latin typeface="Tahoma" pitchFamily="34" charset="0"/>
                <a:ea typeface="Tahoma" pitchFamily="34" charset="0"/>
                <a:cs typeface="Tahoma" pitchFamily="34" charset="0"/>
              </a:rPr>
              <a:t> </a:t>
            </a: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dirty="0">
                <a:solidFill>
                  <a:schemeClr val="tx1"/>
                </a:solidFill>
                <a:latin typeface="Tahoma" pitchFamily="34" charset="0"/>
                <a:ea typeface="Tahoma" pitchFamily="34" charset="0"/>
                <a:cs typeface="Tahoma" pitchFamily="34" charset="0"/>
              </a:rPr>
              <a:t>Considérant que les droits et libertés de la personne humaine sont inséparables des droits et libertés d'autrui et du bien-être général;</a:t>
            </a: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dirty="0">
                <a:solidFill>
                  <a:schemeClr val="tx1"/>
                </a:solidFill>
                <a:latin typeface="Tahoma" pitchFamily="34" charset="0"/>
                <a:ea typeface="Tahoma" pitchFamily="34" charset="0"/>
                <a:cs typeface="Tahoma" pitchFamily="34" charset="0"/>
              </a:rPr>
              <a:t> </a:t>
            </a: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dirty="0" smtClean="0">
                <a:solidFill>
                  <a:schemeClr val="tx1"/>
                </a:solidFill>
                <a:latin typeface="Tahoma" pitchFamily="34" charset="0"/>
                <a:ea typeface="Tahoma" pitchFamily="34" charset="0"/>
                <a:cs typeface="Tahoma" pitchFamily="34" charset="0"/>
              </a:rPr>
              <a:t>Considérant </a:t>
            </a:r>
            <a:r>
              <a:rPr lang="fr-FR" sz="2500" dirty="0">
                <a:solidFill>
                  <a:schemeClr val="tx1"/>
                </a:solidFill>
                <a:latin typeface="Tahoma" pitchFamily="34" charset="0"/>
                <a:ea typeface="Tahoma" pitchFamily="34" charset="0"/>
                <a:cs typeface="Tahoma" pitchFamily="34" charset="0"/>
              </a:rPr>
              <a:t>qu'il y a lieu d'affirmer solennellement dans une </a:t>
            </a:r>
            <a:r>
              <a:rPr lang="fr-FR" sz="2500" b="1" dirty="0" smtClean="0">
                <a:solidFill>
                  <a:schemeClr val="tx1"/>
                </a:solidFill>
                <a:latin typeface="Tahoma" pitchFamily="34" charset="0"/>
                <a:ea typeface="Tahoma" pitchFamily="34" charset="0"/>
                <a:cs typeface="Tahoma" pitchFamily="34" charset="0"/>
              </a:rPr>
              <a:t>Déclaration</a:t>
            </a:r>
            <a:r>
              <a:rPr lang="fr-FR" sz="2500" dirty="0" smtClean="0">
                <a:solidFill>
                  <a:schemeClr val="tx1"/>
                </a:solidFill>
                <a:latin typeface="Tahoma" pitchFamily="34" charset="0"/>
                <a:ea typeface="Tahoma" pitchFamily="34" charset="0"/>
                <a:cs typeface="Tahoma" pitchFamily="34" charset="0"/>
              </a:rPr>
              <a:t> </a:t>
            </a:r>
            <a:r>
              <a:rPr lang="fr-FR" sz="2500" dirty="0">
                <a:solidFill>
                  <a:schemeClr val="tx1"/>
                </a:solidFill>
                <a:latin typeface="Tahoma" pitchFamily="34" charset="0"/>
                <a:ea typeface="Tahoma" pitchFamily="34" charset="0"/>
                <a:cs typeface="Tahoma" pitchFamily="34" charset="0"/>
              </a:rPr>
              <a:t>les libertés et droits fondamentaux de la personne </a:t>
            </a:r>
            <a:r>
              <a:rPr lang="fr-FR" sz="2500" b="1" dirty="0">
                <a:solidFill>
                  <a:schemeClr val="tx1"/>
                </a:solidFill>
                <a:latin typeface="Tahoma" pitchFamily="34" charset="0"/>
                <a:ea typeface="Tahoma" pitchFamily="34" charset="0"/>
                <a:cs typeface="Tahoma" pitchFamily="34" charset="0"/>
              </a:rPr>
              <a:t>de nature constitutionnelle </a:t>
            </a:r>
            <a:r>
              <a:rPr lang="fr-FR" sz="2500" dirty="0">
                <a:solidFill>
                  <a:schemeClr val="tx1"/>
                </a:solidFill>
                <a:latin typeface="Tahoma" pitchFamily="34" charset="0"/>
                <a:ea typeface="Tahoma" pitchFamily="34" charset="0"/>
                <a:cs typeface="Tahoma" pitchFamily="34" charset="0"/>
              </a:rPr>
              <a:t>afin que ceux-ci soient garantis par la volonté collective et mieux protégés contre toute violation;</a:t>
            </a: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dirty="0">
                <a:solidFill>
                  <a:schemeClr val="tx1"/>
                </a:solidFill>
                <a:latin typeface="Tahoma" pitchFamily="34" charset="0"/>
                <a:ea typeface="Tahoma" pitchFamily="34" charset="0"/>
                <a:cs typeface="Tahoma" pitchFamily="34" charset="0"/>
              </a:rPr>
              <a:t> </a:t>
            </a: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b="1" dirty="0">
                <a:solidFill>
                  <a:schemeClr val="tx1"/>
                </a:solidFill>
                <a:latin typeface="Tahoma" pitchFamily="34" charset="0"/>
                <a:ea typeface="Tahoma" pitchFamily="34" charset="0"/>
                <a:cs typeface="Tahoma" pitchFamily="34" charset="0"/>
              </a:rPr>
              <a:t>Considérant </a:t>
            </a:r>
            <a:r>
              <a:rPr lang="fr-FR" sz="2500" b="1" dirty="0" smtClean="0">
                <a:solidFill>
                  <a:schemeClr val="tx1"/>
                </a:solidFill>
                <a:latin typeface="Tahoma" pitchFamily="34" charset="0"/>
                <a:ea typeface="Tahoma" pitchFamily="34" charset="0"/>
                <a:cs typeface="Tahoma" pitchFamily="34" charset="0"/>
              </a:rPr>
              <a:t>l’adhésion du Québec aux divers traités internationaux en matière de droits fondamentaux;</a:t>
            </a:r>
            <a:endParaRPr lang="fr-FR" sz="2500" b="1" i="1" dirty="0" smtClean="0">
              <a:solidFill>
                <a:schemeClr val="tx1"/>
              </a:solidFill>
              <a:latin typeface="Tahoma" pitchFamily="34" charset="0"/>
              <a:ea typeface="Tahoma" pitchFamily="34" charset="0"/>
              <a:cs typeface="Tahoma" pitchFamily="34" charset="0"/>
            </a:endParaRPr>
          </a:p>
          <a:p>
            <a:pPr marL="45720" indent="0" algn="just">
              <a:buNone/>
            </a:pP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b="1" dirty="0" smtClean="0">
                <a:solidFill>
                  <a:schemeClr val="tx1"/>
                </a:solidFill>
                <a:latin typeface="Tahoma" pitchFamily="34" charset="0"/>
                <a:ea typeface="Tahoma" pitchFamily="34" charset="0"/>
                <a:cs typeface="Tahoma" pitchFamily="34" charset="0"/>
              </a:rPr>
              <a:t>Considérant la nature universelle, interdépendante et indivisible des droits fondamentaux;</a:t>
            </a:r>
          </a:p>
          <a:p>
            <a:pPr marL="45720" indent="0" algn="just">
              <a:buNone/>
            </a:pPr>
            <a:endParaRPr lang="fr-CA" sz="2500" dirty="0">
              <a:solidFill>
                <a:schemeClr val="tx1"/>
              </a:solidFill>
              <a:latin typeface="Tahoma" pitchFamily="34" charset="0"/>
              <a:ea typeface="Tahoma" pitchFamily="34" charset="0"/>
              <a:cs typeface="Tahoma" pitchFamily="34" charset="0"/>
            </a:endParaRPr>
          </a:p>
          <a:p>
            <a:pPr marL="45720" indent="0" algn="just">
              <a:buNone/>
            </a:pPr>
            <a:r>
              <a:rPr lang="fr-FR" sz="2500" dirty="0">
                <a:solidFill>
                  <a:schemeClr val="tx1"/>
                </a:solidFill>
                <a:latin typeface="Tahoma" pitchFamily="34" charset="0"/>
                <a:ea typeface="Tahoma" pitchFamily="34" charset="0"/>
                <a:cs typeface="Tahoma" pitchFamily="34" charset="0"/>
              </a:rPr>
              <a:t>À ces </a:t>
            </a:r>
            <a:r>
              <a:rPr lang="fr-FR" sz="2500" dirty="0" smtClean="0">
                <a:solidFill>
                  <a:schemeClr val="tx1"/>
                </a:solidFill>
                <a:latin typeface="Tahoma" pitchFamily="34" charset="0"/>
                <a:ea typeface="Tahoma" pitchFamily="34" charset="0"/>
                <a:cs typeface="Tahoma" pitchFamily="34" charset="0"/>
              </a:rPr>
              <a:t>causes, </a:t>
            </a:r>
            <a:r>
              <a:rPr lang="fr-FR" sz="2500" dirty="0">
                <a:solidFill>
                  <a:schemeClr val="tx1"/>
                </a:solidFill>
                <a:latin typeface="Tahoma" pitchFamily="34" charset="0"/>
                <a:ea typeface="Tahoma" pitchFamily="34" charset="0"/>
                <a:cs typeface="Tahoma" pitchFamily="34" charset="0"/>
              </a:rPr>
              <a:t>de l'avis et du consentement de l'Assemblée nationale du Québec, décrète ce qui suit:</a:t>
            </a:r>
            <a:endParaRPr lang="fr-CA" sz="2500" dirty="0">
              <a:solidFill>
                <a:schemeClr val="tx1"/>
              </a:solidFill>
              <a:latin typeface="Tahoma" pitchFamily="34" charset="0"/>
              <a:ea typeface="Tahoma" pitchFamily="34" charset="0"/>
              <a:cs typeface="Tahoma" pitchFamily="34" charset="0"/>
            </a:endParaRPr>
          </a:p>
          <a:p>
            <a:pPr algn="just"/>
            <a:endParaRPr lang="en-CA" dirty="0" smtClean="0">
              <a:latin typeface="Tahoma" pitchFamily="34" charset="0"/>
              <a:ea typeface="Tahoma" pitchFamily="34" charset="0"/>
              <a:cs typeface="Tahoma" pitchFamily="34" charset="0"/>
            </a:endParaRPr>
          </a:p>
          <a:p>
            <a:pPr marL="45720" indent="0" algn="just">
              <a:buNone/>
            </a:pPr>
            <a:endParaRPr lang="en-CA" dirty="0" smtClean="0">
              <a:latin typeface="Tahoma" pitchFamily="34" charset="0"/>
              <a:ea typeface="Tahoma" pitchFamily="34" charset="0"/>
              <a:cs typeface="Tahoma" pitchFamily="34" charset="0"/>
            </a:endParaRPr>
          </a:p>
          <a:p>
            <a:pPr marL="45720" indent="0" algn="just">
              <a:buNone/>
            </a:pPr>
            <a:endParaRPr lang="en-CA" dirty="0" smtClean="0">
              <a:latin typeface="Tahoma" pitchFamily="34" charset="0"/>
              <a:ea typeface="Tahoma" pitchFamily="34" charset="0"/>
              <a:cs typeface="Tahoma" pitchFamily="34" charset="0"/>
            </a:endParaRPr>
          </a:p>
        </p:txBody>
      </p:sp>
      <p:sp>
        <p:nvSpPr>
          <p:cNvPr id="9" name="Espace réservé du contenu 8"/>
          <p:cNvSpPr>
            <a:spLocks noGrp="1"/>
          </p:cNvSpPr>
          <p:nvPr>
            <p:ph sz="quarter" idx="4"/>
          </p:nvPr>
        </p:nvSpPr>
        <p:spPr>
          <a:xfrm>
            <a:off x="4645025" y="1628800"/>
            <a:ext cx="4247455" cy="5040559"/>
          </a:xfrm>
        </p:spPr>
        <p:txBody>
          <a:bodyPr>
            <a:normAutofit lnSpcReduction="10000"/>
          </a:bodyPr>
          <a:lstStyle/>
          <a:p>
            <a:pPr marL="45720" indent="0" algn="just">
              <a:buNone/>
            </a:pPr>
            <a:r>
              <a:rPr lang="en-CA" sz="1400" dirty="0" smtClean="0">
                <a:solidFill>
                  <a:schemeClr val="tx1"/>
                </a:solidFill>
                <a:latin typeface="Tahoma" pitchFamily="34" charset="0"/>
                <a:ea typeface="Tahoma" pitchFamily="34" charset="0"/>
                <a:cs typeface="Tahoma" pitchFamily="34" charset="0"/>
              </a:rPr>
              <a:t>Trois éléments ont été ajoutés au préambule de la Charte québecoise:</a:t>
            </a:r>
          </a:p>
          <a:p>
            <a:pPr marL="45720" indent="0" algn="just">
              <a:buNone/>
            </a:pPr>
            <a:endParaRPr lang="en-CA" sz="1400" dirty="0" smtClean="0">
              <a:solidFill>
                <a:schemeClr val="tx1"/>
              </a:solidFill>
              <a:latin typeface="Tahoma" pitchFamily="34" charset="0"/>
              <a:ea typeface="Tahoma" pitchFamily="34" charset="0"/>
              <a:cs typeface="Tahoma" pitchFamily="34" charset="0"/>
            </a:endParaRPr>
          </a:p>
          <a:p>
            <a:pPr marL="45720" indent="0" algn="just">
              <a:buNone/>
            </a:pPr>
            <a:r>
              <a:rPr lang="en-CA" sz="1400" dirty="0" smtClean="0">
                <a:solidFill>
                  <a:schemeClr val="tx1"/>
                </a:solidFill>
                <a:latin typeface="Tahoma" pitchFamily="34" charset="0"/>
                <a:ea typeface="Tahoma" pitchFamily="34" charset="0"/>
                <a:cs typeface="Tahoma" pitchFamily="34" charset="0"/>
              </a:rPr>
              <a:t>1) «Nature constitutionnelle» afin d’établir la place de la Loi dans l’ordre juridique québécois.</a:t>
            </a:r>
          </a:p>
          <a:p>
            <a:pPr marL="45720" indent="0" algn="just">
              <a:buNone/>
            </a:pPr>
            <a:endParaRPr lang="en-CA" sz="1400" dirty="0" smtClean="0">
              <a:solidFill>
                <a:schemeClr val="tx1"/>
              </a:solidFill>
              <a:latin typeface="Tahoma" pitchFamily="34" charset="0"/>
              <a:ea typeface="Tahoma" pitchFamily="34" charset="0"/>
              <a:cs typeface="Tahoma" pitchFamily="34" charset="0"/>
            </a:endParaRPr>
          </a:p>
          <a:p>
            <a:pPr marL="45720" indent="0" algn="just">
              <a:buNone/>
            </a:pPr>
            <a:r>
              <a:rPr lang="en-CA" sz="1400" dirty="0" smtClean="0">
                <a:solidFill>
                  <a:schemeClr val="tx1"/>
                </a:solidFill>
                <a:latin typeface="Tahoma" pitchFamily="34" charset="0"/>
                <a:ea typeface="Tahoma" pitchFamily="34" charset="0"/>
                <a:cs typeface="Tahoma" pitchFamily="34" charset="0"/>
              </a:rPr>
              <a:t>2) Un paragraphe relatif aux engagements internationaux afin de réitérer leur importance et leur place en tant qu’outil interprétatif</a:t>
            </a:r>
          </a:p>
          <a:p>
            <a:pPr marL="45720" indent="0" algn="just">
              <a:buNone/>
            </a:pPr>
            <a:endParaRPr lang="en-CA" sz="1400" dirty="0">
              <a:solidFill>
                <a:schemeClr val="tx1"/>
              </a:solidFill>
              <a:latin typeface="Tahoma" pitchFamily="34" charset="0"/>
              <a:ea typeface="Tahoma" pitchFamily="34" charset="0"/>
              <a:cs typeface="Tahoma" pitchFamily="34" charset="0"/>
            </a:endParaRPr>
          </a:p>
          <a:p>
            <a:pPr marL="45720" indent="0" algn="just">
              <a:buNone/>
            </a:pPr>
            <a:r>
              <a:rPr lang="en-CA" sz="1400" dirty="0" smtClean="0">
                <a:solidFill>
                  <a:schemeClr val="tx1"/>
                </a:solidFill>
                <a:latin typeface="Tahoma" pitchFamily="34" charset="0"/>
                <a:ea typeface="Tahoma" pitchFamily="34" charset="0"/>
                <a:cs typeface="Tahoma" pitchFamily="34" charset="0"/>
              </a:rPr>
              <a:t>3) Un paragraphe relatif à la nature des droits fondamentaux, les plaçant sur un pied d’égalité</a:t>
            </a:r>
            <a:r>
              <a:rPr lang="en-CA" sz="1600" dirty="0" smtClean="0">
                <a:solidFill>
                  <a:schemeClr val="tx1"/>
                </a:solidFill>
                <a:latin typeface="Tahoma" pitchFamily="34" charset="0"/>
                <a:ea typeface="Tahoma" pitchFamily="34" charset="0"/>
                <a:cs typeface="Tahoma" pitchFamily="34" charset="0"/>
              </a:rPr>
              <a:t>.</a:t>
            </a:r>
            <a:endParaRPr lang="en-CA" sz="1600" dirty="0">
              <a:solidFill>
                <a:schemeClr val="tx1"/>
              </a:solidFill>
              <a:latin typeface="Tahoma" pitchFamily="34" charset="0"/>
              <a:ea typeface="Tahoma" pitchFamily="34" charset="0"/>
              <a:cs typeface="Tahoma" pitchFamily="34" charset="0"/>
            </a:endParaRPr>
          </a:p>
          <a:p>
            <a:pPr marL="45720" indent="0" algn="just">
              <a:buNone/>
            </a:pPr>
            <a:endParaRPr lang="en-CA" sz="1600" dirty="0" smtClean="0">
              <a:solidFill>
                <a:schemeClr val="tx1"/>
              </a:solidFill>
              <a:latin typeface="Tahoma" pitchFamily="34" charset="0"/>
              <a:ea typeface="Tahoma" pitchFamily="34" charset="0"/>
              <a:cs typeface="Tahoma" pitchFamily="34" charset="0"/>
            </a:endParaRPr>
          </a:p>
          <a:p>
            <a:pPr marL="45720" indent="0" algn="just">
              <a:buNone/>
            </a:pPr>
            <a:r>
              <a:rPr lang="en-CA" sz="1600" b="1" u="sng" dirty="0" smtClean="0">
                <a:solidFill>
                  <a:schemeClr val="tx1"/>
                </a:solidFill>
                <a:latin typeface="Tahoma" pitchFamily="34" charset="0"/>
                <a:ea typeface="Tahoma" pitchFamily="34" charset="0"/>
                <a:cs typeface="Tahoma" pitchFamily="34" charset="0"/>
              </a:rPr>
              <a:t>Sources</a:t>
            </a:r>
            <a:r>
              <a:rPr lang="en-CA" sz="1600" dirty="0" smtClean="0">
                <a:solidFill>
                  <a:schemeClr val="tx1"/>
                </a:solidFill>
                <a:latin typeface="Tahoma" pitchFamily="34" charset="0"/>
                <a:ea typeface="Tahoma" pitchFamily="34" charset="0"/>
                <a:cs typeface="Tahoma" pitchFamily="34" charset="0"/>
              </a:rPr>
              <a:t>:</a:t>
            </a:r>
          </a:p>
          <a:p>
            <a:pPr marL="45720" indent="0" algn="just">
              <a:buNone/>
            </a:pPr>
            <a:r>
              <a:rPr lang="en-CA" sz="1100" i="1" dirty="0">
                <a:solidFill>
                  <a:schemeClr val="tx1"/>
                </a:solidFill>
                <a:latin typeface="Tahoma" pitchFamily="34" charset="0"/>
                <a:ea typeface="Tahoma" pitchFamily="34" charset="0"/>
                <a:cs typeface="Tahoma" pitchFamily="34" charset="0"/>
              </a:rPr>
              <a:t>Pacte international relatif aux drois civils et </a:t>
            </a:r>
            <a:r>
              <a:rPr lang="en-CA" sz="1100" i="1" dirty="0" smtClean="0">
                <a:solidFill>
                  <a:schemeClr val="tx1"/>
                </a:solidFill>
                <a:latin typeface="Tahoma" pitchFamily="34" charset="0"/>
                <a:ea typeface="Tahoma" pitchFamily="34" charset="0"/>
                <a:cs typeface="Tahoma" pitchFamily="34" charset="0"/>
              </a:rPr>
              <a:t>politiques;</a:t>
            </a:r>
            <a:endParaRPr lang="en-CA" sz="1100" i="1" dirty="0">
              <a:solidFill>
                <a:schemeClr val="tx1"/>
              </a:solidFill>
              <a:latin typeface="Tahoma" pitchFamily="34" charset="0"/>
              <a:ea typeface="Tahoma" pitchFamily="34" charset="0"/>
              <a:cs typeface="Tahoma" pitchFamily="34" charset="0"/>
            </a:endParaRPr>
          </a:p>
          <a:p>
            <a:pPr marL="45720" indent="0" algn="just">
              <a:buNone/>
            </a:pPr>
            <a:r>
              <a:rPr lang="en-CA" sz="1100" i="1" dirty="0">
                <a:solidFill>
                  <a:schemeClr val="tx1"/>
                </a:solidFill>
                <a:latin typeface="Tahoma" pitchFamily="34" charset="0"/>
                <a:ea typeface="Tahoma" pitchFamily="34" charset="0"/>
                <a:cs typeface="Tahoma" pitchFamily="34" charset="0"/>
              </a:rPr>
              <a:t>Pacte international relatifs aux droits économiques, sociaux et </a:t>
            </a:r>
            <a:r>
              <a:rPr lang="en-CA" sz="1100" i="1" dirty="0" smtClean="0">
                <a:solidFill>
                  <a:schemeClr val="tx1"/>
                </a:solidFill>
                <a:latin typeface="Tahoma" pitchFamily="34" charset="0"/>
                <a:ea typeface="Tahoma" pitchFamily="34" charset="0"/>
                <a:cs typeface="Tahoma" pitchFamily="34" charset="0"/>
              </a:rPr>
              <a:t>culturels;</a:t>
            </a:r>
            <a:endParaRPr lang="en-CA" sz="1100" dirty="0" smtClean="0">
              <a:solidFill>
                <a:schemeClr val="tx1"/>
              </a:solidFill>
              <a:latin typeface="Tahoma" pitchFamily="34" charset="0"/>
              <a:ea typeface="Tahoma" pitchFamily="34" charset="0"/>
              <a:cs typeface="Tahoma" pitchFamily="34" charset="0"/>
            </a:endParaRPr>
          </a:p>
          <a:p>
            <a:pPr marL="45720" indent="0" algn="just">
              <a:buNone/>
            </a:pPr>
            <a:r>
              <a:rPr lang="en-CA" sz="1100" dirty="0" smtClean="0">
                <a:solidFill>
                  <a:schemeClr val="tx1"/>
                </a:solidFill>
                <a:latin typeface="Tahoma" pitchFamily="34" charset="0"/>
                <a:ea typeface="Tahoma" pitchFamily="34" charset="0"/>
                <a:cs typeface="Tahoma" pitchFamily="34" charset="0"/>
              </a:rPr>
              <a:t>Commission des droits de la personne et droits de la jeunesse, «Après 25 ans: la Charte québecoise des droits et libertés».</a:t>
            </a:r>
          </a:p>
          <a:p>
            <a:pPr marL="45720" indent="0" algn="just">
              <a:buNone/>
            </a:pPr>
            <a:endParaRPr lang="fr-CA" sz="1100" dirty="0">
              <a:solidFill>
                <a:schemeClr val="tx1"/>
              </a:solidFill>
              <a:latin typeface="Tahoma" pitchFamily="34" charset="0"/>
              <a:ea typeface="Tahoma" pitchFamily="34" charset="0"/>
              <a:cs typeface="Tahoma" pitchFamily="34" charset="0"/>
            </a:endParaRPr>
          </a:p>
        </p:txBody>
      </p:sp>
      <p:sp>
        <p:nvSpPr>
          <p:cNvPr id="2" name="Titre 1"/>
          <p:cNvSpPr>
            <a:spLocks noGrp="1"/>
          </p:cNvSpPr>
          <p:nvPr>
            <p:ph type="title"/>
          </p:nvPr>
        </p:nvSpPr>
        <p:spPr/>
        <p:txBody>
          <a:bodyPr/>
          <a:lstStyle/>
          <a:p>
            <a:pPr algn="ctr"/>
            <a:r>
              <a:rPr lang="en-CA" dirty="0" smtClean="0">
                <a:latin typeface="Tahoma" pitchFamily="34" charset="0"/>
                <a:ea typeface="Tahoma" pitchFamily="34" charset="0"/>
                <a:cs typeface="Tahoma" pitchFamily="34" charset="0"/>
              </a:rPr>
              <a:t>PRÉAMBULE</a:t>
            </a:r>
            <a:endParaRPr lang="fr-CA"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8210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45720" indent="0" algn="just">
              <a:buNone/>
            </a:pPr>
            <a:r>
              <a:rPr lang="fr-CA" dirty="0" smtClean="0">
                <a:solidFill>
                  <a:schemeClr val="tx1"/>
                </a:solidFill>
                <a:latin typeface="Tahoma" pitchFamily="34" charset="0"/>
                <a:ea typeface="Tahoma" pitchFamily="34" charset="0"/>
                <a:cs typeface="Tahoma" pitchFamily="34" charset="0"/>
              </a:rPr>
              <a:t>20. Nul </a:t>
            </a:r>
            <a:r>
              <a:rPr lang="fr-CA" dirty="0">
                <a:solidFill>
                  <a:schemeClr val="tx1"/>
                </a:solidFill>
                <a:latin typeface="Tahoma" pitchFamily="34" charset="0"/>
                <a:ea typeface="Tahoma" pitchFamily="34" charset="0"/>
                <a:cs typeface="Tahoma" pitchFamily="34" charset="0"/>
              </a:rPr>
              <a:t>ne peut être privé de sa liberté ou de ses droits, sauf pour les motifs prévus par la loi et suivant la procédure prescrite.</a:t>
            </a:r>
          </a:p>
          <a:p>
            <a:pPr marL="45720" indent="0" algn="just">
              <a:buNone/>
            </a:pPr>
            <a:endParaRPr lang="fr-CA" dirty="0" smtClean="0">
              <a:solidFill>
                <a:schemeClr val="tx1"/>
              </a:solidFill>
              <a:latin typeface="Tahoma" pitchFamily="34" charset="0"/>
              <a:ea typeface="Tahoma" pitchFamily="34" charset="0"/>
              <a:cs typeface="Tahoma" pitchFamily="34" charset="0"/>
            </a:endParaRPr>
          </a:p>
          <a:p>
            <a:pPr marL="45720" indent="0" algn="just">
              <a:buNone/>
            </a:pPr>
            <a:r>
              <a:rPr lang="fr-CA" dirty="0" smtClean="0">
                <a:solidFill>
                  <a:schemeClr val="tx1"/>
                </a:solidFill>
                <a:latin typeface="Tahoma" pitchFamily="34" charset="0"/>
                <a:ea typeface="Tahoma" pitchFamily="34" charset="0"/>
                <a:cs typeface="Tahoma" pitchFamily="34" charset="0"/>
              </a:rPr>
              <a:t>Toute </a:t>
            </a:r>
            <a:r>
              <a:rPr lang="fr-CA" dirty="0">
                <a:solidFill>
                  <a:schemeClr val="tx1"/>
                </a:solidFill>
                <a:latin typeface="Tahoma" pitchFamily="34" charset="0"/>
                <a:ea typeface="Tahoma" pitchFamily="34" charset="0"/>
                <a:cs typeface="Tahoma" pitchFamily="34" charset="0"/>
              </a:rPr>
              <a:t>personne privée de sa liberté a droit de recourir à l'habeas corpus</a:t>
            </a:r>
            <a:r>
              <a:rPr lang="fr-CA"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a:t>
            </a:r>
          </a:p>
          <a:p>
            <a:pPr marL="45720" indent="0" algn="ctr">
              <a:buNone/>
            </a:pPr>
            <a:endParaRPr lang="fr-CA" dirty="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reproduit</a:t>
            </a:r>
            <a:r>
              <a:rPr lang="en-CA" dirty="0" smtClean="0">
                <a:solidFill>
                  <a:schemeClr val="tx1"/>
                </a:solidFill>
                <a:latin typeface="Tahoma" pitchFamily="34" charset="0"/>
                <a:ea typeface="Tahoma" pitchFamily="34" charset="0"/>
                <a:cs typeface="Tahoma" pitchFamily="34" charset="0"/>
              </a:rPr>
              <a:t> les articles 24 et 32 de la </a:t>
            </a:r>
            <a:r>
              <a:rPr lang="en-CA" i="1" dirty="0" smtClean="0">
                <a:solidFill>
                  <a:schemeClr val="tx1"/>
                </a:solidFill>
                <a:latin typeface="Tahoma" pitchFamily="34" charset="0"/>
                <a:ea typeface="Tahoma" pitchFamily="34" charset="0"/>
                <a:cs typeface="Tahoma" pitchFamily="34" charset="0"/>
              </a:rPr>
              <a:t>Charte québecoise</a:t>
            </a:r>
            <a:r>
              <a:rPr lang="en-CA" dirty="0" smtClean="0">
                <a:solidFill>
                  <a:schemeClr val="tx1"/>
                </a:solidFill>
                <a:latin typeface="Tahoma" pitchFamily="34" charset="0"/>
                <a:ea typeface="Tahoma" pitchFamily="34" charset="0"/>
                <a:cs typeface="Tahoma" pitchFamily="34" charset="0"/>
              </a:rPr>
              <a:t>.</a:t>
            </a: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de ne pas </a:t>
            </a:r>
            <a:r>
              <a:rPr lang="en-CA" dirty="0" err="1" smtClean="0"/>
              <a:t>être</a:t>
            </a:r>
            <a:r>
              <a:rPr lang="en-CA" dirty="0" smtClean="0"/>
              <a:t> </a:t>
            </a:r>
            <a:r>
              <a:rPr lang="en-CA" dirty="0" err="1" smtClean="0"/>
              <a:t>privé</a:t>
            </a:r>
            <a:r>
              <a:rPr lang="en-CA" dirty="0" smtClean="0"/>
              <a:t> de </a:t>
            </a:r>
            <a:r>
              <a:rPr lang="en-CA" dirty="0" err="1" smtClean="0"/>
              <a:t>sa</a:t>
            </a:r>
            <a:r>
              <a:rPr lang="en-CA" dirty="0" smtClean="0"/>
              <a:t> </a:t>
            </a:r>
            <a:r>
              <a:rPr lang="en-CA" dirty="0" err="1" smtClean="0"/>
              <a:t>liberté</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0242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556792"/>
            <a:ext cx="8407893" cy="5112567"/>
          </a:xfrm>
        </p:spPr>
        <p:txBody>
          <a:bodyPr>
            <a:noAutofit/>
          </a:bodyPr>
          <a:lstStyle/>
          <a:p>
            <a:pPr marL="45720" indent="0" algn="just">
              <a:buNone/>
            </a:pPr>
            <a:r>
              <a:rPr lang="fr-CA" sz="1400" dirty="0" smtClean="0">
                <a:solidFill>
                  <a:schemeClr val="tx1"/>
                </a:solidFill>
                <a:latin typeface="Tahoma" pitchFamily="34" charset="0"/>
                <a:ea typeface="Tahoma" pitchFamily="34" charset="0"/>
                <a:cs typeface="Tahoma" pitchFamily="34" charset="0"/>
              </a:rPr>
              <a:t>21. Toute </a:t>
            </a:r>
            <a:r>
              <a:rPr lang="fr-CA" sz="1400" dirty="0">
                <a:solidFill>
                  <a:schemeClr val="tx1"/>
                </a:solidFill>
                <a:latin typeface="Tahoma" pitchFamily="34" charset="0"/>
                <a:ea typeface="Tahoma" pitchFamily="34" charset="0"/>
                <a:cs typeface="Tahoma" pitchFamily="34" charset="0"/>
              </a:rPr>
              <a:t>personne a droit, en pleine égalité, à une audition publique et impartiale de sa cause par un tribunal indépendant et qui ne soit pas préjugé, qu'il s'agisse de la détermination de ses droits et obligations ou du bien-fondé de toute accusation portée contre elle</a:t>
            </a:r>
            <a:r>
              <a:rPr lang="fr-CA" sz="1400" dirty="0" smtClean="0">
                <a:solidFill>
                  <a:schemeClr val="tx1"/>
                </a:solidFill>
                <a:latin typeface="Tahoma" pitchFamily="34" charset="0"/>
                <a:ea typeface="Tahoma" pitchFamily="34" charset="0"/>
                <a:cs typeface="Tahoma" pitchFamily="34" charset="0"/>
              </a:rPr>
              <a:t>.</a:t>
            </a:r>
          </a:p>
          <a:p>
            <a:pPr marL="45720" indent="0" algn="just">
              <a:buNone/>
            </a:pPr>
            <a:r>
              <a:rPr lang="fr-CA" sz="1400" dirty="0" smtClean="0">
                <a:solidFill>
                  <a:schemeClr val="tx1"/>
                </a:solidFill>
                <a:latin typeface="Tahoma" pitchFamily="34" charset="0"/>
                <a:ea typeface="Tahoma" pitchFamily="34" charset="0"/>
                <a:cs typeface="Tahoma" pitchFamily="34" charset="0"/>
              </a:rPr>
              <a:t>Le </a:t>
            </a:r>
            <a:r>
              <a:rPr lang="fr-CA" sz="1400" dirty="0">
                <a:solidFill>
                  <a:schemeClr val="tx1"/>
                </a:solidFill>
                <a:latin typeface="Tahoma" pitchFamily="34" charset="0"/>
                <a:ea typeface="Tahoma" pitchFamily="34" charset="0"/>
                <a:cs typeface="Tahoma" pitchFamily="34" charset="0"/>
              </a:rPr>
              <a:t>tribunal peut toutefois ordonner le huis clos dans l'intérêt de la morale ou de l'ordre public</a:t>
            </a:r>
            <a:r>
              <a:rPr lang="fr-CA" sz="1400" dirty="0" smtClean="0">
                <a:solidFill>
                  <a:schemeClr val="tx1"/>
                </a:solidFill>
                <a:latin typeface="Tahoma" pitchFamily="34" charset="0"/>
                <a:ea typeface="Tahoma" pitchFamily="34" charset="0"/>
                <a:cs typeface="Tahoma" pitchFamily="34" charset="0"/>
              </a:rPr>
              <a:t>.</a:t>
            </a:r>
          </a:p>
          <a:p>
            <a:pPr marL="45720" indent="0" algn="just">
              <a:buNone/>
            </a:pPr>
            <a:endParaRPr lang="en-CA" sz="1400" dirty="0">
              <a:solidFill>
                <a:schemeClr val="tx1"/>
              </a:solidFill>
              <a:latin typeface="Tahoma" pitchFamily="34" charset="0"/>
              <a:ea typeface="Tahoma" pitchFamily="34" charset="0"/>
              <a:cs typeface="Tahoma" pitchFamily="34" charset="0"/>
            </a:endParaRPr>
          </a:p>
          <a:p>
            <a:pPr marL="45720" indent="0" algn="just">
              <a:buNone/>
            </a:pPr>
            <a:r>
              <a:rPr lang="fr-CA" sz="1400" dirty="0" smtClean="0">
                <a:solidFill>
                  <a:schemeClr val="tx1"/>
                </a:solidFill>
                <a:latin typeface="Tahoma" pitchFamily="34" charset="0"/>
                <a:ea typeface="Tahoma" pitchFamily="34" charset="0"/>
                <a:cs typeface="Tahoma" pitchFamily="34" charset="0"/>
              </a:rPr>
              <a:t>22. Nul </a:t>
            </a:r>
            <a:r>
              <a:rPr lang="fr-CA" sz="1400" dirty="0">
                <a:solidFill>
                  <a:schemeClr val="tx1"/>
                </a:solidFill>
                <a:latin typeface="Tahoma" pitchFamily="34" charset="0"/>
                <a:ea typeface="Tahoma" pitchFamily="34" charset="0"/>
                <a:cs typeface="Tahoma" pitchFamily="34" charset="0"/>
              </a:rPr>
              <a:t>ne peut faire l'objet de saisies, perquisitions ou fouilles abusives.</a:t>
            </a:r>
          </a:p>
          <a:p>
            <a:pPr marL="45720" indent="0" algn="just">
              <a:buNone/>
            </a:pPr>
            <a:endParaRPr lang="en-CA" sz="1400" dirty="0" smtClean="0">
              <a:solidFill>
                <a:schemeClr val="tx1"/>
              </a:solidFill>
              <a:latin typeface="Tahoma" pitchFamily="34" charset="0"/>
              <a:ea typeface="Tahoma" pitchFamily="34" charset="0"/>
              <a:cs typeface="Tahoma" pitchFamily="34" charset="0"/>
            </a:endParaRPr>
          </a:p>
          <a:p>
            <a:pPr marL="45720" indent="0" algn="just">
              <a:buNone/>
            </a:pPr>
            <a:r>
              <a:rPr lang="fr-CA" sz="1400" dirty="0" smtClean="0">
                <a:solidFill>
                  <a:schemeClr val="tx1"/>
                </a:solidFill>
                <a:latin typeface="Tahoma" pitchFamily="34" charset="0"/>
                <a:ea typeface="Tahoma" pitchFamily="34" charset="0"/>
                <a:cs typeface="Tahoma" pitchFamily="34" charset="0"/>
              </a:rPr>
              <a:t>23. Toute </a:t>
            </a:r>
            <a:r>
              <a:rPr lang="fr-CA" sz="1400" dirty="0">
                <a:solidFill>
                  <a:schemeClr val="tx1"/>
                </a:solidFill>
                <a:latin typeface="Tahoma" pitchFamily="34" charset="0"/>
                <a:ea typeface="Tahoma" pitchFamily="34" charset="0"/>
                <a:cs typeface="Tahoma" pitchFamily="34" charset="0"/>
              </a:rPr>
              <a:t>personne a droit de se faire représenter par un avocat ou d'en être assistée devant tout tribunal.</a:t>
            </a:r>
          </a:p>
          <a:p>
            <a:pPr marL="45720" indent="0" algn="just">
              <a:buNone/>
            </a:pPr>
            <a:endParaRPr lang="en-CA" sz="1400" dirty="0" smtClean="0">
              <a:solidFill>
                <a:schemeClr val="tx1"/>
              </a:solidFill>
              <a:latin typeface="Tahoma" pitchFamily="34" charset="0"/>
              <a:ea typeface="Tahoma" pitchFamily="34" charset="0"/>
              <a:cs typeface="Tahoma" pitchFamily="34" charset="0"/>
            </a:endParaRPr>
          </a:p>
          <a:p>
            <a:pPr marL="45720" indent="0" algn="just">
              <a:buNone/>
            </a:pPr>
            <a:r>
              <a:rPr lang="fr-CA" sz="1400" dirty="0" smtClean="0">
                <a:solidFill>
                  <a:schemeClr val="tx1"/>
                </a:solidFill>
                <a:latin typeface="Tahoma" pitchFamily="34" charset="0"/>
                <a:ea typeface="Tahoma" pitchFamily="34" charset="0"/>
                <a:cs typeface="Tahoma" pitchFamily="34" charset="0"/>
              </a:rPr>
              <a:t>24. Une </a:t>
            </a:r>
            <a:r>
              <a:rPr lang="fr-CA" sz="1400" dirty="0">
                <a:solidFill>
                  <a:schemeClr val="tx1"/>
                </a:solidFill>
                <a:latin typeface="Tahoma" pitchFamily="34" charset="0"/>
                <a:ea typeface="Tahoma" pitchFamily="34" charset="0"/>
                <a:cs typeface="Tahoma" pitchFamily="34" charset="0"/>
              </a:rPr>
              <a:t>personne ne peut être jugée de nouveau pour une infraction dont elle a été acquittée ou dont elle a été déclarée coupable en vertu d'un jugement passé en force de chose jugée</a:t>
            </a:r>
            <a:r>
              <a:rPr lang="fr-CA" sz="1400" dirty="0" smtClean="0">
                <a:solidFill>
                  <a:schemeClr val="tx1"/>
                </a:solidFill>
                <a:latin typeface="Tahoma" pitchFamily="34" charset="0"/>
                <a:ea typeface="Tahoma" pitchFamily="34" charset="0"/>
                <a:cs typeface="Tahoma" pitchFamily="34" charset="0"/>
              </a:rPr>
              <a:t>.</a:t>
            </a:r>
          </a:p>
          <a:p>
            <a:pPr marL="45720" indent="0" algn="just">
              <a:buNone/>
            </a:pPr>
            <a:endParaRPr lang="fr-CA" sz="1400" dirty="0">
              <a:solidFill>
                <a:schemeClr val="tx1"/>
              </a:solidFill>
              <a:latin typeface="Tahoma" pitchFamily="34" charset="0"/>
              <a:ea typeface="Tahoma" pitchFamily="34" charset="0"/>
              <a:cs typeface="Tahoma" pitchFamily="34" charset="0"/>
            </a:endParaRPr>
          </a:p>
          <a:p>
            <a:pPr marL="45720" indent="0" algn="just">
              <a:buNone/>
            </a:pPr>
            <a:r>
              <a:rPr lang="fr-CA" sz="1400" dirty="0" smtClean="0">
                <a:solidFill>
                  <a:schemeClr val="tx1"/>
                </a:solidFill>
                <a:latin typeface="Tahoma" pitchFamily="34" charset="0"/>
                <a:ea typeface="Tahoma" pitchFamily="34" charset="0"/>
                <a:cs typeface="Tahoma" pitchFamily="34" charset="0"/>
              </a:rPr>
              <a:t>25. Aucun </a:t>
            </a:r>
            <a:r>
              <a:rPr lang="fr-CA" sz="1400" dirty="0">
                <a:solidFill>
                  <a:schemeClr val="tx1"/>
                </a:solidFill>
                <a:latin typeface="Tahoma" pitchFamily="34" charset="0"/>
                <a:ea typeface="Tahoma" pitchFamily="34" charset="0"/>
                <a:cs typeface="Tahoma" pitchFamily="34" charset="0"/>
              </a:rPr>
              <a:t>témoignage devant un tribunal ne peut servir à incriminer son auteur, sauf le cas de poursuites pour parjure ou pour témoignages contradictoires</a:t>
            </a:r>
            <a:r>
              <a:rPr lang="fr-CA" sz="1400" dirty="0" smtClean="0">
                <a:solidFill>
                  <a:schemeClr val="tx1"/>
                </a:solidFill>
                <a:latin typeface="Tahoma" pitchFamily="34" charset="0"/>
                <a:ea typeface="Tahoma" pitchFamily="34" charset="0"/>
                <a:cs typeface="Tahoma" pitchFamily="34" charset="0"/>
              </a:rPr>
              <a:t>.</a:t>
            </a:r>
            <a:endParaRPr lang="en-CA" sz="1400" dirty="0" smtClean="0">
              <a:solidFill>
                <a:schemeClr val="tx1"/>
              </a:solidFill>
              <a:latin typeface="Tahoma" pitchFamily="34" charset="0"/>
              <a:ea typeface="Tahoma" pitchFamily="34" charset="0"/>
              <a:cs typeface="Tahoma" pitchFamily="34" charset="0"/>
            </a:endParaRPr>
          </a:p>
          <a:p>
            <a:pPr marL="45720" indent="0" algn="ctr">
              <a:buNone/>
            </a:pPr>
            <a:r>
              <a:rPr lang="en-CA" sz="1400" dirty="0" smtClean="0">
                <a:solidFill>
                  <a:schemeClr val="tx1"/>
                </a:solidFill>
                <a:latin typeface="Tahoma" pitchFamily="34" charset="0"/>
                <a:ea typeface="Tahoma" pitchFamily="34" charset="0"/>
                <a:cs typeface="Tahoma" pitchFamily="34" charset="0"/>
              </a:rPr>
              <a:t>__________________________________</a:t>
            </a:r>
            <a:endParaRPr lang="fr-CA" sz="1400" dirty="0">
              <a:solidFill>
                <a:schemeClr val="tx1"/>
              </a:solidFill>
              <a:latin typeface="Tahoma" pitchFamily="34" charset="0"/>
              <a:ea typeface="Tahoma" pitchFamily="34" charset="0"/>
              <a:cs typeface="Tahoma" pitchFamily="34" charset="0"/>
            </a:endParaRPr>
          </a:p>
          <a:p>
            <a:pPr marL="45720" indent="0" algn="just">
              <a:buNone/>
            </a:pPr>
            <a:r>
              <a:rPr lang="en-CA" sz="1400" dirty="0" err="1" smtClean="0">
                <a:solidFill>
                  <a:schemeClr val="tx1"/>
                </a:solidFill>
                <a:latin typeface="Tahoma" pitchFamily="34" charset="0"/>
                <a:ea typeface="Tahoma" pitchFamily="34" charset="0"/>
                <a:cs typeface="Tahoma" pitchFamily="34" charset="0"/>
              </a:rPr>
              <a:t>Ces</a:t>
            </a:r>
            <a:r>
              <a:rPr lang="en-CA" sz="1400" dirty="0" smtClean="0">
                <a:solidFill>
                  <a:schemeClr val="tx1"/>
                </a:solidFill>
                <a:latin typeface="Tahoma" pitchFamily="34" charset="0"/>
                <a:ea typeface="Tahoma" pitchFamily="34" charset="0"/>
                <a:cs typeface="Tahoma" pitchFamily="34" charset="0"/>
              </a:rPr>
              <a:t> articles </a:t>
            </a:r>
            <a:r>
              <a:rPr lang="en-CA" sz="1400" dirty="0" err="1" smtClean="0">
                <a:solidFill>
                  <a:schemeClr val="tx1"/>
                </a:solidFill>
                <a:latin typeface="Tahoma" pitchFamily="34" charset="0"/>
                <a:ea typeface="Tahoma" pitchFamily="34" charset="0"/>
                <a:cs typeface="Tahoma" pitchFamily="34" charset="0"/>
              </a:rPr>
              <a:t>reproduisent</a:t>
            </a:r>
            <a:r>
              <a:rPr lang="en-CA" sz="1400" dirty="0" smtClean="0">
                <a:solidFill>
                  <a:schemeClr val="tx1"/>
                </a:solidFill>
                <a:latin typeface="Tahoma" pitchFamily="34" charset="0"/>
                <a:ea typeface="Tahoma" pitchFamily="34" charset="0"/>
                <a:cs typeface="Tahoma" pitchFamily="34" charset="0"/>
              </a:rPr>
              <a:t> le </a:t>
            </a:r>
            <a:r>
              <a:rPr lang="en-CA" sz="1400" dirty="0" err="1" smtClean="0">
                <a:solidFill>
                  <a:schemeClr val="tx1"/>
                </a:solidFill>
                <a:latin typeface="Tahoma" pitchFamily="34" charset="0"/>
                <a:ea typeface="Tahoma" pitchFamily="34" charset="0"/>
                <a:cs typeface="Tahoma" pitchFamily="34" charset="0"/>
              </a:rPr>
              <a:t>contenu</a:t>
            </a:r>
            <a:r>
              <a:rPr lang="en-CA" sz="1400" dirty="0" smtClean="0">
                <a:solidFill>
                  <a:schemeClr val="tx1"/>
                </a:solidFill>
                <a:latin typeface="Tahoma" pitchFamily="34" charset="0"/>
                <a:ea typeface="Tahoma" pitchFamily="34" charset="0"/>
                <a:cs typeface="Tahoma" pitchFamily="34" charset="0"/>
              </a:rPr>
              <a:t> de </a:t>
            </a:r>
            <a:r>
              <a:rPr lang="en-CA" sz="1400" dirty="0" err="1" smtClean="0">
                <a:solidFill>
                  <a:schemeClr val="tx1"/>
                </a:solidFill>
                <a:latin typeface="Tahoma" pitchFamily="34" charset="0"/>
                <a:ea typeface="Tahoma" pitchFamily="34" charset="0"/>
                <a:cs typeface="Tahoma" pitchFamily="34" charset="0"/>
              </a:rPr>
              <a:t>l’article</a:t>
            </a:r>
            <a:r>
              <a:rPr lang="en-CA" sz="1400" dirty="0" smtClean="0">
                <a:solidFill>
                  <a:schemeClr val="tx1"/>
                </a:solidFill>
                <a:latin typeface="Tahoma" pitchFamily="34" charset="0"/>
                <a:ea typeface="Tahoma" pitchFamily="34" charset="0"/>
                <a:cs typeface="Tahoma" pitchFamily="34" charset="0"/>
              </a:rPr>
              <a:t> 23, 24.1, 34, 37.1 et 38 de la </a:t>
            </a:r>
            <a:r>
              <a:rPr lang="en-CA" sz="1400" i="1" dirty="0" smtClean="0">
                <a:solidFill>
                  <a:schemeClr val="tx1"/>
                </a:solidFill>
                <a:latin typeface="Tahoma" pitchFamily="34" charset="0"/>
                <a:ea typeface="Tahoma" pitchFamily="34" charset="0"/>
                <a:cs typeface="Tahoma" pitchFamily="34" charset="0"/>
              </a:rPr>
              <a:t>Charte québecoise</a:t>
            </a:r>
            <a:r>
              <a:rPr lang="en-CA" sz="1400" dirty="0" smtClean="0">
                <a:solidFill>
                  <a:schemeClr val="tx1"/>
                </a:solidFill>
                <a:latin typeface="Tahoma" pitchFamily="34" charset="0"/>
                <a:ea typeface="Tahoma" pitchFamily="34" charset="0"/>
                <a:cs typeface="Tahoma" pitchFamily="34" charset="0"/>
              </a:rPr>
              <a:t>. </a:t>
            </a:r>
            <a:endParaRPr lang="fr-CA" sz="1400"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Autres</a:t>
            </a:r>
            <a:r>
              <a:rPr lang="en-CA" dirty="0" smtClean="0"/>
              <a:t> </a:t>
            </a:r>
            <a:r>
              <a:rPr lang="en-CA" dirty="0" err="1" smtClean="0"/>
              <a:t>garanties</a:t>
            </a:r>
            <a:r>
              <a:rPr lang="en-CA" dirty="0" smtClean="0"/>
              <a:t> </a:t>
            </a:r>
            <a:r>
              <a:rPr lang="en-CA" dirty="0" err="1" smtClean="0"/>
              <a:t>juridiques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0544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7"/>
            <a:ext cx="1801689"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smtClean="0"/>
              <a:t>Droits politiques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317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pPr marL="45720" indent="0">
              <a:buNone/>
            </a:pPr>
            <a:endParaRPr lang="fr-CA" dirty="0" smtClean="0">
              <a:solidFill>
                <a:schemeClr val="tx1"/>
              </a:solidFill>
              <a:latin typeface="Tahoma" pitchFamily="34" charset="0"/>
              <a:ea typeface="Tahoma" pitchFamily="34" charset="0"/>
              <a:cs typeface="Tahoma" pitchFamily="34" charset="0"/>
            </a:endParaRPr>
          </a:p>
          <a:p>
            <a:pPr marL="45720" indent="0">
              <a:buNone/>
            </a:pPr>
            <a:r>
              <a:rPr lang="fr-CA" dirty="0" smtClean="0">
                <a:solidFill>
                  <a:schemeClr val="tx1"/>
                </a:solidFill>
                <a:latin typeface="Tahoma" pitchFamily="34" charset="0"/>
                <a:ea typeface="Tahoma" pitchFamily="34" charset="0"/>
                <a:cs typeface="Tahoma" pitchFamily="34" charset="0"/>
              </a:rPr>
              <a:t>26. Toute </a:t>
            </a:r>
            <a:r>
              <a:rPr lang="fr-CA" dirty="0">
                <a:solidFill>
                  <a:schemeClr val="tx1"/>
                </a:solidFill>
                <a:latin typeface="Tahoma" pitchFamily="34" charset="0"/>
                <a:ea typeface="Tahoma" pitchFamily="34" charset="0"/>
                <a:cs typeface="Tahoma" pitchFamily="34" charset="0"/>
              </a:rPr>
              <a:t>personne a droit d'adresser des pétitions à l'Assemblée nationale pour le redressement de griefs</a:t>
            </a:r>
            <a:r>
              <a:rPr lang="fr-CA" dirty="0" smtClean="0">
                <a:solidFill>
                  <a:schemeClr val="tx1"/>
                </a:solidFill>
                <a:latin typeface="Tahoma" pitchFamily="34" charset="0"/>
                <a:ea typeface="Tahoma" pitchFamily="34" charset="0"/>
                <a:cs typeface="Tahoma" pitchFamily="34" charset="0"/>
              </a:rPr>
              <a:t>.</a:t>
            </a:r>
          </a:p>
          <a:p>
            <a:pPr marL="45720" indent="0">
              <a:buNone/>
            </a:pP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a:t>
            </a:r>
          </a:p>
          <a:p>
            <a:pPr marL="45720" indent="0">
              <a:buNone/>
            </a:pPr>
            <a:endParaRPr lang="en-CA" dirty="0">
              <a:solidFill>
                <a:schemeClr val="tx1"/>
              </a:solidFill>
              <a:latin typeface="Tahoma" pitchFamily="34" charset="0"/>
              <a:ea typeface="Tahoma" pitchFamily="34" charset="0"/>
              <a:cs typeface="Tahoma" pitchFamily="34" charset="0"/>
            </a:endParaRPr>
          </a:p>
          <a:p>
            <a:pPr marL="45720" indent="0">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reproduit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l’article</a:t>
            </a:r>
            <a:r>
              <a:rPr lang="en-CA" dirty="0" smtClean="0">
                <a:solidFill>
                  <a:schemeClr val="tx1"/>
                </a:solidFill>
                <a:latin typeface="Tahoma" pitchFamily="34" charset="0"/>
                <a:ea typeface="Tahoma" pitchFamily="34" charset="0"/>
                <a:cs typeface="Tahoma" pitchFamily="34" charset="0"/>
              </a:rPr>
              <a:t> 21 de la </a:t>
            </a:r>
            <a:r>
              <a:rPr lang="en-CA" i="1" dirty="0" smtClean="0">
                <a:solidFill>
                  <a:schemeClr val="tx1"/>
                </a:solidFill>
                <a:latin typeface="Tahoma" pitchFamily="34" charset="0"/>
                <a:ea typeface="Tahoma" pitchFamily="34" charset="0"/>
                <a:cs typeface="Tahoma" pitchFamily="34" charset="0"/>
              </a:rPr>
              <a:t>Charte </a:t>
            </a:r>
            <a:r>
              <a:rPr lang="en-CA" i="1" dirty="0" err="1" smtClean="0">
                <a:solidFill>
                  <a:schemeClr val="tx1"/>
                </a:solidFill>
                <a:latin typeface="Tahoma" pitchFamily="34" charset="0"/>
                <a:ea typeface="Tahoma" pitchFamily="34" charset="0"/>
                <a:cs typeface="Tahoma" pitchFamily="34" charset="0"/>
              </a:rPr>
              <a:t>québécoise</a:t>
            </a:r>
            <a:r>
              <a:rPr lang="en-CA" i="1" dirty="0" smtClean="0">
                <a:solidFill>
                  <a:schemeClr val="tx1"/>
                </a:solidFill>
                <a:latin typeface="Tahoma" pitchFamily="34" charset="0"/>
                <a:ea typeface="Tahoma" pitchFamily="34" charset="0"/>
                <a:cs typeface="Tahoma" pitchFamily="34" charset="0"/>
              </a:rPr>
              <a:t>.</a:t>
            </a:r>
            <a:endParaRPr lang="fr-CA" dirty="0">
              <a:solidFill>
                <a:schemeClr val="tx1"/>
              </a:solidFill>
              <a:latin typeface="Tahoma" pitchFamily="34" charset="0"/>
              <a:ea typeface="Tahoma" pitchFamily="34" charset="0"/>
              <a:cs typeface="Tahoma" pitchFamily="34" charset="0"/>
            </a:endParaRPr>
          </a:p>
        </p:txBody>
      </p:sp>
      <p:sp>
        <p:nvSpPr>
          <p:cNvPr id="4" name="Titre 3"/>
          <p:cNvSpPr>
            <a:spLocks noGrp="1"/>
          </p:cNvSpPr>
          <p:nvPr>
            <p:ph type="title"/>
          </p:nvPr>
        </p:nvSpPr>
        <p:spPr/>
        <p:txBody>
          <a:bodyPr/>
          <a:lstStyle/>
          <a:p>
            <a:r>
              <a:rPr lang="en-CA" dirty="0" err="1" smtClean="0"/>
              <a:t>Droit</a:t>
            </a:r>
            <a:r>
              <a:rPr lang="en-CA" dirty="0" smtClean="0"/>
              <a:t> de </a:t>
            </a:r>
            <a:r>
              <a:rPr lang="en-CA" dirty="0" err="1" smtClean="0"/>
              <a:t>pétition</a:t>
            </a:r>
            <a:r>
              <a:rPr lang="en-CA" dirty="0" smtClean="0"/>
              <a:t> à </a:t>
            </a:r>
            <a:r>
              <a:rPr lang="en-CA" dirty="0" err="1" smtClean="0"/>
              <a:t>l’assemblée</a:t>
            </a:r>
            <a:r>
              <a:rPr lang="en-CA" dirty="0" smtClean="0"/>
              <a:t> </a:t>
            </a:r>
            <a:r>
              <a:rPr lang="en-CA" dirty="0" err="1" smtClean="0"/>
              <a:t>nationale</a:t>
            </a:r>
            <a:r>
              <a:rPr lang="en-CA" dirty="0" smtClean="0"/>
              <a:t> </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7206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45720" indent="0" algn="just">
              <a:buNone/>
            </a:pPr>
            <a:endParaRPr lang="fr-CA" dirty="0" smtClean="0">
              <a:solidFill>
                <a:schemeClr val="tx1"/>
              </a:solidFill>
              <a:latin typeface="Tahoma" pitchFamily="34" charset="0"/>
              <a:ea typeface="Tahoma" pitchFamily="34" charset="0"/>
              <a:cs typeface="Tahoma" pitchFamily="34" charset="0"/>
            </a:endParaRPr>
          </a:p>
          <a:p>
            <a:pPr marL="45720" indent="0" algn="just">
              <a:buNone/>
            </a:pPr>
            <a:r>
              <a:rPr lang="fr-CA" dirty="0" smtClean="0">
                <a:solidFill>
                  <a:schemeClr val="tx1"/>
                </a:solidFill>
                <a:latin typeface="Tahoma" pitchFamily="34" charset="0"/>
                <a:ea typeface="Tahoma" pitchFamily="34" charset="0"/>
                <a:cs typeface="Tahoma" pitchFamily="34" charset="0"/>
              </a:rPr>
              <a:t>27. Toute </a:t>
            </a:r>
            <a:r>
              <a:rPr lang="fr-CA" dirty="0">
                <a:solidFill>
                  <a:schemeClr val="tx1"/>
                </a:solidFill>
                <a:latin typeface="Tahoma" pitchFamily="34" charset="0"/>
                <a:ea typeface="Tahoma" pitchFamily="34" charset="0"/>
                <a:cs typeface="Tahoma" pitchFamily="34" charset="0"/>
              </a:rPr>
              <a:t>personne légalement habilitée et qualifiée a droit de se porter candidat lors d'une élection et a droit d'y voter</a:t>
            </a:r>
            <a:r>
              <a:rPr lang="fr-CA"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_____________________________________________</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reproduit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l’article</a:t>
            </a:r>
            <a:r>
              <a:rPr lang="en-CA" dirty="0" smtClean="0">
                <a:solidFill>
                  <a:schemeClr val="tx1"/>
                </a:solidFill>
                <a:latin typeface="Tahoma" pitchFamily="34" charset="0"/>
                <a:ea typeface="Tahoma" pitchFamily="34" charset="0"/>
                <a:cs typeface="Tahoma" pitchFamily="34" charset="0"/>
              </a:rPr>
              <a:t> 22 de la </a:t>
            </a:r>
            <a:r>
              <a:rPr lang="en-CA" i="1" dirty="0" smtClean="0">
                <a:solidFill>
                  <a:schemeClr val="tx1"/>
                </a:solidFill>
                <a:latin typeface="Tahoma" pitchFamily="34" charset="0"/>
                <a:ea typeface="Tahoma" pitchFamily="34" charset="0"/>
                <a:cs typeface="Tahoma" pitchFamily="34" charset="0"/>
              </a:rPr>
              <a:t>Charte </a:t>
            </a:r>
            <a:r>
              <a:rPr lang="en-CA" i="1" dirty="0" err="1" smtClean="0">
                <a:solidFill>
                  <a:schemeClr val="tx1"/>
                </a:solidFill>
                <a:latin typeface="Tahoma" pitchFamily="34" charset="0"/>
                <a:ea typeface="Tahoma" pitchFamily="34" charset="0"/>
                <a:cs typeface="Tahoma" pitchFamily="34" charset="0"/>
              </a:rPr>
              <a:t>québécoise</a:t>
            </a:r>
            <a:r>
              <a:rPr lang="en-CA" i="1" dirty="0" smtClean="0">
                <a:solidFill>
                  <a:schemeClr val="tx1"/>
                </a:solidFill>
                <a:latin typeface="Tahoma" pitchFamily="34" charset="0"/>
                <a:ea typeface="Tahoma" pitchFamily="34" charset="0"/>
                <a:cs typeface="Tahoma" pitchFamily="34" charset="0"/>
              </a:rPr>
              <a:t>.</a:t>
            </a:r>
            <a:endParaRPr lang="fr-CA" dirty="0">
              <a:solidFill>
                <a:schemeClr val="tx1"/>
              </a:solidFill>
              <a:latin typeface="Tahoma" pitchFamily="34" charset="0"/>
              <a:ea typeface="Tahoma" pitchFamily="34" charset="0"/>
              <a:cs typeface="Tahoma" pitchFamily="34" charset="0"/>
            </a:endParaRPr>
          </a:p>
          <a:p>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de vote</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8081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162799" y="2892277"/>
            <a:ext cx="1801689"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3" name="Titre 2"/>
          <p:cNvSpPr>
            <a:spLocks noGrp="1"/>
          </p:cNvSpPr>
          <p:nvPr>
            <p:ph type="title"/>
          </p:nvPr>
        </p:nvSpPr>
        <p:spPr/>
        <p:txBody>
          <a:bodyPr/>
          <a:lstStyle/>
          <a:p>
            <a:r>
              <a:rPr lang="en-CA" dirty="0" smtClean="0"/>
              <a:t>Droits économiques, sociaux et culturels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7608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marL="45720" indent="0" algn="just">
              <a:buNone/>
            </a:pPr>
            <a:endParaRPr lang="en-CA" b="1" dirty="0" smtClean="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28. </a:t>
            </a:r>
            <a:r>
              <a:rPr lang="en-CA" b="1" dirty="0" err="1" smtClean="0">
                <a:solidFill>
                  <a:schemeClr val="tx1"/>
                </a:solidFill>
                <a:latin typeface="Tahoma" pitchFamily="34" charset="0"/>
                <a:ea typeface="Tahoma" pitchFamily="34" charset="0"/>
                <a:cs typeface="Tahoma" pitchFamily="34" charset="0"/>
              </a:rPr>
              <a:t>L’État</a:t>
            </a:r>
            <a:r>
              <a:rPr lang="en-CA" b="1" dirty="0" smtClean="0">
                <a:solidFill>
                  <a:schemeClr val="tx1"/>
                </a:solidFill>
                <a:latin typeface="Tahoma" pitchFamily="34" charset="0"/>
                <a:ea typeface="Tahoma" pitchFamily="34" charset="0"/>
                <a:cs typeface="Tahoma" pitchFamily="34" charset="0"/>
              </a:rPr>
              <a:t> </a:t>
            </a:r>
            <a:r>
              <a:rPr lang="en-CA" b="1" dirty="0">
                <a:solidFill>
                  <a:schemeClr val="tx1"/>
                </a:solidFill>
                <a:latin typeface="Tahoma" pitchFamily="34" charset="0"/>
                <a:ea typeface="Tahoma" pitchFamily="34" charset="0"/>
                <a:cs typeface="Tahoma" pitchFamily="34" charset="0"/>
              </a:rPr>
              <a:t>a </a:t>
            </a:r>
            <a:r>
              <a:rPr lang="en-CA" b="1" dirty="0" err="1">
                <a:solidFill>
                  <a:schemeClr val="tx1"/>
                </a:solidFill>
                <a:latin typeface="Tahoma" pitchFamily="34" charset="0"/>
                <a:ea typeface="Tahoma" pitchFamily="34" charset="0"/>
                <a:cs typeface="Tahoma" pitchFamily="34" charset="0"/>
              </a:rPr>
              <a:t>l’obligation</a:t>
            </a:r>
            <a:r>
              <a:rPr lang="en-CA" b="1" dirty="0">
                <a:solidFill>
                  <a:schemeClr val="tx1"/>
                </a:solidFill>
                <a:latin typeface="Tahoma" pitchFamily="34" charset="0"/>
                <a:ea typeface="Tahoma" pitchFamily="34" charset="0"/>
                <a:cs typeface="Tahoma" pitchFamily="34" charset="0"/>
              </a:rPr>
              <a:t> de </a:t>
            </a:r>
            <a:r>
              <a:rPr lang="en-CA" b="1" dirty="0" err="1">
                <a:solidFill>
                  <a:schemeClr val="tx1"/>
                </a:solidFill>
                <a:latin typeface="Tahoma" pitchFamily="34" charset="0"/>
                <a:ea typeface="Tahoma" pitchFamily="34" charset="0"/>
                <a:cs typeface="Tahoma" pitchFamily="34" charset="0"/>
              </a:rPr>
              <a:t>garantir</a:t>
            </a:r>
            <a:r>
              <a:rPr lang="en-CA" b="1" dirty="0">
                <a:solidFill>
                  <a:schemeClr val="tx1"/>
                </a:solidFill>
                <a:latin typeface="Tahoma" pitchFamily="34" charset="0"/>
                <a:ea typeface="Tahoma" pitchFamily="34" charset="0"/>
                <a:cs typeface="Tahoma" pitchFamily="34" charset="0"/>
              </a:rPr>
              <a:t> </a:t>
            </a:r>
            <a:r>
              <a:rPr lang="en-CA" b="1" dirty="0" err="1">
                <a:solidFill>
                  <a:schemeClr val="tx1"/>
                </a:solidFill>
                <a:latin typeface="Tahoma" pitchFamily="34" charset="0"/>
                <a:ea typeface="Tahoma" pitchFamily="34" charset="0"/>
                <a:cs typeface="Tahoma" pitchFamily="34" charset="0"/>
              </a:rPr>
              <a:t>ces</a:t>
            </a:r>
            <a:r>
              <a:rPr lang="en-CA" b="1" dirty="0">
                <a:solidFill>
                  <a:schemeClr val="tx1"/>
                </a:solidFill>
                <a:latin typeface="Tahoma" pitchFamily="34" charset="0"/>
                <a:ea typeface="Tahoma" pitchFamily="34" charset="0"/>
                <a:cs typeface="Tahoma" pitchFamily="34" charset="0"/>
              </a:rPr>
              <a:t> droits à un </a:t>
            </a:r>
            <a:r>
              <a:rPr lang="en-CA" b="1" dirty="0" err="1">
                <a:solidFill>
                  <a:schemeClr val="tx1"/>
                </a:solidFill>
                <a:latin typeface="Tahoma" pitchFamily="34" charset="0"/>
                <a:ea typeface="Tahoma" pitchFamily="34" charset="0"/>
                <a:cs typeface="Tahoma" pitchFamily="34" charset="0"/>
              </a:rPr>
              <a:t>seuil</a:t>
            </a:r>
            <a:r>
              <a:rPr lang="en-CA" b="1" dirty="0">
                <a:solidFill>
                  <a:schemeClr val="tx1"/>
                </a:solidFill>
                <a:latin typeface="Tahoma" pitchFamily="34" charset="0"/>
                <a:ea typeface="Tahoma" pitchFamily="34" charset="0"/>
                <a:cs typeface="Tahoma" pitchFamily="34" charset="0"/>
              </a:rPr>
              <a:t> minimal </a:t>
            </a:r>
            <a:r>
              <a:rPr lang="en-CA" b="1" dirty="0" err="1" smtClean="0">
                <a:solidFill>
                  <a:schemeClr val="tx1"/>
                </a:solidFill>
                <a:latin typeface="Tahoma" pitchFamily="34" charset="0"/>
                <a:ea typeface="Tahoma" pitchFamily="34" charset="0"/>
                <a:cs typeface="Tahoma" pitchFamily="34" charset="0"/>
              </a:rPr>
              <a:t>assurant</a:t>
            </a:r>
            <a:r>
              <a:rPr lang="en-CA" b="1" dirty="0" smtClean="0">
                <a:solidFill>
                  <a:schemeClr val="tx1"/>
                </a:solidFill>
                <a:latin typeface="Tahoma" pitchFamily="34" charset="0"/>
                <a:ea typeface="Tahoma" pitchFamily="34" charset="0"/>
                <a:cs typeface="Tahoma" pitchFamily="34" charset="0"/>
              </a:rPr>
              <a:t> </a:t>
            </a:r>
            <a:r>
              <a:rPr lang="en-CA" b="1" dirty="0">
                <a:solidFill>
                  <a:schemeClr val="tx1"/>
                </a:solidFill>
                <a:latin typeface="Tahoma" pitchFamily="34" charset="0"/>
                <a:ea typeface="Tahoma" pitchFamily="34" charset="0"/>
                <a:cs typeface="Tahoma" pitchFamily="34" charset="0"/>
              </a:rPr>
              <a:t>le respect de la </a:t>
            </a:r>
            <a:r>
              <a:rPr lang="en-CA" b="1" dirty="0" err="1">
                <a:solidFill>
                  <a:schemeClr val="tx1"/>
                </a:solidFill>
                <a:latin typeface="Tahoma" pitchFamily="34" charset="0"/>
                <a:ea typeface="Tahoma" pitchFamily="34" charset="0"/>
                <a:cs typeface="Tahoma" pitchFamily="34" charset="0"/>
              </a:rPr>
              <a:t>dignité</a:t>
            </a:r>
            <a:r>
              <a:rPr lang="en-CA" b="1" dirty="0">
                <a:solidFill>
                  <a:schemeClr val="tx1"/>
                </a:solidFill>
                <a:latin typeface="Tahoma" pitchFamily="34" charset="0"/>
                <a:ea typeface="Tahoma" pitchFamily="34" charset="0"/>
                <a:cs typeface="Tahoma" pitchFamily="34" charset="0"/>
              </a:rPr>
              <a:t> </a:t>
            </a:r>
            <a:r>
              <a:rPr lang="en-CA" b="1" dirty="0" err="1">
                <a:solidFill>
                  <a:schemeClr val="tx1"/>
                </a:solidFill>
                <a:latin typeface="Tahoma" pitchFamily="34" charset="0"/>
                <a:ea typeface="Tahoma" pitchFamily="34" charset="0"/>
                <a:cs typeface="Tahoma" pitchFamily="34" charset="0"/>
              </a:rPr>
              <a:t>humaine</a:t>
            </a:r>
            <a:r>
              <a:rPr lang="en-CA" b="1"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vise</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édicter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l’obligation</a:t>
            </a:r>
            <a:r>
              <a:rPr lang="en-CA" dirty="0" smtClean="0">
                <a:solidFill>
                  <a:schemeClr val="tx1"/>
                </a:solidFill>
                <a:latin typeface="Tahoma" pitchFamily="34" charset="0"/>
                <a:ea typeface="Tahoma" pitchFamily="34" charset="0"/>
                <a:cs typeface="Tahoma" pitchFamily="34" charset="0"/>
              </a:rPr>
              <a:t> pour </a:t>
            </a:r>
            <a:r>
              <a:rPr lang="en-CA" dirty="0" err="1" smtClean="0">
                <a:solidFill>
                  <a:schemeClr val="tx1"/>
                </a:solidFill>
                <a:latin typeface="Tahoma" pitchFamily="34" charset="0"/>
                <a:ea typeface="Tahoma" pitchFamily="34" charset="0"/>
                <a:cs typeface="Tahoma" pitchFamily="34" charset="0"/>
              </a:rPr>
              <a:t>l’État</a:t>
            </a:r>
            <a:r>
              <a:rPr lang="en-CA" dirty="0" smtClean="0">
                <a:solidFill>
                  <a:schemeClr val="tx1"/>
                </a:solidFill>
                <a:latin typeface="Tahoma" pitchFamily="34" charset="0"/>
                <a:ea typeface="Tahoma" pitchFamily="34" charset="0"/>
                <a:cs typeface="Tahoma" pitchFamily="34" charset="0"/>
              </a:rPr>
              <a:t> de </a:t>
            </a:r>
            <a:r>
              <a:rPr lang="en-CA" dirty="0" err="1" smtClean="0">
                <a:solidFill>
                  <a:schemeClr val="tx1"/>
                </a:solidFill>
                <a:latin typeface="Tahoma" pitchFamily="34" charset="0"/>
                <a:ea typeface="Tahoma" pitchFamily="34" charset="0"/>
                <a:cs typeface="Tahoma" pitchFamily="34" charset="0"/>
              </a:rPr>
              <a:t>garantir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conformément</a:t>
            </a:r>
            <a:r>
              <a:rPr lang="en-CA" dirty="0" smtClean="0">
                <a:solidFill>
                  <a:schemeClr val="tx1"/>
                </a:solidFill>
                <a:latin typeface="Tahoma" pitchFamily="34" charset="0"/>
                <a:ea typeface="Tahoma" pitchFamily="34" charset="0"/>
                <a:cs typeface="Tahoma" pitchFamily="34" charset="0"/>
              </a:rPr>
              <a:t> aux obligations </a:t>
            </a:r>
            <a:r>
              <a:rPr lang="en-CA" dirty="0" err="1" smtClean="0">
                <a:solidFill>
                  <a:schemeClr val="tx1"/>
                </a:solidFill>
                <a:latin typeface="Tahoma" pitchFamily="34" charset="0"/>
                <a:ea typeface="Tahoma" pitchFamily="34" charset="0"/>
                <a:cs typeface="Tahoma" pitchFamily="34" charset="0"/>
              </a:rPr>
              <a:t>découlant</a:t>
            </a:r>
            <a:r>
              <a:rPr lang="en-CA" dirty="0" smtClean="0">
                <a:solidFill>
                  <a:schemeClr val="tx1"/>
                </a:solidFill>
                <a:latin typeface="Tahoma" pitchFamily="34" charset="0"/>
                <a:ea typeface="Tahoma" pitchFamily="34" charset="0"/>
                <a:cs typeface="Tahoma" pitchFamily="34" charset="0"/>
              </a:rPr>
              <a:t> du PIDESC, un «</a:t>
            </a:r>
            <a:r>
              <a:rPr lang="en-CA" dirty="0" err="1" smtClean="0">
                <a:solidFill>
                  <a:schemeClr val="tx1"/>
                </a:solidFill>
                <a:latin typeface="Tahoma" pitchFamily="34" charset="0"/>
                <a:ea typeface="Tahoma" pitchFamily="34" charset="0"/>
                <a:cs typeface="Tahoma" pitchFamily="34" charset="0"/>
              </a:rPr>
              <a:t>noyau</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essentiel</a:t>
            </a:r>
            <a:r>
              <a:rPr lang="en-CA" dirty="0" smtClean="0">
                <a:solidFill>
                  <a:schemeClr val="tx1"/>
                </a:solidFill>
                <a:latin typeface="Tahoma" pitchFamily="34" charset="0"/>
                <a:ea typeface="Tahoma" pitchFamily="34" charset="0"/>
                <a:cs typeface="Tahoma" pitchFamily="34" charset="0"/>
              </a:rPr>
              <a:t>» de droits qui </a:t>
            </a:r>
            <a:r>
              <a:rPr lang="en-CA" dirty="0" err="1" smtClean="0">
                <a:solidFill>
                  <a:schemeClr val="tx1"/>
                </a:solidFill>
                <a:latin typeface="Tahoma" pitchFamily="34" charset="0"/>
                <a:ea typeface="Tahoma" pitchFamily="34" charset="0"/>
                <a:cs typeface="Tahoma" pitchFamily="34" charset="0"/>
              </a:rPr>
              <a:t>permettent</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toute</a:t>
            </a:r>
            <a:r>
              <a:rPr lang="en-CA" dirty="0" smtClean="0">
                <a:solidFill>
                  <a:schemeClr val="tx1"/>
                </a:solidFill>
                <a:latin typeface="Tahoma" pitchFamily="34" charset="0"/>
                <a:ea typeface="Tahoma" pitchFamily="34" charset="0"/>
                <a:cs typeface="Tahoma" pitchFamily="34" charset="0"/>
              </a:rPr>
              <a:t> personne de vie dans la </a:t>
            </a:r>
            <a:r>
              <a:rPr lang="en-CA" dirty="0" err="1" smtClean="0">
                <a:solidFill>
                  <a:schemeClr val="tx1"/>
                </a:solidFill>
                <a:latin typeface="Tahoma" pitchFamily="34" charset="0"/>
                <a:ea typeface="Tahoma" pitchFamily="34" charset="0"/>
                <a:cs typeface="Tahoma" pitchFamily="34" charset="0"/>
              </a:rPr>
              <a:t>dignité</a:t>
            </a:r>
            <a:r>
              <a:rPr lang="en-CA" dirty="0" smtClean="0">
                <a:solidFill>
                  <a:schemeClr val="tx1"/>
                </a:solidFill>
                <a:latin typeface="Tahoma" pitchFamily="34" charset="0"/>
                <a:ea typeface="Tahoma" pitchFamily="34" charset="0"/>
                <a:cs typeface="Tahoma" pitchFamily="34" charset="0"/>
              </a:rPr>
              <a:t>.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en-CA" i="1" dirty="0" smtClean="0">
                <a:solidFill>
                  <a:schemeClr val="tx1"/>
                </a:solidFill>
                <a:latin typeface="Tahoma" pitchFamily="34" charset="0"/>
                <a:ea typeface="Tahoma" pitchFamily="34" charset="0"/>
                <a:cs typeface="Tahoma" pitchFamily="34" charset="0"/>
              </a:rPr>
              <a:t>Pacte international relatif aux droits économiques, sociaux et culturels</a:t>
            </a:r>
            <a:endParaRPr lang="en-CA" i="1" dirty="0">
              <a:solidFill>
                <a:schemeClr val="tx1"/>
              </a:solidFill>
              <a:latin typeface="Tahoma" pitchFamily="34" charset="0"/>
              <a:ea typeface="Tahoma" pitchFamily="34" charset="0"/>
              <a:cs typeface="Tahoma" pitchFamily="34" charset="0"/>
            </a:endParaRPr>
          </a:p>
          <a:p>
            <a:pPr marL="45720" indent="0" algn="just">
              <a:buNone/>
            </a:pPr>
            <a:endParaRPr lang="fr-CA" dirty="0"/>
          </a:p>
        </p:txBody>
      </p:sp>
      <p:sp>
        <p:nvSpPr>
          <p:cNvPr id="3" name="Titre 2"/>
          <p:cNvSpPr>
            <a:spLocks noGrp="1"/>
          </p:cNvSpPr>
          <p:nvPr>
            <p:ph type="title"/>
          </p:nvPr>
        </p:nvSpPr>
        <p:spPr/>
        <p:txBody>
          <a:bodyPr/>
          <a:lstStyle/>
          <a:p>
            <a:r>
              <a:rPr lang="en-CA" dirty="0" smtClean="0"/>
              <a:t>Obligation de </a:t>
            </a:r>
            <a:r>
              <a:rPr lang="en-CA" dirty="0" err="1" smtClean="0"/>
              <a:t>garantir</a:t>
            </a:r>
            <a:r>
              <a:rPr lang="en-CA" dirty="0" smtClean="0"/>
              <a:t> un </a:t>
            </a:r>
            <a:r>
              <a:rPr lang="en-CA" dirty="0" err="1" smtClean="0"/>
              <a:t>seuil</a:t>
            </a:r>
            <a:r>
              <a:rPr lang="en-CA" dirty="0" smtClean="0"/>
              <a:t> minimal</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4896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1"/>
          </a:xfrm>
        </p:spPr>
        <p:txBody>
          <a:bodyPr>
            <a:normAutofit fontScale="77500" lnSpcReduction="20000"/>
          </a:bodyPr>
          <a:lstStyle/>
          <a:p>
            <a:pPr marL="45720" indent="0" algn="just">
              <a:buNone/>
            </a:pPr>
            <a:r>
              <a:rPr lang="fr-CA" dirty="0" smtClean="0">
                <a:solidFill>
                  <a:schemeClr val="tx1"/>
                </a:solidFill>
                <a:latin typeface="Tahoma" pitchFamily="34" charset="0"/>
                <a:ea typeface="Tahoma" pitchFamily="34" charset="0"/>
                <a:cs typeface="Tahoma" pitchFamily="34" charset="0"/>
              </a:rPr>
              <a:t>29. Tout </a:t>
            </a:r>
            <a:r>
              <a:rPr lang="fr-CA" dirty="0">
                <a:solidFill>
                  <a:schemeClr val="tx1"/>
                </a:solidFill>
                <a:latin typeface="Tahoma" pitchFamily="34" charset="0"/>
                <a:ea typeface="Tahoma" pitchFamily="34" charset="0"/>
                <a:cs typeface="Tahoma" pitchFamily="34" charset="0"/>
              </a:rPr>
              <a:t>enfant a droit :</a:t>
            </a:r>
          </a:p>
          <a:p>
            <a:pPr marL="45720" indent="0" algn="just">
              <a:buNone/>
            </a:pPr>
            <a:r>
              <a:rPr lang="fr-CA" dirty="0">
                <a:solidFill>
                  <a:schemeClr val="tx1"/>
                </a:solidFill>
                <a:latin typeface="Tahoma" pitchFamily="34" charset="0"/>
                <a:ea typeface="Tahoma" pitchFamily="34" charset="0"/>
                <a:cs typeface="Tahoma" pitchFamily="34" charset="0"/>
              </a:rPr>
              <a:t>a) à la protection, à la sécurité et à l'attention que ses parents ou les personnes qui en tiennent lieu peuvent lui donner</a:t>
            </a:r>
          </a:p>
          <a:p>
            <a:pPr marL="45720" indent="0" algn="just">
              <a:buNone/>
            </a:pPr>
            <a:r>
              <a:rPr lang="fr-CA" dirty="0">
                <a:solidFill>
                  <a:schemeClr val="tx1"/>
                </a:solidFill>
                <a:latin typeface="Tahoma" pitchFamily="34" charset="0"/>
                <a:ea typeface="Tahoma" pitchFamily="34" charset="0"/>
                <a:cs typeface="Tahoma" pitchFamily="34" charset="0"/>
              </a:rPr>
              <a:t>b) </a:t>
            </a:r>
            <a:r>
              <a:rPr lang="fr-CA" b="1" dirty="0">
                <a:solidFill>
                  <a:schemeClr val="tx1"/>
                </a:solidFill>
                <a:latin typeface="Tahoma" pitchFamily="34" charset="0"/>
                <a:ea typeface="Tahoma" pitchFamily="34" charset="0"/>
                <a:cs typeface="Tahoma" pitchFamily="34" charset="0"/>
              </a:rPr>
              <a:t>à ce que toute décision le concernant soit prise dans </a:t>
            </a:r>
            <a:r>
              <a:rPr lang="fr-CA" b="1" dirty="0" smtClean="0">
                <a:solidFill>
                  <a:schemeClr val="tx1"/>
                </a:solidFill>
                <a:latin typeface="Tahoma" pitchFamily="34" charset="0"/>
                <a:ea typeface="Tahoma" pitchFamily="34" charset="0"/>
                <a:cs typeface="Tahoma" pitchFamily="34" charset="0"/>
              </a:rPr>
              <a:t>son meilleur </a:t>
            </a:r>
            <a:r>
              <a:rPr lang="fr-CA" b="1" dirty="0">
                <a:solidFill>
                  <a:schemeClr val="tx1"/>
                </a:solidFill>
                <a:latin typeface="Tahoma" pitchFamily="34" charset="0"/>
                <a:ea typeface="Tahoma" pitchFamily="34" charset="0"/>
                <a:cs typeface="Tahoma" pitchFamily="34" charset="0"/>
              </a:rPr>
              <a:t>intérêt, dans le respect de ses droits et en prenant en compte </a:t>
            </a:r>
            <a:r>
              <a:rPr lang="fr-CA" b="1" dirty="0" smtClean="0">
                <a:solidFill>
                  <a:schemeClr val="tx1"/>
                </a:solidFill>
                <a:latin typeface="Tahoma" pitchFamily="34" charset="0"/>
                <a:ea typeface="Tahoma" pitchFamily="34" charset="0"/>
                <a:cs typeface="Tahoma" pitchFamily="34" charset="0"/>
              </a:rPr>
              <a:t>ses </a:t>
            </a:r>
            <a:r>
              <a:rPr lang="fr-CA" b="1" dirty="0">
                <a:solidFill>
                  <a:schemeClr val="tx1"/>
                </a:solidFill>
                <a:latin typeface="Tahoma" pitchFamily="34" charset="0"/>
                <a:ea typeface="Tahoma" pitchFamily="34" charset="0"/>
                <a:cs typeface="Tahoma" pitchFamily="34" charset="0"/>
              </a:rPr>
              <a:t>caractéristiques personnelles</a:t>
            </a:r>
            <a:endParaRPr lang="fr-CA" dirty="0">
              <a:solidFill>
                <a:schemeClr val="tx1"/>
              </a:solidFill>
              <a:latin typeface="Tahoma" pitchFamily="34" charset="0"/>
              <a:ea typeface="Tahoma" pitchFamily="34" charset="0"/>
              <a:cs typeface="Tahoma" pitchFamily="34" charset="0"/>
            </a:endParaRPr>
          </a:p>
          <a:p>
            <a:pPr marL="45720" indent="0" algn="just">
              <a:buNone/>
            </a:pPr>
            <a:r>
              <a:rPr lang="fr-CA" b="1" dirty="0">
                <a:solidFill>
                  <a:schemeClr val="tx1"/>
                </a:solidFill>
                <a:latin typeface="Tahoma" pitchFamily="34" charset="0"/>
                <a:ea typeface="Tahoma" pitchFamily="34" charset="0"/>
                <a:cs typeface="Tahoma" pitchFamily="34" charset="0"/>
              </a:rPr>
              <a:t>c) à ce que sa famille dispose de tous les moyens pour le soutenir </a:t>
            </a:r>
          </a:p>
          <a:p>
            <a:pPr marL="45720" indent="0" algn="ctr">
              <a:buNone/>
            </a:pPr>
            <a:r>
              <a:rPr lang="en-CA" b="1" dirty="0" smtClean="0">
                <a:solidFill>
                  <a:schemeClr val="tx1"/>
                </a:solidFill>
                <a:latin typeface="Tahoma" pitchFamily="34" charset="0"/>
                <a:ea typeface="Tahoma" pitchFamily="34" charset="0"/>
                <a:cs typeface="Tahoma" pitchFamily="34" charset="0"/>
              </a:rPr>
              <a:t>____________________________________</a:t>
            </a:r>
          </a:p>
          <a:p>
            <a:pPr marL="45720" indent="0" algn="just">
              <a:buNone/>
            </a:pPr>
            <a:endParaRPr lang="fr-CA" dirty="0">
              <a:solidFill>
                <a:schemeClr val="tx1"/>
              </a:solidFill>
              <a:latin typeface="Tahoma" pitchFamily="34" charset="0"/>
              <a:ea typeface="Tahoma" pitchFamily="34" charset="0"/>
              <a:cs typeface="Tahoma" pitchFamily="34" charset="0"/>
            </a:endParaRPr>
          </a:p>
          <a:p>
            <a:pPr marL="45720" indent="0" algn="just">
              <a:buNone/>
            </a:pPr>
            <a:r>
              <a:rPr lang="en-CA" dirty="0" smtClean="0">
                <a:solidFill>
                  <a:schemeClr val="tx1"/>
                </a:solidFill>
                <a:latin typeface="Tahoma" pitchFamily="34" charset="0"/>
                <a:ea typeface="Tahoma" pitchFamily="34" charset="0"/>
                <a:cs typeface="Tahoma" pitchFamily="34" charset="0"/>
              </a:rPr>
              <a:t>Le paragraphe b) </a:t>
            </a:r>
            <a:r>
              <a:rPr lang="en-CA" dirty="0" err="1" smtClean="0">
                <a:solidFill>
                  <a:schemeClr val="tx1"/>
                </a:solidFill>
                <a:latin typeface="Tahoma" pitchFamily="34" charset="0"/>
                <a:ea typeface="Tahoma" pitchFamily="34" charset="0"/>
                <a:cs typeface="Tahoma" pitchFamily="34" charset="0"/>
              </a:rPr>
              <a:t>constitutionnalise</a:t>
            </a:r>
            <a:r>
              <a:rPr lang="en-CA" dirty="0" smtClean="0">
                <a:solidFill>
                  <a:schemeClr val="tx1"/>
                </a:solidFill>
                <a:latin typeface="Tahoma" pitchFamily="34" charset="0"/>
                <a:ea typeface="Tahoma" pitchFamily="34" charset="0"/>
                <a:cs typeface="Tahoma" pitchFamily="34" charset="0"/>
              </a:rPr>
              <a:t> les articles 32 et 33 </a:t>
            </a:r>
            <a:r>
              <a:rPr lang="en-CA" dirty="0" err="1" smtClean="0">
                <a:solidFill>
                  <a:schemeClr val="tx1"/>
                </a:solidFill>
                <a:latin typeface="Tahoma" pitchFamily="34" charset="0"/>
                <a:ea typeface="Tahoma" pitchFamily="34" charset="0"/>
                <a:cs typeface="Tahoma" pitchFamily="34" charset="0"/>
              </a:rPr>
              <a:t>CcQ</a:t>
            </a:r>
            <a:r>
              <a:rPr lang="en-CA" dirty="0" smtClean="0">
                <a:solidFill>
                  <a:schemeClr val="tx1"/>
                </a:solidFill>
                <a:latin typeface="Tahoma" pitchFamily="34" charset="0"/>
                <a:ea typeface="Tahoma" pitchFamily="34" charset="0"/>
                <a:cs typeface="Tahoma" pitchFamily="34" charset="0"/>
              </a:rPr>
              <a:t> et </a:t>
            </a:r>
            <a:r>
              <a:rPr lang="en-CA" dirty="0" err="1" smtClean="0">
                <a:solidFill>
                  <a:schemeClr val="tx1"/>
                </a:solidFill>
                <a:latin typeface="Tahoma" pitchFamily="34" charset="0"/>
                <a:ea typeface="Tahoma" pitchFamily="34" charset="0"/>
                <a:cs typeface="Tahoma" pitchFamily="34" charset="0"/>
              </a:rPr>
              <a:t>élargit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principe</a:t>
            </a:r>
            <a:r>
              <a:rPr lang="en-CA" dirty="0" smtClean="0">
                <a:solidFill>
                  <a:schemeClr val="tx1"/>
                </a:solidFill>
                <a:latin typeface="Tahoma" pitchFamily="34" charset="0"/>
                <a:ea typeface="Tahoma" pitchFamily="34" charset="0"/>
                <a:cs typeface="Tahoma" pitchFamily="34" charset="0"/>
              </a:rPr>
              <a:t> à des </a:t>
            </a:r>
            <a:r>
              <a:rPr lang="en-CA" dirty="0" err="1" smtClean="0">
                <a:solidFill>
                  <a:schemeClr val="tx1"/>
                </a:solidFill>
                <a:latin typeface="Tahoma" pitchFamily="34" charset="0"/>
                <a:ea typeface="Tahoma" pitchFamily="34" charset="0"/>
                <a:cs typeface="Tahoma" pitchFamily="34" charset="0"/>
              </a:rPr>
              <a:t>domaines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autres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que</a:t>
            </a:r>
            <a:r>
              <a:rPr lang="en-CA" dirty="0" smtClean="0">
                <a:solidFill>
                  <a:schemeClr val="tx1"/>
                </a:solidFill>
                <a:latin typeface="Tahoma" pitchFamily="34" charset="0"/>
                <a:ea typeface="Tahoma" pitchFamily="34" charset="0"/>
                <a:cs typeface="Tahoma" pitchFamily="34" charset="0"/>
              </a:rPr>
              <a:t> le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civil.</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smtClean="0">
                <a:solidFill>
                  <a:schemeClr val="tx1"/>
                </a:solidFill>
                <a:latin typeface="Tahoma" pitchFamily="34" charset="0"/>
                <a:ea typeface="Tahoma" pitchFamily="34" charset="0"/>
                <a:cs typeface="Tahoma" pitchFamily="34" charset="0"/>
              </a:rPr>
              <a:t>Le paragraphe c) met en place </a:t>
            </a:r>
            <a:r>
              <a:rPr lang="en-CA" dirty="0" err="1" smtClean="0">
                <a:solidFill>
                  <a:schemeClr val="tx1"/>
                </a:solidFill>
                <a:latin typeface="Tahoma" pitchFamily="34" charset="0"/>
                <a:ea typeface="Tahoma" pitchFamily="34" charset="0"/>
                <a:cs typeface="Tahoma" pitchFamily="34" charset="0"/>
              </a:rPr>
              <a:t>une</a:t>
            </a:r>
            <a:r>
              <a:rPr lang="en-CA" dirty="0" smtClean="0">
                <a:solidFill>
                  <a:schemeClr val="tx1"/>
                </a:solidFill>
                <a:latin typeface="Tahoma" pitchFamily="34" charset="0"/>
                <a:ea typeface="Tahoma" pitchFamily="34" charset="0"/>
                <a:cs typeface="Tahoma" pitchFamily="34" charset="0"/>
              </a:rPr>
              <a:t> suggestion de la Commission des droits de la personne dans son </a:t>
            </a:r>
            <a:r>
              <a:rPr lang="en-CA" dirty="0" err="1" smtClean="0">
                <a:solidFill>
                  <a:schemeClr val="tx1"/>
                </a:solidFill>
                <a:latin typeface="Tahoma" pitchFamily="34" charset="0"/>
                <a:ea typeface="Tahoma" pitchFamily="34" charset="0"/>
                <a:cs typeface="Tahoma" pitchFamily="34" charset="0"/>
              </a:rPr>
              <a:t>Bilan</a:t>
            </a:r>
            <a:r>
              <a:rPr lang="en-CA" dirty="0" smtClean="0">
                <a:solidFill>
                  <a:schemeClr val="tx1"/>
                </a:solidFill>
                <a:latin typeface="Tahoma" pitchFamily="34" charset="0"/>
                <a:ea typeface="Tahoma" pitchFamily="34" charset="0"/>
                <a:cs typeface="Tahoma" pitchFamily="34" charset="0"/>
              </a:rPr>
              <a:t> des 25 ans de la </a:t>
            </a:r>
            <a:r>
              <a:rPr lang="en-CA" i="1" dirty="0" smtClean="0">
                <a:solidFill>
                  <a:schemeClr val="tx1"/>
                </a:solidFill>
                <a:latin typeface="Tahoma" pitchFamily="34" charset="0"/>
                <a:ea typeface="Tahoma" pitchFamily="34" charset="0"/>
                <a:cs typeface="Tahoma" pitchFamily="34" charset="0"/>
              </a:rPr>
              <a:t>Charte </a:t>
            </a:r>
            <a:r>
              <a:rPr lang="en-CA" i="1" dirty="0" err="1" smtClean="0">
                <a:solidFill>
                  <a:schemeClr val="tx1"/>
                </a:solidFill>
                <a:latin typeface="Tahoma" pitchFamily="34" charset="0"/>
                <a:ea typeface="Tahoma" pitchFamily="34" charset="0"/>
                <a:cs typeface="Tahoma" pitchFamily="34" charset="0"/>
              </a:rPr>
              <a:t>québécoise</a:t>
            </a:r>
            <a:r>
              <a:rPr lang="en-CA" dirty="0" smtClean="0">
                <a:solidFill>
                  <a:schemeClr val="tx1"/>
                </a:solidFill>
                <a:latin typeface="Tahoma" pitchFamily="34" charset="0"/>
                <a:ea typeface="Tahoma" pitchFamily="34" charset="0"/>
                <a:cs typeface="Tahoma" pitchFamily="34" charset="0"/>
              </a:rPr>
              <a:t>.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r>
              <a:rPr lang="en-CA" dirty="0" smtClean="0">
                <a:solidFill>
                  <a:schemeClr val="tx1"/>
                </a:solidFill>
                <a:latin typeface="Tahoma" pitchFamily="34" charset="0"/>
                <a:ea typeface="Tahoma" pitchFamily="34" charset="0"/>
                <a:cs typeface="Tahoma" pitchFamily="34" charset="0"/>
              </a:rPr>
              <a:t>:</a:t>
            </a:r>
          </a:p>
          <a:p>
            <a:pPr marL="45720" indent="0" algn="just">
              <a:buNone/>
            </a:pPr>
            <a:r>
              <a:rPr lang="en-CA" i="1" dirty="0">
                <a:solidFill>
                  <a:schemeClr val="tx1"/>
                </a:solidFill>
                <a:latin typeface="Tahoma" pitchFamily="34" charset="0"/>
                <a:ea typeface="Tahoma" pitchFamily="34" charset="0"/>
                <a:cs typeface="Tahoma" pitchFamily="34" charset="0"/>
              </a:rPr>
              <a:t>Code civil du Québec</a:t>
            </a:r>
            <a:r>
              <a:rPr lang="en-CA" dirty="0">
                <a:solidFill>
                  <a:schemeClr val="tx1"/>
                </a:solidFill>
                <a:latin typeface="Tahoma" pitchFamily="34" charset="0"/>
                <a:ea typeface="Tahoma" pitchFamily="34" charset="0"/>
                <a:cs typeface="Tahoma" pitchFamily="34" charset="0"/>
              </a:rPr>
              <a:t>, LRQ, c </a:t>
            </a:r>
            <a:r>
              <a:rPr lang="en-CA" dirty="0" smtClean="0">
                <a:solidFill>
                  <a:schemeClr val="tx1"/>
                </a:solidFill>
                <a:latin typeface="Tahoma" pitchFamily="34" charset="0"/>
                <a:ea typeface="Tahoma" pitchFamily="34" charset="0"/>
                <a:cs typeface="Tahoma" pitchFamily="34" charset="0"/>
              </a:rPr>
              <a:t>C-1991;</a:t>
            </a:r>
          </a:p>
          <a:p>
            <a:pPr marL="45720" indent="0" algn="just">
              <a:buNone/>
            </a:pPr>
            <a:r>
              <a:rPr lang="fr-CA" i="1" dirty="0">
                <a:solidFill>
                  <a:schemeClr val="tx1"/>
                </a:solidFill>
                <a:latin typeface="Tahoma" pitchFamily="34" charset="0"/>
                <a:ea typeface="Tahoma" pitchFamily="34" charset="0"/>
                <a:cs typeface="Tahoma" pitchFamily="34" charset="0"/>
              </a:rPr>
              <a:t>Convention relative aux droits de </a:t>
            </a:r>
            <a:r>
              <a:rPr lang="fr-CA" i="1" dirty="0" smtClean="0">
                <a:solidFill>
                  <a:schemeClr val="tx1"/>
                </a:solidFill>
                <a:latin typeface="Tahoma" pitchFamily="34" charset="0"/>
                <a:ea typeface="Tahoma" pitchFamily="34" charset="0"/>
                <a:cs typeface="Tahoma" pitchFamily="34" charset="0"/>
              </a:rPr>
              <a:t>l'enfant;</a:t>
            </a:r>
            <a:endParaRPr lang="en-CA" i="1" dirty="0" smtClean="0">
              <a:solidFill>
                <a:schemeClr val="tx1"/>
              </a:solidFill>
              <a:latin typeface="Tahoma" pitchFamily="34" charset="0"/>
              <a:ea typeface="Tahoma" pitchFamily="34" charset="0"/>
              <a:cs typeface="Tahoma" pitchFamily="34" charset="0"/>
            </a:endParaRPr>
          </a:p>
          <a:p>
            <a:pPr marL="45720" indent="0" algn="just">
              <a:buNone/>
            </a:pPr>
            <a:r>
              <a:rPr lang="en-CA" dirty="0" smtClean="0">
                <a:solidFill>
                  <a:schemeClr val="tx1"/>
                </a:solidFill>
                <a:latin typeface="Tahoma" pitchFamily="34" charset="0"/>
                <a:ea typeface="Tahoma" pitchFamily="34" charset="0"/>
                <a:cs typeface="Tahoma" pitchFamily="34" charset="0"/>
              </a:rPr>
              <a:t>Commission des droits de la personne</a:t>
            </a:r>
            <a:r>
              <a:rPr lang="en-CA" i="1" dirty="0" smtClean="0">
                <a:solidFill>
                  <a:schemeClr val="tx1"/>
                </a:solidFill>
                <a:latin typeface="Tahoma" pitchFamily="34" charset="0"/>
                <a:ea typeface="Tahoma" pitchFamily="34" charset="0"/>
                <a:cs typeface="Tahoma" pitchFamily="34" charset="0"/>
              </a:rPr>
              <a:t>, </a:t>
            </a:r>
            <a:r>
              <a:rPr lang="en-CA" i="1" dirty="0" err="1" smtClean="0">
                <a:solidFill>
                  <a:schemeClr val="tx1"/>
                </a:solidFill>
                <a:latin typeface="Tahoma" pitchFamily="34" charset="0"/>
                <a:ea typeface="Tahoma" pitchFamily="34" charset="0"/>
                <a:cs typeface="Tahoma" pitchFamily="34" charset="0"/>
              </a:rPr>
              <a:t>Bilan</a:t>
            </a:r>
            <a:r>
              <a:rPr lang="en-CA" i="1" dirty="0" smtClean="0">
                <a:solidFill>
                  <a:schemeClr val="tx1"/>
                </a:solidFill>
                <a:latin typeface="Tahoma" pitchFamily="34" charset="0"/>
                <a:ea typeface="Tahoma" pitchFamily="34" charset="0"/>
                <a:cs typeface="Tahoma" pitchFamily="34" charset="0"/>
              </a:rPr>
              <a:t> des 25 ans de la Charte </a:t>
            </a:r>
            <a:r>
              <a:rPr lang="en-CA" i="1" dirty="0" err="1" smtClean="0">
                <a:solidFill>
                  <a:schemeClr val="tx1"/>
                </a:solidFill>
                <a:latin typeface="Tahoma" pitchFamily="34" charset="0"/>
                <a:ea typeface="Tahoma" pitchFamily="34" charset="0"/>
                <a:cs typeface="Tahoma" pitchFamily="34" charset="0"/>
              </a:rPr>
              <a:t>québécoise</a:t>
            </a:r>
            <a:r>
              <a:rPr lang="en-CA" i="1" dirty="0" smtClean="0">
                <a:solidFill>
                  <a:schemeClr val="tx1"/>
                </a:solidFill>
                <a:latin typeface="Tahoma" pitchFamily="34" charset="0"/>
                <a:ea typeface="Tahoma" pitchFamily="34" charset="0"/>
                <a:cs typeface="Tahoma" pitchFamily="34" charset="0"/>
              </a:rPr>
              <a:t>, 2005.</a:t>
            </a:r>
          </a:p>
          <a:p>
            <a:pPr marL="45720" indent="0" algn="just">
              <a:buNone/>
            </a:pPr>
            <a:endParaRPr lang="en-CA" i="1" dirty="0" smtClean="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endParaRPr lang="en-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smtClean="0"/>
              <a:t>Droits de </a:t>
            </a:r>
            <a:r>
              <a:rPr lang="en-CA" dirty="0" err="1" smtClean="0"/>
              <a:t>l’enfant</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5569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1"/>
          </a:xfrm>
        </p:spPr>
        <p:txBody>
          <a:bodyPr>
            <a:normAutofit fontScale="92500" lnSpcReduction="20000"/>
          </a:bodyPr>
          <a:lstStyle/>
          <a:p>
            <a:pPr marL="45720" indent="0" algn="just">
              <a:buNone/>
            </a:pPr>
            <a:r>
              <a:rPr lang="fr-CA" dirty="0" smtClean="0">
                <a:solidFill>
                  <a:schemeClr val="tx1"/>
                </a:solidFill>
                <a:latin typeface="Tahoma" pitchFamily="34" charset="0"/>
                <a:ea typeface="Tahoma" pitchFamily="34" charset="0"/>
                <a:cs typeface="Tahoma" pitchFamily="34" charset="0"/>
              </a:rPr>
              <a:t>30. Toute </a:t>
            </a:r>
            <a:r>
              <a:rPr lang="fr-CA" dirty="0">
                <a:solidFill>
                  <a:schemeClr val="tx1"/>
                </a:solidFill>
                <a:latin typeface="Tahoma" pitchFamily="34" charset="0"/>
                <a:ea typeface="Tahoma" pitchFamily="34" charset="0"/>
                <a:cs typeface="Tahoma" pitchFamily="34" charset="0"/>
              </a:rPr>
              <a:t>personne a droit, dans la mesure et suivant les normes prévues par la </a:t>
            </a:r>
            <a:r>
              <a:rPr lang="fr-CA" dirty="0" smtClean="0">
                <a:solidFill>
                  <a:schemeClr val="tx1"/>
                </a:solidFill>
                <a:latin typeface="Tahoma" pitchFamily="34" charset="0"/>
                <a:ea typeface="Tahoma" pitchFamily="34" charset="0"/>
                <a:cs typeface="Tahoma" pitchFamily="34" charset="0"/>
              </a:rPr>
              <a:t>loi</a:t>
            </a:r>
            <a:r>
              <a:rPr lang="fr-CA" dirty="0">
                <a:solidFill>
                  <a:schemeClr val="tx1"/>
                </a:solidFill>
                <a:latin typeface="Tahoma" pitchFamily="34" charset="0"/>
                <a:ea typeface="Tahoma" pitchFamily="34" charset="0"/>
                <a:cs typeface="Tahoma" pitchFamily="34" charset="0"/>
              </a:rPr>
              <a:t> :</a:t>
            </a:r>
          </a:p>
          <a:p>
            <a:pPr marL="502920" indent="-457200" algn="just">
              <a:buAutoNum type="alphaLcParenR"/>
            </a:pPr>
            <a:r>
              <a:rPr lang="fr-CA" dirty="0" smtClean="0">
                <a:solidFill>
                  <a:schemeClr val="tx1"/>
                </a:solidFill>
                <a:latin typeface="Tahoma" pitchFamily="34" charset="0"/>
                <a:ea typeface="Tahoma" pitchFamily="34" charset="0"/>
                <a:cs typeface="Tahoma" pitchFamily="34" charset="0"/>
              </a:rPr>
              <a:t>à </a:t>
            </a:r>
            <a:r>
              <a:rPr lang="fr-CA" dirty="0">
                <a:solidFill>
                  <a:schemeClr val="tx1"/>
                </a:solidFill>
                <a:latin typeface="Tahoma" pitchFamily="34" charset="0"/>
                <a:ea typeface="Tahoma" pitchFamily="34" charset="0"/>
                <a:cs typeface="Tahoma" pitchFamily="34" charset="0"/>
              </a:rPr>
              <a:t>l'instruction publique </a:t>
            </a:r>
            <a:r>
              <a:rPr lang="fr-CA" b="1" dirty="0" smtClean="0">
                <a:solidFill>
                  <a:schemeClr val="tx1"/>
                </a:solidFill>
                <a:latin typeface="Tahoma" pitchFamily="34" charset="0"/>
                <a:ea typeface="Tahoma" pitchFamily="34" charset="0"/>
                <a:cs typeface="Tahoma" pitchFamily="34" charset="0"/>
              </a:rPr>
              <a:t>primaire, secondaire et collégia</a:t>
            </a:r>
            <a:r>
              <a:rPr lang="fr-CA" dirty="0" smtClean="0">
                <a:solidFill>
                  <a:schemeClr val="tx1"/>
                </a:solidFill>
                <a:latin typeface="Tahoma" pitchFamily="34" charset="0"/>
                <a:ea typeface="Tahoma" pitchFamily="34" charset="0"/>
                <a:cs typeface="Tahoma" pitchFamily="34" charset="0"/>
              </a:rPr>
              <a:t>l gratuite</a:t>
            </a:r>
            <a:endParaRPr lang="fr-CA" b="1" dirty="0" smtClean="0">
              <a:solidFill>
                <a:schemeClr val="tx1"/>
              </a:solidFill>
              <a:latin typeface="Tahoma" pitchFamily="34" charset="0"/>
              <a:ea typeface="Tahoma" pitchFamily="34" charset="0"/>
              <a:cs typeface="Tahoma" pitchFamily="34" charset="0"/>
            </a:endParaRPr>
          </a:p>
          <a:p>
            <a:pPr marL="502920" indent="-457200" algn="just">
              <a:buAutoNum type="alphaLcParenR"/>
            </a:pPr>
            <a:r>
              <a:rPr lang="fr-CA" b="1" dirty="0">
                <a:solidFill>
                  <a:schemeClr val="tx1"/>
                </a:solidFill>
                <a:latin typeface="Tahoma" pitchFamily="34" charset="0"/>
                <a:ea typeface="Tahoma" pitchFamily="34" charset="0"/>
                <a:cs typeface="Tahoma" pitchFamily="34" charset="0"/>
              </a:rPr>
              <a:t>à</a:t>
            </a:r>
            <a:r>
              <a:rPr lang="fr-CA" b="1" dirty="0" smtClean="0">
                <a:solidFill>
                  <a:schemeClr val="tx1"/>
                </a:solidFill>
                <a:latin typeface="Tahoma" pitchFamily="34" charset="0"/>
                <a:ea typeface="Tahoma" pitchFamily="34" charset="0"/>
                <a:cs typeface="Tahoma" pitchFamily="34" charset="0"/>
              </a:rPr>
              <a:t> l’instruction publique supérieure gratuite</a:t>
            </a:r>
            <a:endParaRPr lang="fr-CA" dirty="0">
              <a:solidFill>
                <a:schemeClr val="tx1"/>
              </a:solidFill>
              <a:latin typeface="Tahoma" pitchFamily="34" charset="0"/>
              <a:ea typeface="Tahoma" pitchFamily="34" charset="0"/>
              <a:cs typeface="Tahoma" pitchFamily="34" charset="0"/>
            </a:endParaRPr>
          </a:p>
          <a:p>
            <a:pPr marL="502920" indent="-457200" algn="just">
              <a:buAutoNum type="alphaLcParenR"/>
            </a:pPr>
            <a:r>
              <a:rPr lang="fr-CA" dirty="0" smtClean="0">
                <a:solidFill>
                  <a:schemeClr val="tx1"/>
                </a:solidFill>
                <a:latin typeface="Tahoma" pitchFamily="34" charset="0"/>
                <a:ea typeface="Tahoma" pitchFamily="34" charset="0"/>
                <a:cs typeface="Tahoma" pitchFamily="34" charset="0"/>
              </a:rPr>
              <a:t>de </a:t>
            </a:r>
            <a:r>
              <a:rPr lang="fr-CA" dirty="0">
                <a:solidFill>
                  <a:schemeClr val="tx1"/>
                </a:solidFill>
                <a:latin typeface="Tahoma" pitchFamily="34" charset="0"/>
                <a:ea typeface="Tahoma" pitchFamily="34" charset="0"/>
                <a:cs typeface="Tahoma" pitchFamily="34" charset="0"/>
              </a:rPr>
              <a:t>choisir pour ses enfants des établissements privés, pourvu que ces établissements se conforment aux normes prescrites ou approuvées en vertu de la </a:t>
            </a:r>
            <a:r>
              <a:rPr lang="fr-CA" dirty="0" smtClean="0">
                <a:solidFill>
                  <a:schemeClr val="tx1"/>
                </a:solidFill>
                <a:latin typeface="Tahoma" pitchFamily="34" charset="0"/>
                <a:ea typeface="Tahoma" pitchFamily="34" charset="0"/>
                <a:cs typeface="Tahoma" pitchFamily="34" charset="0"/>
              </a:rPr>
              <a:t>loi</a:t>
            </a: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a:t>
            </a:r>
          </a:p>
          <a:p>
            <a:pPr marL="45720" indent="0" algn="just">
              <a:buNone/>
            </a:pPr>
            <a:endParaRPr lang="fr-CA" dirty="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rassemble</a:t>
            </a:r>
            <a:r>
              <a:rPr lang="en-CA" dirty="0" smtClean="0">
                <a:solidFill>
                  <a:schemeClr val="tx1"/>
                </a:solidFill>
                <a:latin typeface="Tahoma" pitchFamily="34" charset="0"/>
                <a:ea typeface="Tahoma" pitchFamily="34" charset="0"/>
                <a:cs typeface="Tahoma" pitchFamily="34" charset="0"/>
              </a:rPr>
              <a:t> les </a:t>
            </a:r>
            <a:r>
              <a:rPr lang="en-CA" dirty="0" err="1" smtClean="0">
                <a:solidFill>
                  <a:schemeClr val="tx1"/>
                </a:solidFill>
                <a:latin typeface="Tahoma" pitchFamily="34" charset="0"/>
                <a:ea typeface="Tahoma" pitchFamily="34" charset="0"/>
                <a:cs typeface="Tahoma" pitchFamily="34" charset="0"/>
              </a:rPr>
              <a:t>deux</a:t>
            </a:r>
            <a:r>
              <a:rPr lang="en-CA" dirty="0" smtClean="0">
                <a:solidFill>
                  <a:schemeClr val="tx1"/>
                </a:solidFill>
                <a:latin typeface="Tahoma" pitchFamily="34" charset="0"/>
                <a:ea typeface="Tahoma" pitchFamily="34" charset="0"/>
                <a:cs typeface="Tahoma" pitchFamily="34" charset="0"/>
              </a:rPr>
              <a:t> articles de la </a:t>
            </a:r>
            <a:r>
              <a:rPr lang="en-CA" i="1" dirty="0" smtClean="0">
                <a:solidFill>
                  <a:schemeClr val="tx1"/>
                </a:solidFill>
                <a:latin typeface="Tahoma" pitchFamily="34" charset="0"/>
                <a:ea typeface="Tahoma" pitchFamily="34" charset="0"/>
                <a:cs typeface="Tahoma" pitchFamily="34" charset="0"/>
              </a:rPr>
              <a:t>Charte québecoise </a:t>
            </a:r>
            <a:r>
              <a:rPr lang="en-CA" dirty="0" smtClean="0">
                <a:solidFill>
                  <a:schemeClr val="tx1"/>
                </a:solidFill>
                <a:latin typeface="Tahoma" pitchFamily="34" charset="0"/>
                <a:ea typeface="Tahoma" pitchFamily="34" charset="0"/>
                <a:cs typeface="Tahoma" pitchFamily="34" charset="0"/>
              </a:rPr>
              <a:t>qui </a:t>
            </a:r>
            <a:r>
              <a:rPr lang="en-CA" dirty="0" err="1" smtClean="0">
                <a:solidFill>
                  <a:schemeClr val="tx1"/>
                </a:solidFill>
                <a:latin typeface="Tahoma" pitchFamily="34" charset="0"/>
                <a:ea typeface="Tahoma" pitchFamily="34" charset="0"/>
                <a:cs typeface="Tahoma" pitchFamily="34" charset="0"/>
              </a:rPr>
              <a:t>traitait</a:t>
            </a:r>
            <a:r>
              <a:rPr lang="en-CA" dirty="0" smtClean="0">
                <a:solidFill>
                  <a:schemeClr val="tx1"/>
                </a:solidFill>
                <a:latin typeface="Tahoma" pitchFamily="34" charset="0"/>
                <a:ea typeface="Tahoma" pitchFamily="34" charset="0"/>
                <a:cs typeface="Tahoma" pitchFamily="34" charset="0"/>
              </a:rPr>
              <a:t> du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l’éducation</a:t>
            </a:r>
            <a:r>
              <a:rPr lang="en-CA" dirty="0" smtClean="0">
                <a:solidFill>
                  <a:schemeClr val="tx1"/>
                </a:solidFill>
                <a:latin typeface="Tahoma" pitchFamily="34" charset="0"/>
                <a:ea typeface="Tahoma" pitchFamily="34" charset="0"/>
                <a:cs typeface="Tahoma" pitchFamily="34" charset="0"/>
              </a:rPr>
              <a:t> et </a:t>
            </a:r>
            <a:r>
              <a:rPr lang="en-CA" dirty="0" err="1" smtClean="0">
                <a:solidFill>
                  <a:schemeClr val="tx1"/>
                </a:solidFill>
                <a:latin typeface="Tahoma" pitchFamily="34" charset="0"/>
                <a:ea typeface="Tahoma" pitchFamily="34" charset="0"/>
                <a:cs typeface="Tahoma" pitchFamily="34" charset="0"/>
              </a:rPr>
              <a:t>ajoute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quelle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portée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doit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être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donnée</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l’instruction</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gratuite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initialement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prévue</a:t>
            </a:r>
            <a:r>
              <a:rPr lang="en-CA"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i="1" dirty="0" smtClean="0">
                <a:solidFill>
                  <a:schemeClr val="tx1"/>
                </a:solidFill>
                <a:latin typeface="Tahoma" pitchFamily="34" charset="0"/>
                <a:ea typeface="Tahoma" pitchFamily="34" charset="0"/>
                <a:cs typeface="Tahoma" pitchFamily="34" charset="0"/>
              </a:rPr>
              <a:t>Pacte international relatif aux droits économiques, sociaux et culturels</a:t>
            </a: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à </a:t>
            </a:r>
            <a:r>
              <a:rPr lang="en-CA" dirty="0" err="1" smtClean="0"/>
              <a:t>l’éducation</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441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1"/>
          </a:xfrm>
        </p:spPr>
        <p:txBody>
          <a:bodyPr>
            <a:normAutofit fontScale="77500" lnSpcReduction="20000"/>
          </a:bodyPr>
          <a:lstStyle/>
          <a:p>
            <a:pPr marL="45720" indent="0" algn="just">
              <a:buNone/>
            </a:pPr>
            <a:r>
              <a:rPr lang="fr-CA" dirty="0" smtClean="0">
                <a:solidFill>
                  <a:schemeClr val="tx1"/>
                </a:solidFill>
                <a:latin typeface="Tahoma" pitchFamily="34" charset="0"/>
                <a:ea typeface="Tahoma" pitchFamily="34" charset="0"/>
                <a:cs typeface="Tahoma" pitchFamily="34" charset="0"/>
              </a:rPr>
              <a:t>31. (1) Toute </a:t>
            </a:r>
            <a:r>
              <a:rPr lang="fr-CA" dirty="0">
                <a:solidFill>
                  <a:schemeClr val="tx1"/>
                </a:solidFill>
                <a:latin typeface="Tahoma" pitchFamily="34" charset="0"/>
                <a:ea typeface="Tahoma" pitchFamily="34" charset="0"/>
                <a:cs typeface="Tahoma" pitchFamily="34" charset="0"/>
              </a:rPr>
              <a:t>personne a droit, pour elle et sa famille, a un niveau de vie </a:t>
            </a:r>
            <a:r>
              <a:rPr lang="fr-CA" dirty="0" smtClean="0">
                <a:solidFill>
                  <a:srgbClr val="000000"/>
                </a:solidFill>
                <a:latin typeface="Tahoma" pitchFamily="34" charset="0"/>
                <a:ea typeface="Tahoma" pitchFamily="34" charset="0"/>
                <a:cs typeface="Tahoma" pitchFamily="34" charset="0"/>
              </a:rPr>
              <a:t>décent, </a:t>
            </a:r>
            <a:r>
              <a:rPr lang="fr-CA" dirty="0">
                <a:solidFill>
                  <a:srgbClr val="000000"/>
                </a:solidFill>
                <a:latin typeface="Tahoma" pitchFamily="34" charset="0"/>
                <a:ea typeface="Tahoma" pitchFamily="34" charset="0"/>
                <a:cs typeface="Tahoma" pitchFamily="34" charset="0"/>
              </a:rPr>
              <a:t>dont :</a:t>
            </a:r>
          </a:p>
          <a:p>
            <a:pPr marL="502920" indent="-457200" algn="just">
              <a:buFont typeface="+mj-lt"/>
              <a:buAutoNum type="alphaLcParenR"/>
            </a:pPr>
            <a:r>
              <a:rPr lang="fr-CA" b="1" dirty="0" smtClean="0">
                <a:solidFill>
                  <a:schemeClr val="tx1"/>
                </a:solidFill>
                <a:latin typeface="Tahoma" pitchFamily="34" charset="0"/>
                <a:ea typeface="Tahoma" pitchFamily="34" charset="0"/>
                <a:cs typeface="Tahoma" pitchFamily="34" charset="0"/>
              </a:rPr>
              <a:t>à </a:t>
            </a:r>
            <a:r>
              <a:rPr lang="fr-CA" b="1" dirty="0">
                <a:solidFill>
                  <a:schemeClr val="tx1"/>
                </a:solidFill>
                <a:latin typeface="Tahoma" pitchFamily="34" charset="0"/>
                <a:ea typeface="Tahoma" pitchFamily="34" charset="0"/>
                <a:cs typeface="Tahoma" pitchFamily="34" charset="0"/>
              </a:rPr>
              <a:t>un logement suffisant</a:t>
            </a:r>
          </a:p>
          <a:p>
            <a:pPr marL="502920" indent="-457200" algn="just">
              <a:buFont typeface="+mj-lt"/>
              <a:buAutoNum type="alphaLcParenR"/>
            </a:pPr>
            <a:r>
              <a:rPr lang="fr-CA" b="1" dirty="0" smtClean="0">
                <a:solidFill>
                  <a:schemeClr val="tx1"/>
                </a:solidFill>
                <a:latin typeface="Tahoma" pitchFamily="34" charset="0"/>
                <a:ea typeface="Tahoma" pitchFamily="34" charset="0"/>
                <a:cs typeface="Tahoma" pitchFamily="34" charset="0"/>
              </a:rPr>
              <a:t>à </a:t>
            </a:r>
            <a:r>
              <a:rPr lang="fr-CA" b="1" dirty="0">
                <a:solidFill>
                  <a:schemeClr val="tx1"/>
                </a:solidFill>
                <a:latin typeface="Tahoma" pitchFamily="34" charset="0"/>
                <a:ea typeface="Tahoma" pitchFamily="34" charset="0"/>
                <a:cs typeface="Tahoma" pitchFamily="34" charset="0"/>
              </a:rPr>
              <a:t>une alimentation suffisante</a:t>
            </a:r>
          </a:p>
          <a:p>
            <a:pPr marL="502920" indent="-457200" algn="just">
              <a:buFont typeface="+mj-lt"/>
              <a:buAutoNum type="alphaLcParenR"/>
            </a:pPr>
            <a:r>
              <a:rPr lang="fr-CA" b="1" dirty="0" smtClean="0">
                <a:solidFill>
                  <a:schemeClr val="tx1"/>
                </a:solidFill>
                <a:latin typeface="Tahoma" pitchFamily="34" charset="0"/>
                <a:ea typeface="Tahoma" pitchFamily="34" charset="0"/>
                <a:cs typeface="Tahoma" pitchFamily="34" charset="0"/>
              </a:rPr>
              <a:t>au </a:t>
            </a:r>
            <a:r>
              <a:rPr lang="fr-CA" b="1" dirty="0">
                <a:solidFill>
                  <a:schemeClr val="tx1"/>
                </a:solidFill>
                <a:latin typeface="Tahoma" pitchFamily="34" charset="0"/>
                <a:ea typeface="Tahoma" pitchFamily="34" charset="0"/>
                <a:cs typeface="Tahoma" pitchFamily="34" charset="0"/>
              </a:rPr>
              <a:t>meilleur état de santé physique et mental qu’elle soit susceptible d’atteindre</a:t>
            </a:r>
          </a:p>
          <a:p>
            <a:pPr marL="502920" indent="-457200" algn="just">
              <a:buFont typeface="+mj-lt"/>
              <a:buAutoNum type="alphaLcParenR"/>
            </a:pPr>
            <a:r>
              <a:rPr lang="fr-CA" dirty="0" smtClean="0">
                <a:solidFill>
                  <a:schemeClr val="tx1"/>
                </a:solidFill>
                <a:latin typeface="Tahoma" pitchFamily="34" charset="0"/>
                <a:ea typeface="Tahoma" pitchFamily="34" charset="0"/>
                <a:cs typeface="Tahoma" pitchFamily="34" charset="0"/>
              </a:rPr>
              <a:t>à </a:t>
            </a:r>
            <a:r>
              <a:rPr lang="fr-CA" dirty="0">
                <a:solidFill>
                  <a:schemeClr val="tx1"/>
                </a:solidFill>
                <a:latin typeface="Tahoma" pitchFamily="34" charset="0"/>
                <a:ea typeface="Tahoma" pitchFamily="34" charset="0"/>
                <a:cs typeface="Tahoma" pitchFamily="34" charset="0"/>
              </a:rPr>
              <a:t>des mesures d’assistance financières et sociales, prévues par la loi, </a:t>
            </a:r>
            <a:r>
              <a:rPr lang="fr-CA" dirty="0" smtClean="0">
                <a:solidFill>
                  <a:schemeClr val="tx1"/>
                </a:solidFill>
                <a:latin typeface="Tahoma" pitchFamily="34" charset="0"/>
                <a:ea typeface="Tahoma" pitchFamily="34" charset="0"/>
                <a:cs typeface="Tahoma" pitchFamily="34" charset="0"/>
              </a:rPr>
              <a:t>susceptibles </a:t>
            </a:r>
            <a:r>
              <a:rPr lang="fr-CA" dirty="0">
                <a:solidFill>
                  <a:schemeClr val="tx1"/>
                </a:solidFill>
                <a:latin typeface="Tahoma" pitchFamily="34" charset="0"/>
                <a:ea typeface="Tahoma" pitchFamily="34" charset="0"/>
                <a:cs typeface="Tahoma" pitchFamily="34" charset="0"/>
              </a:rPr>
              <a:t>de lui assurer un tel niveau de </a:t>
            </a:r>
            <a:r>
              <a:rPr lang="fr-CA" dirty="0" smtClean="0">
                <a:solidFill>
                  <a:schemeClr val="tx1"/>
                </a:solidFill>
                <a:latin typeface="Tahoma" pitchFamily="34" charset="0"/>
                <a:ea typeface="Tahoma" pitchFamily="34" charset="0"/>
                <a:cs typeface="Tahoma" pitchFamily="34" charset="0"/>
              </a:rPr>
              <a:t>vie</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latin typeface="Tahoma" pitchFamily="34" charset="0"/>
                <a:ea typeface="Tahoma" pitchFamily="34" charset="0"/>
                <a:cs typeface="Tahoma" pitchFamily="34" charset="0"/>
              </a:rPr>
              <a:t>_____________________________________________</a:t>
            </a:r>
          </a:p>
          <a:p>
            <a:pPr marL="45720" indent="0" algn="ctr">
              <a:buNone/>
            </a:pPr>
            <a:endParaRPr lang="en-CA" dirty="0" smtClean="0">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énumère</a:t>
            </a:r>
            <a:r>
              <a:rPr lang="en-CA" dirty="0" smtClean="0">
                <a:solidFill>
                  <a:schemeClr val="tx1"/>
                </a:solidFill>
                <a:latin typeface="Tahoma" pitchFamily="34" charset="0"/>
                <a:ea typeface="Tahoma" pitchFamily="34" charset="0"/>
                <a:cs typeface="Tahoma" pitchFamily="34" charset="0"/>
              </a:rPr>
              <a:t> les </a:t>
            </a:r>
            <a:r>
              <a:rPr lang="en-CA" dirty="0" err="1" smtClean="0">
                <a:solidFill>
                  <a:schemeClr val="tx1"/>
                </a:solidFill>
                <a:latin typeface="Tahoma" pitchFamily="34" charset="0"/>
                <a:ea typeface="Tahoma" pitchFamily="34" charset="0"/>
                <a:cs typeface="Tahoma" pitchFamily="34" charset="0"/>
              </a:rPr>
              <a:t>principaux</a:t>
            </a:r>
            <a:r>
              <a:rPr lang="en-CA" dirty="0" smtClean="0">
                <a:solidFill>
                  <a:schemeClr val="tx1"/>
                </a:solidFill>
                <a:latin typeface="Tahoma" pitchFamily="34" charset="0"/>
                <a:ea typeface="Tahoma" pitchFamily="34" charset="0"/>
                <a:cs typeface="Tahoma" pitchFamily="34" charset="0"/>
              </a:rPr>
              <a:t> DESC qui constituent </a:t>
            </a:r>
            <a:r>
              <a:rPr lang="en-CA" dirty="0" err="1" smtClean="0">
                <a:solidFill>
                  <a:schemeClr val="tx1"/>
                </a:solidFill>
                <a:latin typeface="Tahoma" pitchFamily="34" charset="0"/>
                <a:ea typeface="Tahoma" pitchFamily="34" charset="0"/>
                <a:cs typeface="Tahoma" pitchFamily="34" charset="0"/>
              </a:rPr>
              <a:t>globalement</a:t>
            </a:r>
            <a:r>
              <a:rPr lang="en-CA" dirty="0" smtClean="0">
                <a:solidFill>
                  <a:schemeClr val="tx1"/>
                </a:solidFill>
                <a:latin typeface="Tahoma" pitchFamily="34" charset="0"/>
                <a:ea typeface="Tahoma" pitchFamily="34" charset="0"/>
                <a:cs typeface="Tahoma" pitchFamily="34" charset="0"/>
              </a:rPr>
              <a:t> le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à un </a:t>
            </a:r>
            <a:r>
              <a:rPr lang="en-CA" dirty="0" err="1" smtClean="0">
                <a:solidFill>
                  <a:schemeClr val="tx1"/>
                </a:solidFill>
                <a:latin typeface="Tahoma" pitchFamily="34" charset="0"/>
                <a:ea typeface="Tahoma" pitchFamily="34" charset="0"/>
                <a:cs typeface="Tahoma" pitchFamily="34" charset="0"/>
              </a:rPr>
              <a:t>niveau</a:t>
            </a:r>
            <a:r>
              <a:rPr lang="en-CA" dirty="0" smtClean="0">
                <a:solidFill>
                  <a:schemeClr val="tx1"/>
                </a:solidFill>
                <a:latin typeface="Tahoma" pitchFamily="34" charset="0"/>
                <a:ea typeface="Tahoma" pitchFamily="34" charset="0"/>
                <a:cs typeface="Tahoma" pitchFamily="34" charset="0"/>
              </a:rPr>
              <a:t> de vie </a:t>
            </a:r>
            <a:r>
              <a:rPr lang="en-CA" dirty="0" err="1" smtClean="0">
                <a:solidFill>
                  <a:schemeClr val="tx1"/>
                </a:solidFill>
                <a:latin typeface="Tahoma" pitchFamily="34" charset="0"/>
                <a:ea typeface="Tahoma" pitchFamily="34" charset="0"/>
                <a:cs typeface="Tahoma" pitchFamily="34" charset="0"/>
              </a:rPr>
              <a:t>décent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en </a:t>
            </a:r>
            <a:r>
              <a:rPr lang="en-CA" dirty="0" err="1" smtClean="0">
                <a:solidFill>
                  <a:schemeClr val="tx1"/>
                </a:solidFill>
                <a:latin typeface="Tahoma" pitchFamily="34" charset="0"/>
                <a:ea typeface="Tahoma" pitchFamily="34" charset="0"/>
                <a:cs typeface="Tahoma" pitchFamily="34" charset="0"/>
              </a:rPr>
              <a:t>général</a:t>
            </a:r>
            <a:r>
              <a:rPr lang="en-CA" dirty="0" smtClean="0">
                <a:solidFill>
                  <a:schemeClr val="tx1"/>
                </a:solidFill>
                <a:latin typeface="Tahoma" pitchFamily="34" charset="0"/>
                <a:ea typeface="Tahoma" pitchFamily="34" charset="0"/>
                <a:cs typeface="Tahoma" pitchFamily="34" charset="0"/>
              </a:rPr>
              <a:t> et le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l’assistance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sociale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étaient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prévus</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l’article</a:t>
            </a:r>
            <a:r>
              <a:rPr lang="en-CA" dirty="0" smtClean="0">
                <a:solidFill>
                  <a:schemeClr val="tx1"/>
                </a:solidFill>
                <a:latin typeface="Tahoma" pitchFamily="34" charset="0"/>
                <a:ea typeface="Tahoma" pitchFamily="34" charset="0"/>
                <a:cs typeface="Tahoma" pitchFamily="34" charset="0"/>
              </a:rPr>
              <a:t> 45 de la Charte québecoise. </a:t>
            </a:r>
            <a:r>
              <a:rPr lang="en-CA" dirty="0" err="1" smtClean="0">
                <a:solidFill>
                  <a:schemeClr val="tx1"/>
                </a:solidFill>
                <a:latin typeface="Tahoma" pitchFamily="34" charset="0"/>
                <a:ea typeface="Tahoma" pitchFamily="34" charset="0"/>
                <a:cs typeface="Tahoma" pitchFamily="34" charset="0"/>
              </a:rPr>
              <a:t>S’inspire</a:t>
            </a:r>
            <a:r>
              <a:rPr lang="en-CA" dirty="0" smtClean="0">
                <a:solidFill>
                  <a:schemeClr val="tx1"/>
                </a:solidFill>
                <a:latin typeface="Tahoma" pitchFamily="34" charset="0"/>
                <a:ea typeface="Tahoma" pitchFamily="34" charset="0"/>
                <a:cs typeface="Tahoma" pitchFamily="34" charset="0"/>
              </a:rPr>
              <a:t> de </a:t>
            </a:r>
            <a:r>
              <a:rPr lang="en-CA" dirty="0" err="1" smtClean="0">
                <a:solidFill>
                  <a:schemeClr val="tx1"/>
                </a:solidFill>
                <a:latin typeface="Tahoma" pitchFamily="34" charset="0"/>
                <a:ea typeface="Tahoma" pitchFamily="34" charset="0"/>
                <a:cs typeface="Tahoma" pitchFamily="34" charset="0"/>
              </a:rPr>
              <a:t>grands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textes</a:t>
            </a:r>
            <a:r>
              <a:rPr lang="en-CA" dirty="0" smtClean="0">
                <a:solidFill>
                  <a:schemeClr val="tx1"/>
                </a:solidFill>
                <a:latin typeface="Tahoma" pitchFamily="34" charset="0"/>
                <a:ea typeface="Tahoma" pitchFamily="34" charset="0"/>
                <a:cs typeface="Tahoma" pitchFamily="34" charset="0"/>
              </a:rPr>
              <a:t> internationaux.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en-CA" sz="1500" i="1" dirty="0" smtClean="0">
                <a:solidFill>
                  <a:schemeClr val="tx1"/>
                </a:solidFill>
                <a:latin typeface="Tahoma" pitchFamily="34" charset="0"/>
                <a:ea typeface="Tahoma" pitchFamily="34" charset="0"/>
                <a:cs typeface="Tahoma" pitchFamily="34" charset="0"/>
              </a:rPr>
              <a:t>Charte </a:t>
            </a:r>
            <a:r>
              <a:rPr lang="en-CA" sz="1500" i="1" dirty="0" err="1" smtClean="0">
                <a:solidFill>
                  <a:schemeClr val="tx1"/>
                </a:solidFill>
                <a:latin typeface="Tahoma" pitchFamily="34" charset="0"/>
                <a:ea typeface="Tahoma" pitchFamily="34" charset="0"/>
                <a:cs typeface="Tahoma" pitchFamily="34" charset="0"/>
              </a:rPr>
              <a:t>canadienne</a:t>
            </a:r>
            <a:r>
              <a:rPr lang="en-CA" sz="1500" i="1" dirty="0" smtClean="0">
                <a:solidFill>
                  <a:schemeClr val="tx1"/>
                </a:solidFill>
                <a:latin typeface="Tahoma" pitchFamily="34" charset="0"/>
                <a:ea typeface="Tahoma" pitchFamily="34" charset="0"/>
                <a:cs typeface="Tahoma" pitchFamily="34" charset="0"/>
              </a:rPr>
              <a:t> des droits et </a:t>
            </a:r>
            <a:r>
              <a:rPr lang="en-CA" sz="1500" i="1" dirty="0" err="1" smtClean="0">
                <a:solidFill>
                  <a:schemeClr val="tx1"/>
                </a:solidFill>
                <a:latin typeface="Tahoma" pitchFamily="34" charset="0"/>
                <a:ea typeface="Tahoma" pitchFamily="34" charset="0"/>
                <a:cs typeface="Tahoma" pitchFamily="34" charset="0"/>
              </a:rPr>
              <a:t>libertés</a:t>
            </a:r>
            <a:r>
              <a:rPr lang="en-CA" sz="1500" i="1" dirty="0" smtClean="0">
                <a:solidFill>
                  <a:schemeClr val="tx1"/>
                </a:solidFill>
                <a:latin typeface="Tahoma" pitchFamily="34" charset="0"/>
                <a:ea typeface="Tahoma" pitchFamily="34" charset="0"/>
                <a:cs typeface="Tahoma" pitchFamily="34" charset="0"/>
              </a:rPr>
              <a:t>;</a:t>
            </a:r>
          </a:p>
          <a:p>
            <a:pPr marL="45720" indent="0" algn="just">
              <a:buNone/>
            </a:pPr>
            <a:r>
              <a:rPr lang="en-CA" sz="1500" i="1" dirty="0" smtClean="0">
                <a:solidFill>
                  <a:schemeClr val="tx1"/>
                </a:solidFill>
                <a:latin typeface="Tahoma" pitchFamily="34" charset="0"/>
                <a:ea typeface="Tahoma" pitchFamily="34" charset="0"/>
                <a:cs typeface="Tahoma" pitchFamily="34" charset="0"/>
              </a:rPr>
              <a:t>Pacte international relatif aux droits économiques, sociaux et </a:t>
            </a:r>
            <a:r>
              <a:rPr lang="en-CA" sz="1500" i="1" dirty="0" err="1" smtClean="0">
                <a:solidFill>
                  <a:schemeClr val="tx1"/>
                </a:solidFill>
                <a:latin typeface="Tahoma" pitchFamily="34" charset="0"/>
                <a:ea typeface="Tahoma" pitchFamily="34" charset="0"/>
                <a:cs typeface="Tahoma" pitchFamily="34" charset="0"/>
              </a:rPr>
              <a:t>culturels</a:t>
            </a:r>
            <a:r>
              <a:rPr lang="en-CA" sz="1500" i="1" dirty="0" smtClean="0">
                <a:solidFill>
                  <a:schemeClr val="tx1"/>
                </a:solidFill>
                <a:latin typeface="Tahoma" pitchFamily="34" charset="0"/>
                <a:ea typeface="Tahoma" pitchFamily="34" charset="0"/>
                <a:cs typeface="Tahoma" pitchFamily="34" charset="0"/>
              </a:rPr>
              <a:t>;</a:t>
            </a:r>
          </a:p>
          <a:p>
            <a:pPr marL="45720" indent="0" algn="just">
              <a:buNone/>
            </a:pPr>
            <a:r>
              <a:rPr lang="en-CA" sz="1500" i="1" dirty="0" err="1" smtClean="0">
                <a:solidFill>
                  <a:schemeClr val="tx1"/>
                </a:solidFill>
                <a:latin typeface="Tahoma" pitchFamily="34" charset="0"/>
                <a:ea typeface="Tahoma" pitchFamily="34" charset="0"/>
                <a:cs typeface="Tahoma" pitchFamily="34" charset="0"/>
              </a:rPr>
              <a:t>Déclaration</a:t>
            </a:r>
            <a:r>
              <a:rPr lang="en-CA" sz="1500" i="1" dirty="0" smtClean="0">
                <a:solidFill>
                  <a:schemeClr val="tx1"/>
                </a:solidFill>
                <a:latin typeface="Tahoma" pitchFamily="34" charset="0"/>
                <a:ea typeface="Tahoma" pitchFamily="34" charset="0"/>
                <a:cs typeface="Tahoma" pitchFamily="34" charset="0"/>
              </a:rPr>
              <a:t> des droits de </a:t>
            </a:r>
            <a:r>
              <a:rPr lang="en-CA" sz="1500" i="1" dirty="0" err="1" smtClean="0">
                <a:solidFill>
                  <a:schemeClr val="tx1"/>
                </a:solidFill>
                <a:latin typeface="Tahoma" pitchFamily="34" charset="0"/>
                <a:ea typeface="Tahoma" pitchFamily="34" charset="0"/>
                <a:cs typeface="Tahoma" pitchFamily="34" charset="0"/>
              </a:rPr>
              <a:t>l’Afrique</a:t>
            </a:r>
            <a:r>
              <a:rPr lang="en-CA" sz="1500" i="1" dirty="0" smtClean="0">
                <a:solidFill>
                  <a:schemeClr val="tx1"/>
                </a:solidFill>
                <a:latin typeface="Tahoma" pitchFamily="34" charset="0"/>
                <a:ea typeface="Tahoma" pitchFamily="34" charset="0"/>
                <a:cs typeface="Tahoma" pitchFamily="34" charset="0"/>
              </a:rPr>
              <a:t> du </a:t>
            </a:r>
            <a:r>
              <a:rPr lang="en-CA" sz="1500" i="1" dirty="0" err="1" smtClean="0">
                <a:solidFill>
                  <a:schemeClr val="tx1"/>
                </a:solidFill>
                <a:latin typeface="Tahoma" pitchFamily="34" charset="0"/>
                <a:ea typeface="Tahoma" pitchFamily="34" charset="0"/>
                <a:cs typeface="Tahoma" pitchFamily="34" charset="0"/>
              </a:rPr>
              <a:t>Sud</a:t>
            </a:r>
            <a:r>
              <a:rPr lang="en-CA" sz="1500" i="1" dirty="0" smtClean="0">
                <a:solidFill>
                  <a:schemeClr val="tx1"/>
                </a:solidFill>
                <a:latin typeface="Tahoma" pitchFamily="34" charset="0"/>
                <a:ea typeface="Tahoma" pitchFamily="34" charset="0"/>
                <a:cs typeface="Tahoma" pitchFamily="34" charset="0"/>
              </a:rPr>
              <a:t>;</a:t>
            </a:r>
          </a:p>
          <a:p>
            <a:pPr marL="45720" indent="0" algn="just">
              <a:buNone/>
            </a:pPr>
            <a:r>
              <a:rPr lang="fr-CA" sz="1500" i="1" dirty="0">
                <a:solidFill>
                  <a:schemeClr val="tx1"/>
                </a:solidFill>
                <a:latin typeface="Tahoma" pitchFamily="34" charset="0"/>
                <a:ea typeface="Tahoma" pitchFamily="34" charset="0"/>
                <a:cs typeface="Tahoma" pitchFamily="34" charset="0"/>
              </a:rPr>
              <a:t>Charte des droits fondamentaux de l’Union </a:t>
            </a:r>
            <a:r>
              <a:rPr lang="fr-CA" sz="1500" i="1" dirty="0" smtClean="0">
                <a:solidFill>
                  <a:schemeClr val="tx1"/>
                </a:solidFill>
                <a:latin typeface="Tahoma" pitchFamily="34" charset="0"/>
                <a:ea typeface="Tahoma" pitchFamily="34" charset="0"/>
                <a:cs typeface="Tahoma" pitchFamily="34" charset="0"/>
              </a:rPr>
              <a:t>européenne;</a:t>
            </a:r>
          </a:p>
          <a:p>
            <a:pPr marL="45720" indent="0" algn="just">
              <a:buNone/>
            </a:pPr>
            <a:r>
              <a:rPr lang="fr-CA" sz="1500" dirty="0">
                <a:solidFill>
                  <a:schemeClr val="tx1"/>
                </a:solidFill>
                <a:latin typeface="Tahoma" pitchFamily="34" charset="0"/>
                <a:ea typeface="Tahoma" pitchFamily="34" charset="0"/>
                <a:cs typeface="Tahoma" pitchFamily="34" charset="0"/>
              </a:rPr>
              <a:t>Commission des droits de la personne</a:t>
            </a:r>
            <a:r>
              <a:rPr lang="fr-CA" sz="1500" i="1" dirty="0">
                <a:solidFill>
                  <a:schemeClr val="tx1"/>
                </a:solidFill>
                <a:latin typeface="Tahoma" pitchFamily="34" charset="0"/>
                <a:ea typeface="Tahoma" pitchFamily="34" charset="0"/>
                <a:cs typeface="Tahoma" pitchFamily="34" charset="0"/>
              </a:rPr>
              <a:t>, Bilan des 25 ans de la Charte québécoise, </a:t>
            </a:r>
            <a:r>
              <a:rPr lang="fr-CA" sz="1500" i="1" dirty="0" smtClean="0">
                <a:solidFill>
                  <a:schemeClr val="tx1"/>
                </a:solidFill>
                <a:latin typeface="Tahoma" pitchFamily="34" charset="0"/>
                <a:ea typeface="Tahoma" pitchFamily="34" charset="0"/>
                <a:cs typeface="Tahoma" pitchFamily="34" charset="0"/>
              </a:rPr>
              <a:t>2005.</a:t>
            </a:r>
            <a:endParaRPr lang="fr-CA" sz="1500" i="1" dirty="0">
              <a:solidFill>
                <a:schemeClr val="tx1"/>
              </a:solidFill>
              <a:latin typeface="Tahoma" pitchFamily="34" charset="0"/>
              <a:ea typeface="Tahoma" pitchFamily="34" charset="0"/>
              <a:cs typeface="Tahoma" pitchFamily="34" charset="0"/>
            </a:endParaRPr>
          </a:p>
          <a:p>
            <a:pPr marL="45720" indent="0" algn="just">
              <a:buNone/>
            </a:pPr>
            <a:endParaRPr lang="en-CA" b="1" i="1" dirty="0" smtClean="0">
              <a:solidFill>
                <a:schemeClr val="tx1"/>
              </a:solidFill>
              <a:latin typeface="Tahoma" pitchFamily="34" charset="0"/>
              <a:ea typeface="Tahoma" pitchFamily="34" charset="0"/>
              <a:cs typeface="Tahoma" pitchFamily="34" charset="0"/>
            </a:endParaRPr>
          </a:p>
          <a:p>
            <a:pPr marL="45720" indent="0" algn="just">
              <a:buNone/>
            </a:pPr>
            <a:endParaRPr lang="en-CA" b="1" i="1" dirty="0" smtClean="0">
              <a:solidFill>
                <a:schemeClr val="tx1"/>
              </a:solidFill>
              <a:latin typeface="Tahoma" pitchFamily="34" charset="0"/>
              <a:ea typeface="Tahoma" pitchFamily="34" charset="0"/>
              <a:cs typeface="Tahoma" pitchFamily="34" charset="0"/>
            </a:endParaRPr>
          </a:p>
          <a:p>
            <a:pPr marL="45720" indent="0" algn="just">
              <a:buNone/>
            </a:pPr>
            <a:endParaRPr lang="en-CA" b="1" i="1" dirty="0" smtClean="0">
              <a:solidFill>
                <a:schemeClr val="tx1"/>
              </a:solidFill>
              <a:latin typeface="Tahoma" pitchFamily="34" charset="0"/>
              <a:ea typeface="Tahoma" pitchFamily="34" charset="0"/>
              <a:cs typeface="Tahoma" pitchFamily="34" charset="0"/>
            </a:endParaRPr>
          </a:p>
          <a:p>
            <a:pPr marL="45720" indent="0" algn="just">
              <a:buNone/>
            </a:pPr>
            <a:endParaRPr lang="en-CA" b="1" dirty="0" smtClean="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à un </a:t>
            </a:r>
            <a:r>
              <a:rPr lang="en-CA" dirty="0" err="1" smtClean="0"/>
              <a:t>niveau</a:t>
            </a:r>
            <a:r>
              <a:rPr lang="en-CA" dirty="0" smtClean="0"/>
              <a:t> de vie </a:t>
            </a:r>
            <a:r>
              <a:rPr lang="en-CA" dirty="0" err="1" smtClean="0"/>
              <a:t>décent</a:t>
            </a:r>
            <a:endParaRPr lang="fr-CA" dirty="0"/>
          </a:p>
        </p:txBody>
      </p:sp>
      <p:sp>
        <p:nvSpPr>
          <p:cNvPr id="4" name="Rectangle 3"/>
          <p:cNvSpPr/>
          <p:nvPr/>
        </p:nvSpPr>
        <p:spPr>
          <a:xfrm>
            <a:off x="1524000" y="-2462143"/>
            <a:ext cx="2286000" cy="707886"/>
          </a:xfrm>
          <a:prstGeom prst="rect">
            <a:avLst/>
          </a:prstGeom>
        </p:spPr>
        <p:txBody>
          <a:bodyPr>
            <a:spAutoFit/>
          </a:bodyPr>
          <a:lstStyle/>
          <a:p>
            <a:pPr marL="45720" lvl="0">
              <a:spcBef>
                <a:spcPct val="20000"/>
              </a:spcBef>
              <a:buClr>
                <a:srgbClr val="797B7E"/>
              </a:buClr>
            </a:pPr>
            <a:r>
              <a:rPr lang="en-CA" sz="2000" spc="150" dirty="0" err="1">
                <a:solidFill>
                  <a:srgbClr val="434342"/>
                </a:solidFill>
              </a:rPr>
              <a:t>Cet</a:t>
            </a:r>
            <a:r>
              <a:rPr lang="en-CA" sz="2000" spc="150" dirty="0">
                <a:solidFill>
                  <a:srgbClr val="434342"/>
                </a:solidFill>
              </a:rPr>
              <a:t> article </a:t>
            </a:r>
            <a:r>
              <a:rPr lang="en-CA" sz="2000" spc="150" dirty="0" err="1">
                <a:solidFill>
                  <a:srgbClr val="434342"/>
                </a:solidFill>
              </a:rPr>
              <a:t>contient</a:t>
            </a:r>
            <a:r>
              <a:rPr lang="en-CA" sz="2000" spc="150" dirty="0">
                <a:solidFill>
                  <a:srgbClr val="434342"/>
                </a:solidFill>
              </a:rPr>
              <a:t> </a:t>
            </a:r>
            <a:endParaRPr lang="fr-CA" sz="2000" spc="150" dirty="0">
              <a:solidFill>
                <a:srgbClr val="434342"/>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115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162799" y="2892277"/>
            <a:ext cx="1801689" cy="1616843"/>
          </a:xfrm>
        </p:spPr>
        <p:txBody>
          <a:bodyPr/>
          <a:lstStyle/>
          <a:p>
            <a:r>
              <a:rPr lang="en-CA" dirty="0" err="1" smtClean="0"/>
              <a:t>Projet</a:t>
            </a:r>
            <a:r>
              <a:rPr lang="en-CA" dirty="0" smtClean="0"/>
              <a:t> de constitution </a:t>
            </a:r>
            <a:r>
              <a:rPr lang="en-CA" dirty="0" err="1" smtClean="0"/>
              <a:t>québécoise</a:t>
            </a:r>
            <a:endParaRPr lang="fr-CA" dirty="0"/>
          </a:p>
        </p:txBody>
      </p:sp>
      <p:sp>
        <p:nvSpPr>
          <p:cNvPr id="3" name="Titre 2"/>
          <p:cNvSpPr>
            <a:spLocks noGrp="1"/>
          </p:cNvSpPr>
          <p:nvPr>
            <p:ph type="title"/>
          </p:nvPr>
        </p:nvSpPr>
        <p:spPr/>
        <p:txBody>
          <a:bodyPr/>
          <a:lstStyle/>
          <a:p>
            <a:r>
              <a:rPr lang="en-CA" dirty="0" smtClean="0"/>
              <a:t>Droits civils et politiques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6691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700808"/>
            <a:ext cx="8623917" cy="4950289"/>
          </a:xfrm>
        </p:spPr>
        <p:txBody>
          <a:bodyPr>
            <a:normAutofit/>
          </a:bodyPr>
          <a:lstStyle/>
          <a:p>
            <a:pPr marL="45720" indent="0" algn="just">
              <a:buNone/>
            </a:pPr>
            <a:r>
              <a:rPr lang="fr-CA" dirty="0" smtClean="0">
                <a:solidFill>
                  <a:schemeClr val="tx1"/>
                </a:solidFill>
                <a:latin typeface="Tahoma" pitchFamily="34" charset="0"/>
                <a:ea typeface="Tahoma" pitchFamily="34" charset="0"/>
                <a:cs typeface="Tahoma" pitchFamily="34" charset="0"/>
              </a:rPr>
              <a:t>32. Les </a:t>
            </a:r>
            <a:r>
              <a:rPr lang="fr-CA" dirty="0">
                <a:solidFill>
                  <a:schemeClr val="tx1"/>
                </a:solidFill>
                <a:latin typeface="Tahoma" pitchFamily="34" charset="0"/>
                <a:ea typeface="Tahoma" pitchFamily="34" charset="0"/>
                <a:cs typeface="Tahoma" pitchFamily="34" charset="0"/>
              </a:rPr>
              <a:t>personnes appartenant à des minorités ethniques, </a:t>
            </a:r>
            <a:r>
              <a:rPr lang="fr-CA" b="1" dirty="0">
                <a:solidFill>
                  <a:schemeClr val="tx1"/>
                </a:solidFill>
                <a:latin typeface="Tahoma" pitchFamily="34" charset="0"/>
                <a:ea typeface="Tahoma" pitchFamily="34" charset="0"/>
                <a:cs typeface="Tahoma" pitchFamily="34" charset="0"/>
              </a:rPr>
              <a:t>linguistiques et religieuses</a:t>
            </a:r>
            <a:r>
              <a:rPr lang="fr-CA" dirty="0">
                <a:solidFill>
                  <a:schemeClr val="tx1"/>
                </a:solidFill>
                <a:latin typeface="Tahoma" pitchFamily="34" charset="0"/>
                <a:ea typeface="Tahoma" pitchFamily="34" charset="0"/>
                <a:cs typeface="Tahoma" pitchFamily="34" charset="0"/>
              </a:rPr>
              <a:t> ont le droit de maintenir et de faire progresser leur propre vie culturelle avec les autres membres de leur groupe</a:t>
            </a:r>
            <a:r>
              <a:rPr lang="fr-CA" dirty="0" smtClean="0">
                <a:solidFill>
                  <a:schemeClr val="tx1"/>
                </a:solidFill>
                <a:latin typeface="Tahoma" pitchFamily="34" charset="0"/>
                <a:ea typeface="Tahoma" pitchFamily="34" charset="0"/>
                <a:cs typeface="Tahoma" pitchFamily="34" charset="0"/>
              </a:rPr>
              <a:t>.</a:t>
            </a: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_______________________________________________</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Une</a:t>
            </a:r>
            <a:r>
              <a:rPr lang="en-CA" dirty="0" smtClean="0">
                <a:solidFill>
                  <a:schemeClr val="tx1"/>
                </a:solidFill>
                <a:latin typeface="Tahoma" pitchFamily="34" charset="0"/>
                <a:ea typeface="Tahoma" pitchFamily="34" charset="0"/>
                <a:cs typeface="Tahoma" pitchFamily="34" charset="0"/>
              </a:rPr>
              <a:t> mention aux </a:t>
            </a:r>
            <a:r>
              <a:rPr lang="en-CA" dirty="0" err="1" smtClean="0">
                <a:solidFill>
                  <a:schemeClr val="tx1"/>
                </a:solidFill>
                <a:latin typeface="Tahoma" pitchFamily="34" charset="0"/>
                <a:ea typeface="Tahoma" pitchFamily="34" charset="0"/>
                <a:cs typeface="Tahoma" pitchFamily="34" charset="0"/>
              </a:rPr>
              <a:t>minorités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linguistiques</a:t>
            </a:r>
            <a:r>
              <a:rPr lang="en-CA" dirty="0" smtClean="0">
                <a:solidFill>
                  <a:schemeClr val="tx1"/>
                </a:solidFill>
                <a:latin typeface="Tahoma" pitchFamily="34" charset="0"/>
                <a:ea typeface="Tahoma" pitchFamily="34" charset="0"/>
                <a:cs typeface="Tahoma" pitchFamily="34" charset="0"/>
              </a:rPr>
              <a:t> et </a:t>
            </a:r>
            <a:r>
              <a:rPr lang="en-CA" dirty="0" err="1" smtClean="0">
                <a:solidFill>
                  <a:schemeClr val="tx1"/>
                </a:solidFill>
                <a:latin typeface="Tahoma" pitchFamily="34" charset="0"/>
                <a:ea typeface="Tahoma" pitchFamily="34" charset="0"/>
                <a:cs typeface="Tahoma" pitchFamily="34" charset="0"/>
              </a:rPr>
              <a:t>religieuses</a:t>
            </a:r>
            <a:r>
              <a:rPr lang="en-CA" dirty="0" smtClean="0">
                <a:solidFill>
                  <a:schemeClr val="tx1"/>
                </a:solidFill>
                <a:latin typeface="Tahoma" pitchFamily="34" charset="0"/>
                <a:ea typeface="Tahoma" pitchFamily="34" charset="0"/>
                <a:cs typeface="Tahoma" pitchFamily="34" charset="0"/>
              </a:rPr>
              <a:t> a été </a:t>
            </a:r>
            <a:r>
              <a:rPr lang="en-CA" dirty="0" err="1" smtClean="0">
                <a:solidFill>
                  <a:schemeClr val="tx1"/>
                </a:solidFill>
                <a:latin typeface="Tahoma" pitchFamily="34" charset="0"/>
                <a:ea typeface="Tahoma" pitchFamily="34" charset="0"/>
                <a:cs typeface="Tahoma" pitchFamily="34" charset="0"/>
              </a:rPr>
              <a:t>ajoutée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puisque</a:t>
            </a:r>
            <a:r>
              <a:rPr lang="en-CA" dirty="0" smtClean="0">
                <a:solidFill>
                  <a:schemeClr val="tx1"/>
                </a:solidFill>
                <a:latin typeface="Tahoma" pitchFamily="34" charset="0"/>
                <a:ea typeface="Tahoma" pitchFamily="34" charset="0"/>
                <a:cs typeface="Tahoma" pitchFamily="34" charset="0"/>
              </a:rPr>
              <a:t> </a:t>
            </a:r>
            <a:r>
              <a:rPr lang="en-CA" dirty="0" err="1">
                <a:solidFill>
                  <a:schemeClr val="tx1"/>
                </a:solidFill>
                <a:latin typeface="Tahoma" pitchFamily="34" charset="0"/>
                <a:ea typeface="Tahoma" pitchFamily="34" charset="0"/>
                <a:cs typeface="Tahoma" pitchFamily="34" charset="0"/>
              </a:rPr>
              <a:t>l</a:t>
            </a:r>
            <a:r>
              <a:rPr lang="en-CA" dirty="0" err="1" smtClean="0">
                <a:solidFill>
                  <a:schemeClr val="tx1"/>
                </a:solidFill>
                <a:latin typeface="Tahoma" pitchFamily="34" charset="0"/>
                <a:ea typeface="Tahoma" pitchFamily="34" charset="0"/>
                <a:cs typeface="Tahoma" pitchFamily="34" charset="0"/>
              </a:rPr>
              <a:t>’article</a:t>
            </a:r>
            <a:r>
              <a:rPr lang="en-CA" dirty="0" smtClean="0">
                <a:solidFill>
                  <a:schemeClr val="tx1"/>
                </a:solidFill>
                <a:latin typeface="Tahoma" pitchFamily="34" charset="0"/>
                <a:ea typeface="Tahoma" pitchFamily="34" charset="0"/>
                <a:cs typeface="Tahoma" pitchFamily="34" charset="0"/>
              </a:rPr>
              <a:t> 43 de la </a:t>
            </a:r>
            <a:r>
              <a:rPr lang="en-CA" i="1" dirty="0" smtClean="0">
                <a:solidFill>
                  <a:schemeClr val="tx1"/>
                </a:solidFill>
                <a:latin typeface="Tahoma" pitchFamily="34" charset="0"/>
                <a:ea typeface="Tahoma" pitchFamily="34" charset="0"/>
                <a:cs typeface="Tahoma" pitchFamily="34" charset="0"/>
              </a:rPr>
              <a:t>Charte </a:t>
            </a:r>
            <a:r>
              <a:rPr lang="en-CA" i="1" dirty="0" err="1" smtClean="0">
                <a:solidFill>
                  <a:schemeClr val="tx1"/>
                </a:solidFill>
                <a:latin typeface="Tahoma" pitchFamily="34" charset="0"/>
                <a:ea typeface="Tahoma" pitchFamily="34" charset="0"/>
                <a:cs typeface="Tahoma" pitchFamily="34" charset="0"/>
              </a:rPr>
              <a:t>québécoise</a:t>
            </a:r>
            <a:r>
              <a:rPr lang="en-CA" i="1"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était</a:t>
            </a:r>
            <a:r>
              <a:rPr lang="en-CA" dirty="0" smtClean="0">
                <a:solidFill>
                  <a:schemeClr val="tx1"/>
                </a:solidFill>
                <a:latin typeface="Tahoma" pitchFamily="34" charset="0"/>
                <a:ea typeface="Tahoma" pitchFamily="34" charset="0"/>
                <a:cs typeface="Tahoma" pitchFamily="34" charset="0"/>
              </a:rPr>
              <a:t> trop </a:t>
            </a:r>
            <a:r>
              <a:rPr lang="en-CA" dirty="0" err="1" smtClean="0">
                <a:solidFill>
                  <a:schemeClr val="tx1"/>
                </a:solidFill>
                <a:latin typeface="Tahoma" pitchFamily="34" charset="0"/>
                <a:ea typeface="Tahoma" pitchFamily="34" charset="0"/>
                <a:cs typeface="Tahoma" pitchFamily="34" charset="0"/>
              </a:rPr>
              <a:t>limitatif</a:t>
            </a:r>
            <a:r>
              <a:rPr lang="en-CA" dirty="0" smtClean="0">
                <a:solidFill>
                  <a:schemeClr val="tx1"/>
                </a:solidFill>
                <a:latin typeface="Tahoma" pitchFamily="34" charset="0"/>
                <a:ea typeface="Tahoma" pitchFamily="34" charset="0"/>
                <a:cs typeface="Tahoma" pitchFamily="34" charset="0"/>
              </a:rPr>
              <a:t> en </a:t>
            </a:r>
            <a:r>
              <a:rPr lang="en-CA" dirty="0" err="1" smtClean="0">
                <a:solidFill>
                  <a:schemeClr val="tx1"/>
                </a:solidFill>
                <a:latin typeface="Tahoma" pitchFamily="34" charset="0"/>
                <a:ea typeface="Tahoma" pitchFamily="34" charset="0"/>
                <a:cs typeface="Tahoma" pitchFamily="34" charset="0"/>
              </a:rPr>
              <a:t>prévoyant</a:t>
            </a:r>
            <a:r>
              <a:rPr lang="en-CA" dirty="0" smtClean="0">
                <a:solidFill>
                  <a:schemeClr val="tx1"/>
                </a:solidFill>
                <a:latin typeface="Tahoma" pitchFamily="34" charset="0"/>
                <a:ea typeface="Tahoma" pitchFamily="34" charset="0"/>
                <a:cs typeface="Tahoma" pitchFamily="34" charset="0"/>
              </a:rPr>
              <a:t> le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à la culture </a:t>
            </a:r>
            <a:r>
              <a:rPr lang="en-CA" dirty="0" err="1" smtClean="0">
                <a:solidFill>
                  <a:schemeClr val="tx1"/>
                </a:solidFill>
                <a:latin typeface="Tahoma" pitchFamily="34" charset="0"/>
                <a:ea typeface="Tahoma" pitchFamily="34" charset="0"/>
                <a:cs typeface="Tahoma" pitchFamily="34" charset="0"/>
              </a:rPr>
              <a:t>uniquement</a:t>
            </a:r>
            <a:r>
              <a:rPr lang="en-CA" dirty="0" smtClean="0">
                <a:solidFill>
                  <a:schemeClr val="tx1"/>
                </a:solidFill>
                <a:latin typeface="Tahoma" pitchFamily="34" charset="0"/>
                <a:ea typeface="Tahoma" pitchFamily="34" charset="0"/>
                <a:cs typeface="Tahoma" pitchFamily="34" charset="0"/>
              </a:rPr>
              <a:t> aux </a:t>
            </a:r>
            <a:r>
              <a:rPr lang="en-CA" dirty="0" err="1" smtClean="0">
                <a:solidFill>
                  <a:schemeClr val="tx1"/>
                </a:solidFill>
                <a:latin typeface="Tahoma" pitchFamily="34" charset="0"/>
                <a:ea typeface="Tahoma" pitchFamily="34" charset="0"/>
                <a:cs typeface="Tahoma" pitchFamily="34" charset="0"/>
              </a:rPr>
              <a:t>minorités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ethniques</a:t>
            </a:r>
            <a:r>
              <a:rPr lang="en-CA"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fr-CA" dirty="0">
                <a:solidFill>
                  <a:schemeClr val="tx1"/>
                </a:solidFill>
                <a:latin typeface="Tahoma" pitchFamily="34" charset="0"/>
                <a:ea typeface="Tahoma" pitchFamily="34" charset="0"/>
                <a:cs typeface="Tahoma" pitchFamily="34" charset="0"/>
              </a:rPr>
              <a:t>Commission des droits de la personne, </a:t>
            </a:r>
            <a:r>
              <a:rPr lang="fr-CA" i="1" dirty="0">
                <a:solidFill>
                  <a:schemeClr val="tx1"/>
                </a:solidFill>
                <a:latin typeface="Tahoma" pitchFamily="34" charset="0"/>
                <a:ea typeface="Tahoma" pitchFamily="34" charset="0"/>
                <a:cs typeface="Tahoma" pitchFamily="34" charset="0"/>
              </a:rPr>
              <a:t>Bilan des 25 ans de la Charte québécoise, 2005</a:t>
            </a:r>
          </a:p>
          <a:p>
            <a:pPr marL="45720" indent="0" algn="just">
              <a:buNone/>
            </a:pPr>
            <a:endParaRPr lang="fr-CA" b="1" dirty="0">
              <a:solidFill>
                <a:schemeClr val="tx1"/>
              </a:solidFill>
              <a:latin typeface="Tahoma" pitchFamily="34" charset="0"/>
              <a:ea typeface="Tahoma" pitchFamily="34" charset="0"/>
              <a:cs typeface="Tahoma" pitchFamily="34" charset="0"/>
            </a:endParaRPr>
          </a:p>
          <a:p>
            <a:pPr algn="just"/>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à la culture</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26374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1"/>
          </a:xfrm>
        </p:spPr>
        <p:txBody>
          <a:bodyPr>
            <a:normAutofit lnSpcReduction="10000"/>
          </a:bodyPr>
          <a:lstStyle/>
          <a:p>
            <a:pPr marL="45720" indent="0" algn="just">
              <a:buNone/>
            </a:pPr>
            <a:endParaRPr lang="fr-CA" dirty="0" smtClean="0">
              <a:solidFill>
                <a:schemeClr val="tx1"/>
              </a:solidFill>
              <a:latin typeface="Tahoma" pitchFamily="34" charset="0"/>
              <a:ea typeface="Tahoma" pitchFamily="34" charset="0"/>
              <a:cs typeface="Tahoma" pitchFamily="34" charset="0"/>
            </a:endParaRPr>
          </a:p>
          <a:p>
            <a:pPr marL="45720" indent="0" algn="just">
              <a:buNone/>
            </a:pPr>
            <a:r>
              <a:rPr lang="fr-CA" dirty="0" smtClean="0">
                <a:solidFill>
                  <a:schemeClr val="tx1"/>
                </a:solidFill>
                <a:latin typeface="Tahoma" pitchFamily="34" charset="0"/>
                <a:ea typeface="Tahoma" pitchFamily="34" charset="0"/>
                <a:cs typeface="Tahoma" pitchFamily="34" charset="0"/>
              </a:rPr>
              <a:t>33. Toute </a:t>
            </a:r>
            <a:r>
              <a:rPr lang="fr-CA" dirty="0">
                <a:solidFill>
                  <a:schemeClr val="tx1"/>
                </a:solidFill>
                <a:latin typeface="Tahoma" pitchFamily="34" charset="0"/>
                <a:ea typeface="Tahoma" pitchFamily="34" charset="0"/>
                <a:cs typeface="Tahoma" pitchFamily="34" charset="0"/>
              </a:rPr>
              <a:t>personne a droit à l'information et </a:t>
            </a:r>
            <a:r>
              <a:rPr lang="fr-CA" b="1" dirty="0">
                <a:solidFill>
                  <a:schemeClr val="tx1"/>
                </a:solidFill>
                <a:latin typeface="Tahoma" pitchFamily="34" charset="0"/>
                <a:ea typeface="Tahoma" pitchFamily="34" charset="0"/>
                <a:cs typeface="Tahoma" pitchFamily="34" charset="0"/>
              </a:rPr>
              <a:t>à l’accès à l’information,</a:t>
            </a:r>
            <a:r>
              <a:rPr lang="fr-CA" dirty="0">
                <a:solidFill>
                  <a:schemeClr val="tx1"/>
                </a:solidFill>
                <a:latin typeface="Tahoma" pitchFamily="34" charset="0"/>
                <a:ea typeface="Tahoma" pitchFamily="34" charset="0"/>
                <a:cs typeface="Tahoma" pitchFamily="34" charset="0"/>
              </a:rPr>
              <a:t> dans la mesure prévue par la loi</a:t>
            </a:r>
            <a:r>
              <a:rPr lang="fr-CA" dirty="0" smtClean="0">
                <a:solidFill>
                  <a:schemeClr val="tx1"/>
                </a:solidFill>
                <a:latin typeface="Tahoma" pitchFamily="34" charset="0"/>
                <a:ea typeface="Tahoma" pitchFamily="34" charset="0"/>
                <a:cs typeface="Tahoma" pitchFamily="34" charset="0"/>
              </a:rPr>
              <a:t>.</a:t>
            </a:r>
            <a:endParaRPr lang="en-CA" dirty="0" smtClean="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smtClean="0">
                <a:solidFill>
                  <a:schemeClr val="tx1"/>
                </a:solidFill>
                <a:latin typeface="Tahoma" pitchFamily="34" charset="0"/>
                <a:ea typeface="Tahoma" pitchFamily="34" charset="0"/>
                <a:cs typeface="Tahoma" pitchFamily="34" charset="0"/>
              </a:rPr>
              <a:t>Le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l’accès</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l’information</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est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une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facette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importante</a:t>
            </a:r>
            <a:r>
              <a:rPr lang="en-CA" dirty="0" smtClean="0">
                <a:solidFill>
                  <a:schemeClr val="tx1"/>
                </a:solidFill>
                <a:latin typeface="Tahoma" pitchFamily="34" charset="0"/>
                <a:ea typeface="Tahoma" pitchFamily="34" charset="0"/>
                <a:cs typeface="Tahoma" pitchFamily="34" charset="0"/>
              </a:rPr>
              <a:t> du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l’information</a:t>
            </a:r>
            <a:r>
              <a:rPr lang="en-CA" dirty="0" smtClean="0">
                <a:solidFill>
                  <a:schemeClr val="tx1"/>
                </a:solidFill>
                <a:latin typeface="Tahoma" pitchFamily="34" charset="0"/>
                <a:ea typeface="Tahoma" pitchFamily="34" charset="0"/>
                <a:cs typeface="Tahoma" pitchFamily="34" charset="0"/>
              </a:rPr>
              <a:t> et un </a:t>
            </a:r>
            <a:r>
              <a:rPr lang="en-CA" dirty="0" err="1" smtClean="0">
                <a:solidFill>
                  <a:schemeClr val="tx1"/>
                </a:solidFill>
                <a:latin typeface="Tahoma" pitchFamily="34" charset="0"/>
                <a:ea typeface="Tahoma" pitchFamily="34" charset="0"/>
                <a:cs typeface="Tahoma" pitchFamily="34" charset="0"/>
              </a:rPr>
              <a:t>préalable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obligatoire</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l’exercice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d’autres</a:t>
            </a:r>
            <a:r>
              <a:rPr lang="en-CA" dirty="0" smtClean="0">
                <a:solidFill>
                  <a:schemeClr val="tx1"/>
                </a:solidFill>
                <a:latin typeface="Tahoma" pitchFamily="34" charset="0"/>
                <a:ea typeface="Tahoma" pitchFamily="34" charset="0"/>
                <a:cs typeface="Tahoma" pitchFamily="34" charset="0"/>
              </a:rPr>
              <a:t> droits </a:t>
            </a:r>
            <a:r>
              <a:rPr lang="en-CA" dirty="0" err="1" smtClean="0">
                <a:solidFill>
                  <a:schemeClr val="tx1"/>
                </a:solidFill>
                <a:latin typeface="Tahoma" pitchFamily="34" charset="0"/>
                <a:ea typeface="Tahoma" pitchFamily="34" charset="0"/>
                <a:cs typeface="Tahoma" pitchFamily="34" charset="0"/>
              </a:rPr>
              <a:t>comme</a:t>
            </a:r>
            <a:r>
              <a:rPr lang="en-CA" dirty="0" smtClean="0">
                <a:solidFill>
                  <a:schemeClr val="tx1"/>
                </a:solidFill>
                <a:latin typeface="Tahoma" pitchFamily="34" charset="0"/>
                <a:ea typeface="Tahoma" pitchFamily="34" charset="0"/>
                <a:cs typeface="Tahoma" pitchFamily="34" charset="0"/>
              </a:rPr>
              <a:t> le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de vote et la </a:t>
            </a:r>
            <a:r>
              <a:rPr lang="en-CA" dirty="0" err="1" smtClean="0">
                <a:solidFill>
                  <a:schemeClr val="tx1"/>
                </a:solidFill>
                <a:latin typeface="Tahoma" pitchFamily="34" charset="0"/>
                <a:ea typeface="Tahoma" pitchFamily="34" charset="0"/>
                <a:cs typeface="Tahoma" pitchFamily="34" charset="0"/>
              </a:rPr>
              <a:t>liberté</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d’expression</a:t>
            </a:r>
            <a:r>
              <a:rPr lang="en-CA" dirty="0" smtClean="0">
                <a:solidFill>
                  <a:schemeClr val="tx1"/>
                </a:solidFill>
                <a:latin typeface="Tahoma" pitchFamily="34" charset="0"/>
                <a:ea typeface="Tahoma" pitchFamily="34" charset="0"/>
                <a:cs typeface="Tahoma" pitchFamily="34" charset="0"/>
              </a:rPr>
              <a:t>.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fr-CA" sz="1400" dirty="0" smtClean="0">
                <a:solidFill>
                  <a:schemeClr val="tx1"/>
                </a:solidFill>
                <a:latin typeface="Tahoma" pitchFamily="34" charset="0"/>
                <a:ea typeface="Tahoma" pitchFamily="34" charset="0"/>
                <a:cs typeface="Tahoma" pitchFamily="34" charset="0"/>
              </a:rPr>
              <a:t>Commission d’accès à l’information, </a:t>
            </a:r>
            <a:r>
              <a:rPr lang="fr-CA" sz="1400" i="1" dirty="0" smtClean="0">
                <a:solidFill>
                  <a:schemeClr val="tx1"/>
                </a:solidFill>
                <a:latin typeface="Tahoma" pitchFamily="34" charset="0"/>
                <a:ea typeface="Tahoma" pitchFamily="34" charset="0"/>
                <a:cs typeface="Tahoma" pitchFamily="34" charset="0"/>
              </a:rPr>
              <a:t>Une </a:t>
            </a:r>
            <a:r>
              <a:rPr lang="fr-CA" sz="1400" i="1" dirty="0">
                <a:solidFill>
                  <a:schemeClr val="tx1"/>
                </a:solidFill>
                <a:latin typeface="Tahoma" pitchFamily="34" charset="0"/>
                <a:ea typeface="Tahoma" pitchFamily="34" charset="0"/>
                <a:cs typeface="Tahoma" pitchFamily="34" charset="0"/>
              </a:rPr>
              <a:t>réforme de l’accès à l’information : le choix de la transparence </a:t>
            </a:r>
            <a:r>
              <a:rPr lang="fr-CA" sz="1400" dirty="0">
                <a:solidFill>
                  <a:schemeClr val="tx1"/>
                </a:solidFill>
                <a:latin typeface="Tahoma" pitchFamily="34" charset="0"/>
                <a:ea typeface="Tahoma" pitchFamily="34" charset="0"/>
                <a:cs typeface="Tahoma" pitchFamily="34" charset="0"/>
              </a:rPr>
              <a:t>(2002</a:t>
            </a:r>
            <a:r>
              <a:rPr lang="fr-CA" sz="1400" dirty="0" smtClean="0">
                <a:solidFill>
                  <a:schemeClr val="tx1"/>
                </a:solidFill>
                <a:latin typeface="Tahoma" pitchFamily="34" charset="0"/>
                <a:ea typeface="Tahoma" pitchFamily="34" charset="0"/>
                <a:cs typeface="Tahoma" pitchFamily="34" charset="0"/>
              </a:rPr>
              <a:t>)</a:t>
            </a:r>
          </a:p>
          <a:p>
            <a:pPr marL="45720" indent="0" algn="just">
              <a:buNone/>
            </a:pPr>
            <a:r>
              <a:rPr lang="fr-CA" sz="1400" dirty="0">
                <a:solidFill>
                  <a:schemeClr val="tx1"/>
                </a:solidFill>
                <a:latin typeface="Tahoma" pitchFamily="34" charset="0"/>
                <a:ea typeface="Tahoma" pitchFamily="34" charset="0"/>
                <a:cs typeface="Tahoma" pitchFamily="34" charset="0"/>
              </a:rPr>
              <a:t>Commission des droits de la personne, </a:t>
            </a:r>
            <a:r>
              <a:rPr lang="fr-CA" sz="1400" i="1" dirty="0">
                <a:solidFill>
                  <a:schemeClr val="tx1"/>
                </a:solidFill>
                <a:latin typeface="Tahoma" pitchFamily="34" charset="0"/>
                <a:ea typeface="Tahoma" pitchFamily="34" charset="0"/>
                <a:cs typeface="Tahoma" pitchFamily="34" charset="0"/>
              </a:rPr>
              <a:t>Bilan des 25 ans de la Charte québécoise, 2005</a:t>
            </a:r>
          </a:p>
          <a:p>
            <a:pPr marL="45720" indent="0" algn="just">
              <a:buNone/>
            </a:pPr>
            <a:endParaRPr lang="en-CA" b="1" dirty="0" smtClean="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à </a:t>
            </a:r>
            <a:r>
              <a:rPr lang="en-CA" dirty="0" err="1" smtClean="0"/>
              <a:t>l’information</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4775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pPr marL="45720" indent="0" algn="just">
              <a:buNone/>
            </a:pPr>
            <a:endParaRPr lang="fr-CA" dirty="0" smtClean="0">
              <a:solidFill>
                <a:schemeClr val="tx1"/>
              </a:solidFill>
              <a:latin typeface="Tahoma" pitchFamily="34" charset="0"/>
              <a:ea typeface="Tahoma" pitchFamily="34" charset="0"/>
              <a:cs typeface="Tahoma" pitchFamily="34" charset="0"/>
            </a:endParaRPr>
          </a:p>
          <a:p>
            <a:pPr marL="45720" indent="0" algn="just">
              <a:buNone/>
            </a:pPr>
            <a:r>
              <a:rPr lang="fr-CA" dirty="0" smtClean="0">
                <a:solidFill>
                  <a:schemeClr val="tx1"/>
                </a:solidFill>
                <a:latin typeface="Tahoma" pitchFamily="34" charset="0"/>
                <a:ea typeface="Tahoma" pitchFamily="34" charset="0"/>
                <a:cs typeface="Tahoma" pitchFamily="34" charset="0"/>
              </a:rPr>
              <a:t>34. Toute </a:t>
            </a:r>
            <a:r>
              <a:rPr lang="fr-CA" dirty="0">
                <a:solidFill>
                  <a:schemeClr val="tx1"/>
                </a:solidFill>
                <a:latin typeface="Tahoma" pitchFamily="34" charset="0"/>
                <a:ea typeface="Tahoma" pitchFamily="34" charset="0"/>
                <a:cs typeface="Tahoma" pitchFamily="34" charset="0"/>
              </a:rPr>
              <a:t>personne </a:t>
            </a:r>
            <a:r>
              <a:rPr lang="fr-CA" dirty="0" smtClean="0">
                <a:solidFill>
                  <a:schemeClr val="tx1"/>
                </a:solidFill>
                <a:latin typeface="Tahoma" pitchFamily="34" charset="0"/>
                <a:ea typeface="Tahoma" pitchFamily="34" charset="0"/>
                <a:cs typeface="Tahoma" pitchFamily="34" charset="0"/>
              </a:rPr>
              <a:t>a </a:t>
            </a:r>
            <a:r>
              <a:rPr lang="fr-CA" dirty="0">
                <a:solidFill>
                  <a:schemeClr val="tx1"/>
                </a:solidFill>
                <a:latin typeface="Tahoma" pitchFamily="34" charset="0"/>
                <a:ea typeface="Tahoma" pitchFamily="34" charset="0"/>
                <a:cs typeface="Tahoma" pitchFamily="34" charset="0"/>
              </a:rPr>
              <a:t>droit au travail, conformément à la loi, notamment :</a:t>
            </a:r>
          </a:p>
          <a:p>
            <a:pPr marL="502920" indent="-457200" algn="just">
              <a:buAutoNum type="alphaLcParenR"/>
            </a:pPr>
            <a:r>
              <a:rPr lang="fr-CA" b="1" dirty="0" smtClean="0">
                <a:solidFill>
                  <a:schemeClr val="tx1"/>
                </a:solidFill>
                <a:latin typeface="Tahoma" pitchFamily="34" charset="0"/>
                <a:ea typeface="Tahoma" pitchFamily="34" charset="0"/>
                <a:cs typeface="Tahoma" pitchFamily="34" charset="0"/>
              </a:rPr>
              <a:t>de </a:t>
            </a:r>
            <a:r>
              <a:rPr lang="fr-CA" b="1" dirty="0">
                <a:solidFill>
                  <a:schemeClr val="tx1"/>
                </a:solidFill>
                <a:latin typeface="Tahoma" pitchFamily="34" charset="0"/>
                <a:ea typeface="Tahoma" pitchFamily="34" charset="0"/>
                <a:cs typeface="Tahoma" pitchFamily="34" charset="0"/>
              </a:rPr>
              <a:t>gagner sa vie </a:t>
            </a:r>
            <a:r>
              <a:rPr lang="fr-CA" b="1" dirty="0" smtClean="0">
                <a:solidFill>
                  <a:schemeClr val="tx1"/>
                </a:solidFill>
                <a:latin typeface="Tahoma" pitchFamily="34" charset="0"/>
                <a:ea typeface="Tahoma" pitchFamily="34" charset="0"/>
                <a:cs typeface="Tahoma" pitchFamily="34" charset="0"/>
              </a:rPr>
              <a:t>dans un travail librement choisi</a:t>
            </a:r>
          </a:p>
          <a:p>
            <a:pPr marL="502920" indent="-457200" algn="just">
              <a:buAutoNum type="alphaLcParenR"/>
            </a:pPr>
            <a:r>
              <a:rPr lang="fr-CA" dirty="0" smtClean="0">
                <a:solidFill>
                  <a:schemeClr val="tx1"/>
                </a:solidFill>
                <a:latin typeface="Tahoma" pitchFamily="34" charset="0"/>
                <a:ea typeface="Tahoma" pitchFamily="34" charset="0"/>
                <a:cs typeface="Tahoma" pitchFamily="34" charset="0"/>
              </a:rPr>
              <a:t>à des conditions de travail justes et raisonnable</a:t>
            </a:r>
          </a:p>
          <a:p>
            <a:pPr marL="502920" indent="-457200" algn="just">
              <a:buAutoNum type="alphaLcParenR"/>
            </a:pPr>
            <a:r>
              <a:rPr lang="fr-CA" dirty="0" smtClean="0">
                <a:solidFill>
                  <a:schemeClr val="tx1"/>
                </a:solidFill>
                <a:latin typeface="Tahoma" pitchFamily="34" charset="0"/>
                <a:ea typeface="Tahoma" pitchFamily="34" charset="0"/>
                <a:cs typeface="Tahoma" pitchFamily="34" charset="0"/>
              </a:rPr>
              <a:t>à des conditions de travail qui respectent sa santé, sa sécurité et son intégrité physique</a:t>
            </a:r>
          </a:p>
          <a:p>
            <a:pPr marL="502920" indent="-457200" algn="just">
              <a:buAutoNum type="alphaLcParenR"/>
            </a:pPr>
            <a:r>
              <a:rPr lang="fr-CA" b="1" dirty="0" smtClean="0">
                <a:solidFill>
                  <a:schemeClr val="tx1"/>
                </a:solidFill>
                <a:latin typeface="Tahoma" pitchFamily="34" charset="0"/>
                <a:ea typeface="Tahoma" pitchFamily="34" charset="0"/>
                <a:cs typeface="Tahoma" pitchFamily="34" charset="0"/>
              </a:rPr>
              <a:t>au </a:t>
            </a:r>
            <a:r>
              <a:rPr lang="fr-CA" b="1" dirty="0">
                <a:solidFill>
                  <a:schemeClr val="tx1"/>
                </a:solidFill>
                <a:latin typeface="Tahoma" pitchFamily="34" charset="0"/>
                <a:ea typeface="Tahoma" pitchFamily="34" charset="0"/>
                <a:cs typeface="Tahoma" pitchFamily="34" charset="0"/>
              </a:rPr>
              <a:t>droit de former et de s’affilier au syndicat de son </a:t>
            </a:r>
            <a:r>
              <a:rPr lang="fr-CA" b="1" dirty="0" smtClean="0">
                <a:solidFill>
                  <a:schemeClr val="tx1"/>
                </a:solidFill>
                <a:latin typeface="Tahoma" pitchFamily="34" charset="0"/>
                <a:ea typeface="Tahoma" pitchFamily="34" charset="0"/>
                <a:cs typeface="Tahoma" pitchFamily="34" charset="0"/>
              </a:rPr>
              <a:t>choix</a:t>
            </a:r>
          </a:p>
          <a:p>
            <a:pPr marL="502920" indent="-457200" algn="just">
              <a:buAutoNum type="alphaLcParenR"/>
            </a:pPr>
            <a:endParaRPr lang="en-CA" b="1" dirty="0" smtClean="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a:t>
            </a:r>
          </a:p>
          <a:p>
            <a:pPr marL="45720" indent="0" algn="ctr">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constitutionnalise</a:t>
            </a:r>
            <a:r>
              <a:rPr lang="en-CA" dirty="0" smtClean="0">
                <a:solidFill>
                  <a:schemeClr val="tx1"/>
                </a:solidFill>
                <a:latin typeface="Tahoma" pitchFamily="34" charset="0"/>
                <a:ea typeface="Tahoma" pitchFamily="34" charset="0"/>
                <a:cs typeface="Tahoma" pitchFamily="34" charset="0"/>
              </a:rPr>
              <a:t> les </a:t>
            </a:r>
            <a:r>
              <a:rPr lang="en-CA" dirty="0" err="1" smtClean="0">
                <a:solidFill>
                  <a:schemeClr val="tx1"/>
                </a:solidFill>
                <a:latin typeface="Tahoma" pitchFamily="34" charset="0"/>
                <a:ea typeface="Tahoma" pitchFamily="34" charset="0"/>
                <a:cs typeface="Tahoma" pitchFamily="34" charset="0"/>
              </a:rPr>
              <a:t>principales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facettes</a:t>
            </a:r>
            <a:r>
              <a:rPr lang="en-CA" dirty="0" smtClean="0">
                <a:solidFill>
                  <a:schemeClr val="tx1"/>
                </a:solidFill>
                <a:latin typeface="Tahoma" pitchFamily="34" charset="0"/>
                <a:ea typeface="Tahoma" pitchFamily="34" charset="0"/>
                <a:cs typeface="Tahoma" pitchFamily="34" charset="0"/>
              </a:rPr>
              <a:t> du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au travail </a:t>
            </a:r>
            <a:r>
              <a:rPr lang="en-CA" dirty="0" err="1" smtClean="0">
                <a:solidFill>
                  <a:schemeClr val="tx1"/>
                </a:solidFill>
                <a:latin typeface="Tahoma" pitchFamily="34" charset="0"/>
                <a:ea typeface="Tahoma" pitchFamily="34" charset="0"/>
                <a:cs typeface="Tahoma" pitchFamily="34" charset="0"/>
              </a:rPr>
              <a:t>selon</a:t>
            </a:r>
            <a:r>
              <a:rPr lang="en-CA" dirty="0" smtClean="0">
                <a:solidFill>
                  <a:schemeClr val="tx1"/>
                </a:solidFill>
                <a:latin typeface="Tahoma" pitchFamily="34" charset="0"/>
                <a:ea typeface="Tahoma" pitchFamily="34" charset="0"/>
                <a:cs typeface="Tahoma" pitchFamily="34" charset="0"/>
              </a:rPr>
              <a:t> le </a:t>
            </a:r>
            <a:r>
              <a:rPr lang="en-CA" i="1" dirty="0" smtClean="0">
                <a:solidFill>
                  <a:schemeClr val="tx1"/>
                </a:solidFill>
                <a:latin typeface="Tahoma" pitchFamily="34" charset="0"/>
                <a:ea typeface="Tahoma" pitchFamily="34" charset="0"/>
                <a:cs typeface="Tahoma" pitchFamily="34" charset="0"/>
              </a:rPr>
              <a:t>PIDESC</a:t>
            </a:r>
            <a:r>
              <a:rPr lang="en-CA" dirty="0" smtClean="0">
                <a:solidFill>
                  <a:schemeClr val="tx1"/>
                </a:solidFill>
                <a:latin typeface="Tahoma" pitchFamily="34" charset="0"/>
                <a:ea typeface="Tahoma" pitchFamily="34" charset="0"/>
                <a:cs typeface="Tahoma" pitchFamily="34" charset="0"/>
              </a:rPr>
              <a:t>. Le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de </a:t>
            </a:r>
            <a:r>
              <a:rPr lang="en-CA" dirty="0" err="1" smtClean="0">
                <a:solidFill>
                  <a:schemeClr val="tx1"/>
                </a:solidFill>
                <a:latin typeface="Tahoma" pitchFamily="34" charset="0"/>
                <a:ea typeface="Tahoma" pitchFamily="34" charset="0"/>
                <a:cs typeface="Tahoma" pitchFamily="34" charset="0"/>
              </a:rPr>
              <a:t>choisir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librement</a:t>
            </a:r>
            <a:r>
              <a:rPr lang="en-CA" dirty="0" smtClean="0">
                <a:solidFill>
                  <a:schemeClr val="tx1"/>
                </a:solidFill>
                <a:latin typeface="Tahoma" pitchFamily="34" charset="0"/>
                <a:ea typeface="Tahoma" pitchFamily="34" charset="0"/>
                <a:cs typeface="Tahoma" pitchFamily="34" charset="0"/>
              </a:rPr>
              <a:t> son travail et de se </a:t>
            </a:r>
            <a:r>
              <a:rPr lang="en-CA" dirty="0" err="1" smtClean="0">
                <a:solidFill>
                  <a:schemeClr val="tx1"/>
                </a:solidFill>
                <a:latin typeface="Tahoma" pitchFamily="34" charset="0"/>
                <a:ea typeface="Tahoma" pitchFamily="34" charset="0"/>
                <a:cs typeface="Tahoma" pitchFamily="34" charset="0"/>
              </a:rPr>
              <a:t>joindre</a:t>
            </a:r>
            <a:r>
              <a:rPr lang="en-CA" dirty="0" smtClean="0">
                <a:solidFill>
                  <a:schemeClr val="tx1"/>
                </a:solidFill>
                <a:latin typeface="Tahoma" pitchFamily="34" charset="0"/>
                <a:ea typeface="Tahoma" pitchFamily="34" charset="0"/>
                <a:cs typeface="Tahoma" pitchFamily="34" charset="0"/>
              </a:rPr>
              <a:t> à un </a:t>
            </a:r>
            <a:r>
              <a:rPr lang="en-CA" dirty="0" err="1" smtClean="0">
                <a:solidFill>
                  <a:schemeClr val="tx1"/>
                </a:solidFill>
                <a:latin typeface="Tahoma" pitchFamily="34" charset="0"/>
                <a:ea typeface="Tahoma" pitchFamily="34" charset="0"/>
                <a:cs typeface="Tahoma" pitchFamily="34" charset="0"/>
              </a:rPr>
              <a:t>syndicat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sont</a:t>
            </a:r>
            <a:r>
              <a:rPr lang="en-CA" dirty="0" smtClean="0">
                <a:solidFill>
                  <a:schemeClr val="tx1"/>
                </a:solidFill>
                <a:latin typeface="Tahoma" pitchFamily="34" charset="0"/>
                <a:ea typeface="Tahoma" pitchFamily="34" charset="0"/>
                <a:cs typeface="Tahoma" pitchFamily="34" charset="0"/>
              </a:rPr>
              <a:t> ajoutés au </a:t>
            </a:r>
            <a:r>
              <a:rPr lang="en-CA" dirty="0" err="1" smtClean="0">
                <a:solidFill>
                  <a:schemeClr val="tx1"/>
                </a:solidFill>
                <a:latin typeface="Tahoma" pitchFamily="34" charset="0"/>
                <a:ea typeface="Tahoma" pitchFamily="34" charset="0"/>
                <a:cs typeface="Tahoma" pitchFamily="34" charset="0"/>
              </a:rPr>
              <a:t>contenu</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initialement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prévu</a:t>
            </a:r>
            <a:r>
              <a:rPr lang="en-CA" dirty="0" smtClean="0">
                <a:solidFill>
                  <a:schemeClr val="tx1"/>
                </a:solidFill>
                <a:latin typeface="Tahoma" pitchFamily="34" charset="0"/>
                <a:ea typeface="Tahoma" pitchFamily="34" charset="0"/>
                <a:cs typeface="Tahoma" pitchFamily="34" charset="0"/>
              </a:rPr>
              <a:t> par la </a:t>
            </a:r>
            <a:r>
              <a:rPr lang="en-CA" i="1" dirty="0" smtClean="0">
                <a:solidFill>
                  <a:schemeClr val="tx1"/>
                </a:solidFill>
                <a:latin typeface="Tahoma" pitchFamily="34" charset="0"/>
                <a:ea typeface="Tahoma" pitchFamily="34" charset="0"/>
                <a:cs typeface="Tahoma" pitchFamily="34" charset="0"/>
              </a:rPr>
              <a:t>Charte </a:t>
            </a:r>
            <a:r>
              <a:rPr lang="en-CA" i="1" dirty="0" err="1" smtClean="0">
                <a:solidFill>
                  <a:schemeClr val="tx1"/>
                </a:solidFill>
                <a:latin typeface="Tahoma" pitchFamily="34" charset="0"/>
                <a:ea typeface="Tahoma" pitchFamily="34" charset="0"/>
                <a:cs typeface="Tahoma" pitchFamily="34" charset="0"/>
              </a:rPr>
              <a:t>québécoise</a:t>
            </a:r>
            <a:r>
              <a:rPr lang="en-CA" dirty="0" smtClean="0">
                <a:solidFill>
                  <a:schemeClr val="tx1"/>
                </a:solidFill>
                <a:latin typeface="Tahoma" pitchFamily="34" charset="0"/>
                <a:ea typeface="Tahoma" pitchFamily="34" charset="0"/>
                <a:cs typeface="Tahoma" pitchFamily="34" charset="0"/>
              </a:rPr>
              <a:t>.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en-CA" i="1" dirty="0" smtClean="0">
                <a:solidFill>
                  <a:schemeClr val="tx1"/>
                </a:solidFill>
                <a:latin typeface="Tahoma" pitchFamily="34" charset="0"/>
                <a:ea typeface="Tahoma" pitchFamily="34" charset="0"/>
                <a:cs typeface="Tahoma" pitchFamily="34" charset="0"/>
              </a:rPr>
              <a:t>Pacte international relatifs aux droits économiques, sociaux et culturels</a:t>
            </a:r>
          </a:p>
          <a:p>
            <a:pPr marL="45720" indent="0" algn="just">
              <a:buNone/>
            </a:pPr>
            <a:endParaRPr lang="fr-CA" i="1"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smtClean="0"/>
              <a:t>Droit au travail</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7243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1"/>
          </a:xfrm>
        </p:spPr>
        <p:txBody>
          <a:bodyPr>
            <a:normAutofit fontScale="85000" lnSpcReduction="10000"/>
          </a:bodyPr>
          <a:lstStyle/>
          <a:p>
            <a:pPr marL="45720" indent="0" algn="just">
              <a:buNone/>
            </a:pPr>
            <a:r>
              <a:rPr lang="en-CA" b="1" dirty="0" smtClean="0">
                <a:solidFill>
                  <a:schemeClr val="tx1"/>
                </a:solidFill>
                <a:latin typeface="Tahoma" pitchFamily="34" charset="0"/>
                <a:ea typeface="Tahoma" pitchFamily="34" charset="0"/>
                <a:cs typeface="Tahoma" pitchFamily="34" charset="0"/>
              </a:rPr>
              <a:t>35. </a:t>
            </a:r>
            <a:r>
              <a:rPr lang="en-CA" b="1" dirty="0" err="1" smtClean="0">
                <a:solidFill>
                  <a:schemeClr val="tx1"/>
                </a:solidFill>
                <a:latin typeface="Tahoma" pitchFamily="34" charset="0"/>
                <a:ea typeface="Tahoma" pitchFamily="34" charset="0"/>
                <a:cs typeface="Tahoma" pitchFamily="34" charset="0"/>
              </a:rPr>
              <a:t>Toute</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personnes</a:t>
            </a:r>
            <a:r>
              <a:rPr lang="en-CA" b="1" dirty="0" smtClean="0">
                <a:solidFill>
                  <a:schemeClr val="tx1"/>
                </a:solidFill>
                <a:latin typeface="Tahoma" pitchFamily="34" charset="0"/>
                <a:ea typeface="Tahoma" pitchFamily="34" charset="0"/>
                <a:cs typeface="Tahoma" pitchFamily="34" charset="0"/>
              </a:rPr>
              <a:t> a </a:t>
            </a:r>
            <a:r>
              <a:rPr lang="en-CA" b="1" dirty="0" err="1" smtClean="0">
                <a:solidFill>
                  <a:schemeClr val="tx1"/>
                </a:solidFill>
                <a:latin typeface="Tahoma" pitchFamily="34" charset="0"/>
                <a:ea typeface="Tahoma" pitchFamily="34" charset="0"/>
                <a:cs typeface="Tahoma" pitchFamily="34" charset="0"/>
              </a:rPr>
              <a:t>droit</a:t>
            </a:r>
            <a:r>
              <a:rPr lang="en-CA" b="1" dirty="0" smtClean="0">
                <a:solidFill>
                  <a:schemeClr val="tx1"/>
                </a:solidFill>
                <a:latin typeface="Tahoma" pitchFamily="34" charset="0"/>
                <a:ea typeface="Tahoma" pitchFamily="34" charset="0"/>
                <a:cs typeface="Tahoma" pitchFamily="34" charset="0"/>
              </a:rPr>
              <a:t>:</a:t>
            </a:r>
          </a:p>
          <a:p>
            <a:pPr marL="502920" indent="-457200" algn="just">
              <a:buAutoNum type="alphaLcParenR"/>
            </a:pPr>
            <a:r>
              <a:rPr lang="en-CA" b="1" dirty="0">
                <a:solidFill>
                  <a:schemeClr val="tx1"/>
                </a:solidFill>
                <a:latin typeface="Tahoma" pitchFamily="34" charset="0"/>
                <a:ea typeface="Tahoma" pitchFamily="34" charset="0"/>
                <a:cs typeface="Tahoma" pitchFamily="34" charset="0"/>
              </a:rPr>
              <a:t>à</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ce</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que</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l’Administration</a:t>
            </a:r>
            <a:r>
              <a:rPr lang="en-CA" b="1" dirty="0">
                <a:solidFill>
                  <a:schemeClr val="tx1"/>
                </a:solidFill>
                <a:latin typeface="Tahoma" pitchFamily="34" charset="0"/>
                <a:ea typeface="Tahoma" pitchFamily="34" charset="0"/>
                <a:cs typeface="Tahoma" pitchFamily="34" charset="0"/>
              </a:rPr>
              <a:t> </a:t>
            </a:r>
            <a:r>
              <a:rPr lang="en-CA" b="1" dirty="0" smtClean="0">
                <a:solidFill>
                  <a:schemeClr val="tx1"/>
                </a:solidFill>
                <a:latin typeface="Tahoma" pitchFamily="34" charset="0"/>
                <a:ea typeface="Tahoma" pitchFamily="34" charset="0"/>
                <a:cs typeface="Tahoma" pitchFamily="34" charset="0"/>
              </a:rPr>
              <a:t>et les services publics, les </a:t>
            </a:r>
            <a:r>
              <a:rPr lang="en-CA" b="1" dirty="0" err="1" smtClean="0">
                <a:solidFill>
                  <a:schemeClr val="tx1"/>
                </a:solidFill>
                <a:latin typeface="Tahoma" pitchFamily="34" charset="0"/>
                <a:ea typeface="Tahoma" pitchFamily="34" charset="0"/>
                <a:cs typeface="Tahoma" pitchFamily="34" charset="0"/>
              </a:rPr>
              <a:t>ordres</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professionnels</a:t>
            </a:r>
            <a:r>
              <a:rPr lang="en-CA" b="1" dirty="0" smtClean="0">
                <a:solidFill>
                  <a:schemeClr val="tx1"/>
                </a:solidFill>
                <a:latin typeface="Tahoma" pitchFamily="34" charset="0"/>
                <a:ea typeface="Tahoma" pitchFamily="34" charset="0"/>
                <a:cs typeface="Tahoma" pitchFamily="34" charset="0"/>
              </a:rPr>
              <a:t>, les associations de </a:t>
            </a:r>
            <a:r>
              <a:rPr lang="en-CA" b="1" dirty="0" err="1" smtClean="0">
                <a:solidFill>
                  <a:schemeClr val="tx1"/>
                </a:solidFill>
                <a:latin typeface="Tahoma" pitchFamily="34" charset="0"/>
                <a:ea typeface="Tahoma" pitchFamily="34" charset="0"/>
                <a:cs typeface="Tahoma" pitchFamily="34" charset="0"/>
              </a:rPr>
              <a:t>salariés</a:t>
            </a:r>
            <a:r>
              <a:rPr lang="en-CA" b="1" dirty="0" smtClean="0">
                <a:solidFill>
                  <a:schemeClr val="tx1"/>
                </a:solidFill>
                <a:latin typeface="Tahoma" pitchFamily="34" charset="0"/>
                <a:ea typeface="Tahoma" pitchFamily="34" charset="0"/>
                <a:cs typeface="Tahoma" pitchFamily="34" charset="0"/>
              </a:rPr>
              <a:t> et les </a:t>
            </a:r>
            <a:r>
              <a:rPr lang="en-CA" b="1" dirty="0" err="1" smtClean="0">
                <a:solidFill>
                  <a:schemeClr val="tx1"/>
                </a:solidFill>
                <a:latin typeface="Tahoma" pitchFamily="34" charset="0"/>
                <a:ea typeface="Tahoma" pitchFamily="34" charset="0"/>
                <a:cs typeface="Tahoma" pitchFamily="34" charset="0"/>
              </a:rPr>
              <a:t>diverses</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entreprises</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exerçant</a:t>
            </a:r>
            <a:r>
              <a:rPr lang="en-CA" b="1" dirty="0" smtClean="0">
                <a:solidFill>
                  <a:schemeClr val="tx1"/>
                </a:solidFill>
                <a:latin typeface="Tahoma" pitchFamily="34" charset="0"/>
                <a:ea typeface="Tahoma" pitchFamily="34" charset="0"/>
                <a:cs typeface="Tahoma" pitchFamily="34" charset="0"/>
              </a:rPr>
              <a:t> au Québec </a:t>
            </a:r>
            <a:r>
              <a:rPr lang="en-CA" b="1" dirty="0" err="1" smtClean="0">
                <a:solidFill>
                  <a:schemeClr val="tx1"/>
                </a:solidFill>
                <a:latin typeface="Tahoma" pitchFamily="34" charset="0"/>
                <a:ea typeface="Tahoma" pitchFamily="34" charset="0"/>
                <a:cs typeface="Tahoma" pitchFamily="34" charset="0"/>
              </a:rPr>
              <a:t>communiquent</a:t>
            </a:r>
            <a:r>
              <a:rPr lang="en-CA" b="1" dirty="0" smtClean="0">
                <a:solidFill>
                  <a:schemeClr val="tx1"/>
                </a:solidFill>
                <a:latin typeface="Tahoma" pitchFamily="34" charset="0"/>
                <a:ea typeface="Tahoma" pitchFamily="34" charset="0"/>
                <a:cs typeface="Tahoma" pitchFamily="34" charset="0"/>
              </a:rPr>
              <a:t> avec </a:t>
            </a:r>
            <a:r>
              <a:rPr lang="en-CA" b="1" dirty="0" err="1" smtClean="0">
                <a:solidFill>
                  <a:schemeClr val="tx1"/>
                </a:solidFill>
                <a:latin typeface="Tahoma" pitchFamily="34" charset="0"/>
                <a:ea typeface="Tahoma" pitchFamily="34" charset="0"/>
                <a:cs typeface="Tahoma" pitchFamily="34" charset="0"/>
              </a:rPr>
              <a:t>elle</a:t>
            </a:r>
            <a:r>
              <a:rPr lang="en-CA" b="1" dirty="0" smtClean="0">
                <a:solidFill>
                  <a:schemeClr val="tx1"/>
                </a:solidFill>
                <a:latin typeface="Tahoma" pitchFamily="34" charset="0"/>
                <a:ea typeface="Tahoma" pitchFamily="34" charset="0"/>
                <a:cs typeface="Tahoma" pitchFamily="34" charset="0"/>
              </a:rPr>
              <a:t> en </a:t>
            </a:r>
            <a:r>
              <a:rPr lang="en-CA" b="1" dirty="0" err="1" smtClean="0">
                <a:solidFill>
                  <a:schemeClr val="tx1"/>
                </a:solidFill>
                <a:latin typeface="Tahoma" pitchFamily="34" charset="0"/>
                <a:ea typeface="Tahoma" pitchFamily="34" charset="0"/>
                <a:cs typeface="Tahoma" pitchFamily="34" charset="0"/>
              </a:rPr>
              <a:t>français</a:t>
            </a:r>
            <a:endParaRPr lang="en-CA" b="1" dirty="0" smtClean="0">
              <a:solidFill>
                <a:schemeClr val="tx1"/>
              </a:solidFill>
              <a:latin typeface="Tahoma" pitchFamily="34" charset="0"/>
              <a:ea typeface="Tahoma" pitchFamily="34" charset="0"/>
              <a:cs typeface="Tahoma" pitchFamily="34" charset="0"/>
            </a:endParaRPr>
          </a:p>
          <a:p>
            <a:pPr marL="502920" indent="-457200" algn="just">
              <a:buAutoNum type="alphaLcParenR"/>
            </a:pPr>
            <a:r>
              <a:rPr lang="en-CA" b="1" dirty="0">
                <a:solidFill>
                  <a:schemeClr val="tx1"/>
                </a:solidFill>
                <a:latin typeface="Tahoma" pitchFamily="34" charset="0"/>
                <a:ea typeface="Tahoma" pitchFamily="34" charset="0"/>
                <a:cs typeface="Tahoma" pitchFamily="34" charset="0"/>
              </a:rPr>
              <a:t>d</a:t>
            </a:r>
            <a:r>
              <a:rPr lang="en-CA" b="1" dirty="0" smtClean="0">
                <a:solidFill>
                  <a:schemeClr val="tx1"/>
                </a:solidFill>
                <a:latin typeface="Tahoma" pitchFamily="34" charset="0"/>
                <a:ea typeface="Tahoma" pitchFamily="34" charset="0"/>
                <a:cs typeface="Tahoma" pitchFamily="34" charset="0"/>
              </a:rPr>
              <a:t>’être </a:t>
            </a:r>
            <a:r>
              <a:rPr lang="en-CA" b="1" dirty="0" err="1" smtClean="0">
                <a:solidFill>
                  <a:schemeClr val="tx1"/>
                </a:solidFill>
                <a:latin typeface="Tahoma" pitchFamily="34" charset="0"/>
                <a:ea typeface="Tahoma" pitchFamily="34" charset="0"/>
                <a:cs typeface="Tahoma" pitchFamily="34" charset="0"/>
              </a:rPr>
              <a:t>informée</a:t>
            </a:r>
            <a:r>
              <a:rPr lang="en-CA" b="1" dirty="0" smtClean="0">
                <a:solidFill>
                  <a:schemeClr val="tx1"/>
                </a:solidFill>
                <a:latin typeface="Tahoma" pitchFamily="34" charset="0"/>
                <a:ea typeface="Tahoma" pitchFamily="34" charset="0"/>
                <a:cs typeface="Tahoma" pitchFamily="34" charset="0"/>
              </a:rPr>
              <a:t> et </a:t>
            </a:r>
            <a:r>
              <a:rPr lang="en-CA" b="1" dirty="0" err="1" smtClean="0">
                <a:solidFill>
                  <a:schemeClr val="tx1"/>
                </a:solidFill>
                <a:latin typeface="Tahoma" pitchFamily="34" charset="0"/>
                <a:ea typeface="Tahoma" pitchFamily="34" charset="0"/>
                <a:cs typeface="Tahoma" pitchFamily="34" charset="0"/>
              </a:rPr>
              <a:t>servie</a:t>
            </a:r>
            <a:r>
              <a:rPr lang="en-CA" b="1" dirty="0" smtClean="0">
                <a:solidFill>
                  <a:schemeClr val="tx1"/>
                </a:solidFill>
                <a:latin typeface="Tahoma" pitchFamily="34" charset="0"/>
                <a:ea typeface="Tahoma" pitchFamily="34" charset="0"/>
                <a:cs typeface="Tahoma" pitchFamily="34" charset="0"/>
              </a:rPr>
              <a:t> en </a:t>
            </a:r>
            <a:r>
              <a:rPr lang="en-CA" b="1" dirty="0" err="1" smtClean="0">
                <a:solidFill>
                  <a:schemeClr val="tx1"/>
                </a:solidFill>
                <a:latin typeface="Tahoma" pitchFamily="34" charset="0"/>
                <a:ea typeface="Tahoma" pitchFamily="34" charset="0"/>
                <a:cs typeface="Tahoma" pitchFamily="34" charset="0"/>
              </a:rPr>
              <a:t>français</a:t>
            </a:r>
            <a:r>
              <a:rPr lang="en-CA" b="1" dirty="0" smtClean="0">
                <a:solidFill>
                  <a:schemeClr val="tx1"/>
                </a:solidFill>
                <a:latin typeface="Tahoma" pitchFamily="34" charset="0"/>
                <a:ea typeface="Tahoma" pitchFamily="34" charset="0"/>
                <a:cs typeface="Tahoma" pitchFamily="34" charset="0"/>
              </a:rPr>
              <a:t> dans </a:t>
            </a:r>
            <a:r>
              <a:rPr lang="en-CA" b="1" dirty="0" err="1" smtClean="0">
                <a:solidFill>
                  <a:schemeClr val="tx1"/>
                </a:solidFill>
                <a:latin typeface="Tahoma" pitchFamily="34" charset="0"/>
                <a:ea typeface="Tahoma" pitchFamily="34" charset="0"/>
                <a:cs typeface="Tahoma" pitchFamily="34" charset="0"/>
              </a:rPr>
              <a:t>ses</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activités</a:t>
            </a:r>
            <a:r>
              <a:rPr lang="en-CA" b="1" dirty="0" smtClean="0">
                <a:solidFill>
                  <a:schemeClr val="tx1"/>
                </a:solidFill>
                <a:latin typeface="Tahoma" pitchFamily="34" charset="0"/>
                <a:ea typeface="Tahoma" pitchFamily="34" charset="0"/>
                <a:cs typeface="Tahoma" pitchFamily="34" charset="0"/>
              </a:rPr>
              <a:t> de </a:t>
            </a:r>
            <a:r>
              <a:rPr lang="en-CA" b="1" dirty="0" err="1" smtClean="0">
                <a:solidFill>
                  <a:schemeClr val="tx1"/>
                </a:solidFill>
                <a:latin typeface="Tahoma" pitchFamily="34" charset="0"/>
                <a:ea typeface="Tahoma" pitchFamily="34" charset="0"/>
                <a:cs typeface="Tahoma" pitchFamily="34" charset="0"/>
              </a:rPr>
              <a:t>consommation</a:t>
            </a:r>
            <a:endParaRPr lang="en-CA" b="1" dirty="0" smtClean="0">
              <a:solidFill>
                <a:schemeClr val="tx1"/>
              </a:solidFill>
              <a:latin typeface="Tahoma" pitchFamily="34" charset="0"/>
              <a:ea typeface="Tahoma" pitchFamily="34" charset="0"/>
              <a:cs typeface="Tahoma" pitchFamily="34" charset="0"/>
            </a:endParaRPr>
          </a:p>
          <a:p>
            <a:pPr marL="502920" indent="-457200" algn="just">
              <a:buAutoNum type="alphaLcParenR"/>
            </a:pPr>
            <a:r>
              <a:rPr lang="en-CA" b="1" dirty="0">
                <a:solidFill>
                  <a:schemeClr val="tx1"/>
                </a:solidFill>
                <a:latin typeface="Tahoma" pitchFamily="34" charset="0"/>
                <a:ea typeface="Tahoma" pitchFamily="34" charset="0"/>
                <a:cs typeface="Tahoma" pitchFamily="34" charset="0"/>
              </a:rPr>
              <a:t>d</a:t>
            </a:r>
            <a:r>
              <a:rPr lang="en-CA" b="1" dirty="0" smtClean="0">
                <a:solidFill>
                  <a:schemeClr val="tx1"/>
                </a:solidFill>
                <a:latin typeface="Tahoma" pitchFamily="34" charset="0"/>
                <a:ea typeface="Tahoma" pitchFamily="34" charset="0"/>
                <a:cs typeface="Tahoma" pitchFamily="34" charset="0"/>
              </a:rPr>
              <a:t>e </a:t>
            </a:r>
            <a:r>
              <a:rPr lang="en-CA" b="1" dirty="0" err="1" smtClean="0">
                <a:solidFill>
                  <a:schemeClr val="tx1"/>
                </a:solidFill>
                <a:latin typeface="Tahoma" pitchFamily="34" charset="0"/>
                <a:ea typeface="Tahoma" pitchFamily="34" charset="0"/>
                <a:cs typeface="Tahoma" pitchFamily="34" charset="0"/>
              </a:rPr>
              <a:t>s’exprimer</a:t>
            </a:r>
            <a:r>
              <a:rPr lang="en-CA" b="1" dirty="0" smtClean="0">
                <a:solidFill>
                  <a:schemeClr val="tx1"/>
                </a:solidFill>
                <a:latin typeface="Tahoma" pitchFamily="34" charset="0"/>
                <a:ea typeface="Tahoma" pitchFamily="34" charset="0"/>
                <a:cs typeface="Tahoma" pitchFamily="34" charset="0"/>
              </a:rPr>
              <a:t> en </a:t>
            </a:r>
            <a:r>
              <a:rPr lang="en-CA" b="1" dirty="0" err="1" smtClean="0">
                <a:solidFill>
                  <a:schemeClr val="tx1"/>
                </a:solidFill>
                <a:latin typeface="Tahoma" pitchFamily="34" charset="0"/>
                <a:ea typeface="Tahoma" pitchFamily="34" charset="0"/>
                <a:cs typeface="Tahoma" pitchFamily="34" charset="0"/>
              </a:rPr>
              <a:t>français</a:t>
            </a:r>
            <a:r>
              <a:rPr lang="en-CA" b="1" dirty="0" smtClean="0">
                <a:solidFill>
                  <a:schemeClr val="tx1"/>
                </a:solidFill>
                <a:latin typeface="Tahoma" pitchFamily="34" charset="0"/>
                <a:ea typeface="Tahoma" pitchFamily="34" charset="0"/>
                <a:cs typeface="Tahoma" pitchFamily="34" charset="0"/>
              </a:rPr>
              <a:t> en </a:t>
            </a:r>
            <a:r>
              <a:rPr lang="en-CA" b="1" dirty="0" err="1" smtClean="0">
                <a:solidFill>
                  <a:schemeClr val="tx1"/>
                </a:solidFill>
                <a:latin typeface="Tahoma" pitchFamily="34" charset="0"/>
                <a:ea typeface="Tahoma" pitchFamily="34" charset="0"/>
                <a:cs typeface="Tahoma" pitchFamily="34" charset="0"/>
              </a:rPr>
              <a:t>assemblée</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délibérante</a:t>
            </a:r>
            <a:endParaRPr lang="en-CA" b="1" dirty="0" smtClean="0">
              <a:solidFill>
                <a:schemeClr val="tx1"/>
              </a:solidFill>
              <a:latin typeface="Tahoma" pitchFamily="34" charset="0"/>
              <a:ea typeface="Tahoma" pitchFamily="34" charset="0"/>
              <a:cs typeface="Tahoma" pitchFamily="34" charset="0"/>
            </a:endParaRPr>
          </a:p>
          <a:p>
            <a:pPr marL="502920" indent="-457200" algn="just">
              <a:buAutoNum type="alphaLcParenR"/>
            </a:pPr>
            <a:r>
              <a:rPr lang="en-CA" b="1" dirty="0">
                <a:solidFill>
                  <a:schemeClr val="tx1"/>
                </a:solidFill>
                <a:latin typeface="Tahoma" pitchFamily="34" charset="0"/>
                <a:ea typeface="Tahoma" pitchFamily="34" charset="0"/>
                <a:cs typeface="Tahoma" pitchFamily="34" charset="0"/>
              </a:rPr>
              <a:t>d</a:t>
            </a:r>
            <a:r>
              <a:rPr lang="en-CA" b="1" dirty="0" smtClean="0">
                <a:solidFill>
                  <a:schemeClr val="tx1"/>
                </a:solidFill>
                <a:latin typeface="Tahoma" pitchFamily="34" charset="0"/>
                <a:ea typeface="Tahoma" pitchFamily="34" charset="0"/>
                <a:cs typeface="Tahoma" pitchFamily="34" charset="0"/>
              </a:rPr>
              <a:t>e </a:t>
            </a:r>
            <a:r>
              <a:rPr lang="en-CA" b="1" dirty="0" err="1" smtClean="0">
                <a:solidFill>
                  <a:schemeClr val="tx1"/>
                </a:solidFill>
                <a:latin typeface="Tahoma" pitchFamily="34" charset="0"/>
                <a:ea typeface="Tahoma" pitchFamily="34" charset="0"/>
                <a:cs typeface="Tahoma" pitchFamily="34" charset="0"/>
              </a:rPr>
              <a:t>recevoir</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l’enseignement</a:t>
            </a:r>
            <a:r>
              <a:rPr lang="en-CA" b="1" dirty="0" smtClean="0">
                <a:solidFill>
                  <a:schemeClr val="tx1"/>
                </a:solidFill>
                <a:latin typeface="Tahoma" pitchFamily="34" charset="0"/>
                <a:ea typeface="Tahoma" pitchFamily="34" charset="0"/>
                <a:cs typeface="Tahoma" pitchFamily="34" charset="0"/>
              </a:rPr>
              <a:t> en </a:t>
            </a:r>
            <a:r>
              <a:rPr lang="en-CA" b="1" dirty="0" err="1" smtClean="0">
                <a:solidFill>
                  <a:schemeClr val="tx1"/>
                </a:solidFill>
                <a:latin typeface="Tahoma" pitchFamily="34" charset="0"/>
                <a:ea typeface="Tahoma" pitchFamily="34" charset="0"/>
                <a:cs typeface="Tahoma" pitchFamily="34" charset="0"/>
              </a:rPr>
              <a:t>français</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si</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elle</a:t>
            </a:r>
            <a:r>
              <a:rPr lang="en-CA" b="1" dirty="0" smtClean="0">
                <a:solidFill>
                  <a:schemeClr val="tx1"/>
                </a:solidFill>
                <a:latin typeface="Tahoma" pitchFamily="34" charset="0"/>
                <a:ea typeface="Tahoma" pitchFamily="34" charset="0"/>
                <a:cs typeface="Tahoma" pitchFamily="34" charset="0"/>
              </a:rPr>
              <a:t> y </a:t>
            </a:r>
            <a:r>
              <a:rPr lang="en-CA" b="1" dirty="0" err="1" smtClean="0">
                <a:solidFill>
                  <a:schemeClr val="tx1"/>
                </a:solidFill>
                <a:latin typeface="Tahoma" pitchFamily="34" charset="0"/>
                <a:ea typeface="Tahoma" pitchFamily="34" charset="0"/>
                <a:cs typeface="Tahoma" pitchFamily="34" charset="0"/>
              </a:rPr>
              <a:t>est</a:t>
            </a:r>
            <a:r>
              <a:rPr lang="en-CA" b="1" dirty="0" smtClean="0">
                <a:solidFill>
                  <a:schemeClr val="tx1"/>
                </a:solidFill>
                <a:latin typeface="Tahoma" pitchFamily="34" charset="0"/>
                <a:ea typeface="Tahoma" pitchFamily="34" charset="0"/>
                <a:cs typeface="Tahoma" pitchFamily="34" charset="0"/>
              </a:rPr>
              <a:t> admissible</a:t>
            </a: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dirty="0" smtClean="0">
                <a:solidFill>
                  <a:schemeClr val="tx1"/>
                </a:solidFill>
                <a:latin typeface="Tahoma" pitchFamily="34" charset="0"/>
                <a:ea typeface="Tahoma" pitchFamily="34" charset="0"/>
                <a:cs typeface="Tahoma" pitchFamily="34" charset="0"/>
              </a:rPr>
              <a:t>Article de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nouveau </a:t>
            </a:r>
            <a:r>
              <a:rPr lang="en-CA" dirty="0" err="1" smtClean="0">
                <a:solidFill>
                  <a:schemeClr val="tx1"/>
                </a:solidFill>
                <a:latin typeface="Tahoma" pitchFamily="34" charset="0"/>
                <a:ea typeface="Tahoma" pitchFamily="34" charset="0"/>
                <a:cs typeface="Tahoma" pitchFamily="34" charset="0"/>
              </a:rPr>
              <a:t>visant</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constitutionnaliser</a:t>
            </a:r>
            <a:r>
              <a:rPr lang="en-CA" dirty="0" smtClean="0">
                <a:solidFill>
                  <a:schemeClr val="tx1"/>
                </a:solidFill>
                <a:latin typeface="Tahoma" pitchFamily="34" charset="0"/>
                <a:ea typeface="Tahoma" pitchFamily="34" charset="0"/>
                <a:cs typeface="Tahoma" pitchFamily="34" charset="0"/>
              </a:rPr>
              <a:t> les articles 2 à 6 de la </a:t>
            </a:r>
            <a:r>
              <a:rPr lang="en-CA" i="1" dirty="0" smtClean="0">
                <a:solidFill>
                  <a:schemeClr val="tx1"/>
                </a:solidFill>
                <a:latin typeface="Tahoma" pitchFamily="34" charset="0"/>
                <a:ea typeface="Tahoma" pitchFamily="34" charset="0"/>
                <a:cs typeface="Tahoma" pitchFamily="34" charset="0"/>
              </a:rPr>
              <a:t>Charte de la langue </a:t>
            </a:r>
            <a:r>
              <a:rPr lang="en-CA" i="1" dirty="0" err="1" smtClean="0">
                <a:solidFill>
                  <a:schemeClr val="tx1"/>
                </a:solidFill>
                <a:latin typeface="Tahoma" pitchFamily="34" charset="0"/>
                <a:ea typeface="Tahoma" pitchFamily="34" charset="0"/>
                <a:cs typeface="Tahoma" pitchFamily="34" charset="0"/>
              </a:rPr>
              <a:t>française</a:t>
            </a:r>
            <a:r>
              <a:rPr lang="en-CA" i="1" dirty="0" smtClean="0">
                <a:solidFill>
                  <a:schemeClr val="tx1"/>
                </a:solidFill>
                <a:latin typeface="Tahoma" pitchFamily="34" charset="0"/>
                <a:ea typeface="Tahoma" pitchFamily="34" charset="0"/>
                <a:cs typeface="Tahoma" pitchFamily="34" charset="0"/>
              </a:rPr>
              <a:t>. </a:t>
            </a:r>
            <a:endParaRPr lang="en-CA" dirty="0" smtClean="0">
              <a:solidFill>
                <a:schemeClr val="tx1"/>
              </a:solidFill>
              <a:latin typeface="Tahoma" pitchFamily="34" charset="0"/>
              <a:ea typeface="Tahoma" pitchFamily="34" charset="0"/>
              <a:cs typeface="Tahoma" pitchFamily="34" charset="0"/>
            </a:endParaRP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en-CA" i="1" dirty="0" smtClean="0">
                <a:solidFill>
                  <a:schemeClr val="tx1"/>
                </a:solidFill>
                <a:latin typeface="Tahoma" pitchFamily="34" charset="0"/>
                <a:ea typeface="Tahoma" pitchFamily="34" charset="0"/>
                <a:cs typeface="Tahoma" pitchFamily="34" charset="0"/>
              </a:rPr>
              <a:t>Charte de la langue </a:t>
            </a:r>
            <a:r>
              <a:rPr lang="en-CA" i="1" dirty="0" err="1" smtClean="0">
                <a:solidFill>
                  <a:schemeClr val="tx1"/>
                </a:solidFill>
                <a:latin typeface="Tahoma" pitchFamily="34" charset="0"/>
                <a:ea typeface="Tahoma" pitchFamily="34" charset="0"/>
                <a:cs typeface="Tahoma" pitchFamily="34" charset="0"/>
              </a:rPr>
              <a:t>française</a:t>
            </a:r>
            <a:r>
              <a:rPr lang="en-CA" i="1" dirty="0" smtClean="0">
                <a:solidFill>
                  <a:schemeClr val="tx1"/>
                </a:solidFill>
                <a:latin typeface="Tahoma" pitchFamily="34" charset="0"/>
                <a:ea typeface="Tahoma" pitchFamily="34" charset="0"/>
                <a:cs typeface="Tahoma" pitchFamily="34" charset="0"/>
              </a:rPr>
              <a:t>, </a:t>
            </a:r>
            <a:r>
              <a:rPr lang="en-CA" dirty="0" smtClean="0">
                <a:solidFill>
                  <a:schemeClr val="tx1"/>
                </a:solidFill>
                <a:latin typeface="Tahoma" pitchFamily="34" charset="0"/>
                <a:ea typeface="Tahoma" pitchFamily="34" charset="0"/>
                <a:cs typeface="Tahoma" pitchFamily="34" charset="0"/>
              </a:rPr>
              <a:t>c.11</a:t>
            </a:r>
          </a:p>
          <a:p>
            <a:pPr marL="45720" indent="0" algn="just">
              <a:buNone/>
            </a:pPr>
            <a:r>
              <a:rPr lang="en-CA" dirty="0" smtClean="0">
                <a:solidFill>
                  <a:schemeClr val="tx1"/>
                </a:solidFill>
                <a:latin typeface="Tahoma" pitchFamily="34" charset="0"/>
                <a:ea typeface="Tahoma" pitchFamily="34" charset="0"/>
                <a:cs typeface="Tahoma" pitchFamily="34" charset="0"/>
              </a:rPr>
              <a:t>Daniel TURP, </a:t>
            </a:r>
            <a:r>
              <a:rPr lang="en-CA" i="1" dirty="0">
                <a:solidFill>
                  <a:schemeClr val="tx1"/>
                </a:solidFill>
                <a:latin typeface="Tahoma" pitchFamily="34" charset="0"/>
                <a:ea typeface="Tahoma" pitchFamily="34" charset="0"/>
                <a:cs typeface="Tahoma" pitchFamily="34" charset="0"/>
              </a:rPr>
              <a:t>C</a:t>
            </a:r>
            <a:r>
              <a:rPr lang="en-CA" i="1" dirty="0" smtClean="0">
                <a:solidFill>
                  <a:schemeClr val="tx1"/>
                </a:solidFill>
                <a:latin typeface="Tahoma" pitchFamily="34" charset="0"/>
                <a:ea typeface="Tahoma" pitchFamily="34" charset="0"/>
                <a:cs typeface="Tahoma" pitchFamily="34" charset="0"/>
              </a:rPr>
              <a:t>onstitution </a:t>
            </a:r>
            <a:r>
              <a:rPr lang="en-CA" i="1" dirty="0" err="1" smtClean="0">
                <a:solidFill>
                  <a:schemeClr val="tx1"/>
                </a:solidFill>
                <a:latin typeface="Tahoma" pitchFamily="34" charset="0"/>
                <a:ea typeface="Tahoma" pitchFamily="34" charset="0"/>
                <a:cs typeface="Tahoma" pitchFamily="34" charset="0"/>
              </a:rPr>
              <a:t>nationale</a:t>
            </a:r>
            <a:r>
              <a:rPr lang="en-CA" i="1" dirty="0" smtClean="0">
                <a:solidFill>
                  <a:schemeClr val="tx1"/>
                </a:solidFill>
                <a:latin typeface="Tahoma" pitchFamily="34" charset="0"/>
                <a:ea typeface="Tahoma" pitchFamily="34" charset="0"/>
                <a:cs typeface="Tahoma" pitchFamily="34" charset="0"/>
              </a:rPr>
              <a:t> du Québec, </a:t>
            </a:r>
            <a:r>
              <a:rPr lang="en-CA" dirty="0" smtClean="0">
                <a:solidFill>
                  <a:schemeClr val="tx1"/>
                </a:solidFill>
                <a:latin typeface="Tahoma" pitchFamily="34" charset="0"/>
                <a:ea typeface="Tahoma" pitchFamily="34" charset="0"/>
                <a:cs typeface="Tahoma" pitchFamily="34" charset="0"/>
              </a:rPr>
              <a:t>article 20</a:t>
            </a:r>
          </a:p>
          <a:p>
            <a:pPr marL="45720" indent="0" algn="just">
              <a:buNone/>
            </a:pPr>
            <a:endParaRPr lang="fr-CA" b="1"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à </a:t>
            </a:r>
            <a:r>
              <a:rPr lang="en-CA" dirty="0" err="1" smtClean="0"/>
              <a:t>l’usage</a:t>
            </a:r>
            <a:r>
              <a:rPr lang="en-CA" dirty="0" smtClean="0"/>
              <a:t> du </a:t>
            </a:r>
            <a:r>
              <a:rPr lang="en-CA" dirty="0" err="1" smtClean="0"/>
              <a:t>français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2423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1700808"/>
            <a:ext cx="8407893" cy="4407408"/>
          </a:xfrm>
        </p:spPr>
        <p:txBody>
          <a:bodyPr>
            <a:normAutofit lnSpcReduction="10000"/>
          </a:bodyPr>
          <a:lstStyle/>
          <a:p>
            <a:pPr marL="45720" indent="0" algn="just">
              <a:buNone/>
            </a:pPr>
            <a:r>
              <a:rPr lang="fr-CA" dirty="0" smtClean="0">
                <a:solidFill>
                  <a:schemeClr val="tx1"/>
                </a:solidFill>
              </a:rPr>
              <a:t>36. Les </a:t>
            </a:r>
            <a:r>
              <a:rPr lang="fr-CA" dirty="0">
                <a:solidFill>
                  <a:schemeClr val="tx1"/>
                </a:solidFill>
              </a:rPr>
              <a:t>conjoints ont, dans le mariage ou l'union civile, les mêmes droits, obligations et responsabilités</a:t>
            </a:r>
            <a:r>
              <a:rPr lang="fr-CA" dirty="0" smtClean="0">
                <a:solidFill>
                  <a:schemeClr val="tx1"/>
                </a:solidFill>
              </a:rPr>
              <a:t>.</a:t>
            </a:r>
          </a:p>
          <a:p>
            <a:pPr marL="45720" indent="0" algn="just">
              <a:buNone/>
            </a:pPr>
            <a:r>
              <a:rPr lang="fr-CA" dirty="0" smtClean="0">
                <a:solidFill>
                  <a:schemeClr val="tx1"/>
                </a:solidFill>
              </a:rPr>
              <a:t>Ils </a:t>
            </a:r>
            <a:r>
              <a:rPr lang="fr-CA" dirty="0">
                <a:solidFill>
                  <a:schemeClr val="tx1"/>
                </a:solidFill>
              </a:rPr>
              <a:t>assurent ensemble la direction morale et matérielle de la famille et l'éducation de leurs enfants communs.</a:t>
            </a:r>
          </a:p>
          <a:p>
            <a:pPr marL="45720" indent="0" algn="just">
              <a:buNone/>
            </a:pPr>
            <a:endParaRPr lang="en-CA" dirty="0">
              <a:solidFill>
                <a:schemeClr val="tx1"/>
              </a:solidFill>
            </a:endParaRPr>
          </a:p>
          <a:p>
            <a:pPr marL="45720" indent="0" algn="just">
              <a:buNone/>
            </a:pPr>
            <a:r>
              <a:rPr lang="fr-CA" dirty="0" smtClean="0">
                <a:solidFill>
                  <a:schemeClr val="tx1"/>
                </a:solidFill>
              </a:rPr>
              <a:t>37. Toute </a:t>
            </a:r>
            <a:r>
              <a:rPr lang="fr-CA" dirty="0">
                <a:solidFill>
                  <a:schemeClr val="tx1"/>
                </a:solidFill>
              </a:rPr>
              <a:t>personne âgée ou toute personne handicapée a droit d'être protégée contre toute forme d'exploitation.</a:t>
            </a:r>
          </a:p>
          <a:p>
            <a:pPr marL="45720" indent="0" algn="just">
              <a:buNone/>
            </a:pPr>
            <a:r>
              <a:rPr lang="fr-CA" dirty="0">
                <a:solidFill>
                  <a:schemeClr val="tx1"/>
                </a:solidFill>
              </a:rPr>
              <a:t>Telle personne a aussi droit à la protection et à la sécurité que doivent lui apporter sa famille ou les personnes qui en tiennent lieu.</a:t>
            </a:r>
          </a:p>
          <a:p>
            <a:pPr marL="45720" indent="0" algn="ctr">
              <a:buNone/>
            </a:pPr>
            <a:r>
              <a:rPr lang="en-CA" dirty="0" smtClean="0">
                <a:solidFill>
                  <a:schemeClr val="tx1"/>
                </a:solidFill>
              </a:rPr>
              <a:t>________________________________________</a:t>
            </a:r>
          </a:p>
          <a:p>
            <a:pPr marL="45720" indent="0" algn="just">
              <a:buNone/>
            </a:pPr>
            <a:endParaRPr lang="en-CA" dirty="0" smtClean="0">
              <a:solidFill>
                <a:schemeClr val="tx1"/>
              </a:solidFill>
            </a:endParaRPr>
          </a:p>
          <a:p>
            <a:pPr marL="45720" indent="0" algn="just">
              <a:buNone/>
            </a:pPr>
            <a:r>
              <a:rPr lang="en-CA" dirty="0" err="1" smtClean="0">
                <a:solidFill>
                  <a:schemeClr val="tx1"/>
                </a:solidFill>
              </a:rPr>
              <a:t>Ces</a:t>
            </a:r>
            <a:r>
              <a:rPr lang="en-CA" dirty="0" smtClean="0">
                <a:solidFill>
                  <a:schemeClr val="tx1"/>
                </a:solidFill>
              </a:rPr>
              <a:t> articles </a:t>
            </a:r>
            <a:r>
              <a:rPr lang="en-CA" dirty="0" err="1" smtClean="0">
                <a:solidFill>
                  <a:schemeClr val="tx1"/>
                </a:solidFill>
              </a:rPr>
              <a:t>reproduisent</a:t>
            </a:r>
            <a:r>
              <a:rPr lang="en-CA" dirty="0" smtClean="0">
                <a:solidFill>
                  <a:schemeClr val="tx1"/>
                </a:solidFill>
              </a:rPr>
              <a:t> les articles 47 et 48 de la </a:t>
            </a:r>
            <a:r>
              <a:rPr lang="en-CA" i="1" dirty="0" smtClean="0">
                <a:solidFill>
                  <a:schemeClr val="tx1"/>
                </a:solidFill>
              </a:rPr>
              <a:t>Charte </a:t>
            </a:r>
            <a:r>
              <a:rPr lang="en-CA" i="1" dirty="0" err="1" smtClean="0">
                <a:solidFill>
                  <a:schemeClr val="tx1"/>
                </a:solidFill>
              </a:rPr>
              <a:t>québécoise</a:t>
            </a:r>
            <a:r>
              <a:rPr lang="en-CA" i="1" dirty="0" smtClean="0">
                <a:solidFill>
                  <a:schemeClr val="tx1"/>
                </a:solidFill>
              </a:rPr>
              <a:t>.</a:t>
            </a:r>
            <a:endParaRPr lang="fr-CA" i="1" dirty="0">
              <a:solidFill>
                <a:schemeClr val="tx1"/>
              </a:solidFill>
            </a:endParaRPr>
          </a:p>
        </p:txBody>
      </p:sp>
      <p:sp>
        <p:nvSpPr>
          <p:cNvPr id="3" name="Titre 2"/>
          <p:cNvSpPr>
            <a:spLocks noGrp="1"/>
          </p:cNvSpPr>
          <p:nvPr>
            <p:ph type="title"/>
          </p:nvPr>
        </p:nvSpPr>
        <p:spPr/>
        <p:txBody>
          <a:bodyPr/>
          <a:lstStyle/>
          <a:p>
            <a:r>
              <a:rPr lang="en-CA" dirty="0" err="1" smtClean="0"/>
              <a:t>Autres</a:t>
            </a:r>
            <a:r>
              <a:rPr lang="en-CA" dirty="0" smtClean="0"/>
              <a:t> droits économiques et sociaux</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5173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6"/>
            <a:ext cx="1801689" cy="1688851"/>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smtClean="0"/>
              <a:t>Droits </a:t>
            </a:r>
            <a:r>
              <a:rPr lang="en-CA" dirty="0" err="1" smtClean="0"/>
              <a:t>collectifs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66901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pPr marL="45720" indent="0" algn="just">
              <a:buNone/>
            </a:pPr>
            <a:endParaRPr lang="fr-CA" dirty="0" smtClean="0">
              <a:solidFill>
                <a:schemeClr val="tx1"/>
              </a:solidFill>
              <a:latin typeface="Tahoma" pitchFamily="34" charset="0"/>
              <a:ea typeface="Tahoma" pitchFamily="34" charset="0"/>
              <a:cs typeface="Tahoma" pitchFamily="34" charset="0"/>
            </a:endParaRPr>
          </a:p>
          <a:p>
            <a:pPr marL="45720" indent="0" algn="just">
              <a:buNone/>
            </a:pPr>
            <a:r>
              <a:rPr lang="fr-CA" dirty="0" smtClean="0">
                <a:solidFill>
                  <a:schemeClr val="tx1"/>
                </a:solidFill>
                <a:latin typeface="Tahoma" pitchFamily="34" charset="0"/>
                <a:ea typeface="Tahoma" pitchFamily="34" charset="0"/>
                <a:cs typeface="Tahoma" pitchFamily="34" charset="0"/>
              </a:rPr>
              <a:t>38. Toute </a:t>
            </a:r>
            <a:r>
              <a:rPr lang="fr-CA" dirty="0">
                <a:solidFill>
                  <a:schemeClr val="tx1"/>
                </a:solidFill>
                <a:latin typeface="Tahoma" pitchFamily="34" charset="0"/>
                <a:ea typeface="Tahoma" pitchFamily="34" charset="0"/>
                <a:cs typeface="Tahoma" pitchFamily="34" charset="0"/>
              </a:rPr>
              <a:t>personne a droit, dans la mesure et suivant les normes prévues par la loi, de vivre dans un environnement sain et respectueux de la biodiversité.</a:t>
            </a: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__________________________________________</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fr-CA" dirty="0" smtClean="0">
                <a:solidFill>
                  <a:schemeClr val="tx1"/>
                </a:solidFill>
                <a:latin typeface="Tahoma" pitchFamily="34" charset="0"/>
                <a:ea typeface="Tahoma" pitchFamily="34" charset="0"/>
                <a:cs typeface="Tahoma" pitchFamily="34" charset="0"/>
              </a:rPr>
              <a:t>Cet </a:t>
            </a:r>
            <a:r>
              <a:rPr lang="fr-CA" dirty="0">
                <a:solidFill>
                  <a:schemeClr val="tx1"/>
                </a:solidFill>
                <a:latin typeface="Tahoma" pitchFamily="34" charset="0"/>
                <a:ea typeface="Tahoma" pitchFamily="34" charset="0"/>
                <a:cs typeface="Tahoma" pitchFamily="34" charset="0"/>
              </a:rPr>
              <a:t>article reproduit l’article 46.1 de la Charte québécoise. </a:t>
            </a: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4" name="Titre 3"/>
          <p:cNvSpPr>
            <a:spLocks noGrp="1"/>
          </p:cNvSpPr>
          <p:nvPr>
            <p:ph type="title"/>
          </p:nvPr>
        </p:nvSpPr>
        <p:spPr/>
        <p:txBody>
          <a:bodyPr/>
          <a:lstStyle/>
          <a:p>
            <a:r>
              <a:rPr lang="en-CA" dirty="0" err="1" smtClean="0"/>
              <a:t>Droit</a:t>
            </a:r>
            <a:r>
              <a:rPr lang="en-CA" dirty="0" smtClean="0"/>
              <a:t> à un </a:t>
            </a:r>
            <a:r>
              <a:rPr lang="en-CA" dirty="0" err="1" smtClean="0"/>
              <a:t>environnement</a:t>
            </a:r>
            <a:r>
              <a:rPr lang="en-CA" dirty="0" smtClean="0"/>
              <a:t> </a:t>
            </a:r>
            <a:r>
              <a:rPr lang="en-CA" dirty="0" err="1" smtClean="0"/>
              <a:t>sain</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25920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950289"/>
          </a:xfrm>
        </p:spPr>
        <p:txBody>
          <a:bodyPr>
            <a:normAutofit fontScale="92500" lnSpcReduction="20000"/>
          </a:bodyPr>
          <a:lstStyle/>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fr-CA" b="1" dirty="0" smtClean="0">
                <a:solidFill>
                  <a:schemeClr val="tx1"/>
                </a:solidFill>
                <a:latin typeface="Tahoma" pitchFamily="34" charset="0"/>
                <a:ea typeface="Tahoma" pitchFamily="34" charset="0"/>
                <a:cs typeface="Tahoma" pitchFamily="34" charset="0"/>
              </a:rPr>
              <a:t>39. Toute </a:t>
            </a:r>
            <a:r>
              <a:rPr lang="fr-CA" b="1" dirty="0">
                <a:solidFill>
                  <a:schemeClr val="tx1"/>
                </a:solidFill>
                <a:latin typeface="Tahoma" pitchFamily="34" charset="0"/>
                <a:ea typeface="Tahoma" pitchFamily="34" charset="0"/>
                <a:cs typeface="Tahoma" pitchFamily="34" charset="0"/>
              </a:rPr>
              <a:t>personne a droit, dans la mesure et suivant les normes prévues par la loi, à la protection et la conservation du patrimoine national, culturel et naturel.</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_____________________________________________</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smtClean="0">
                <a:solidFill>
                  <a:schemeClr val="tx1"/>
                </a:solidFill>
                <a:latin typeface="Tahoma" pitchFamily="34" charset="0"/>
                <a:ea typeface="Tahoma" pitchFamily="34" charset="0"/>
                <a:cs typeface="Tahoma" pitchFamily="34" charset="0"/>
              </a:rPr>
              <a:t>Article de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nouveau </a:t>
            </a:r>
            <a:r>
              <a:rPr lang="en-CA" dirty="0" err="1" smtClean="0">
                <a:solidFill>
                  <a:schemeClr val="tx1"/>
                </a:solidFill>
                <a:latin typeface="Tahoma" pitchFamily="34" charset="0"/>
                <a:ea typeface="Tahoma" pitchFamily="34" charset="0"/>
                <a:cs typeface="Tahoma" pitchFamily="34" charset="0"/>
              </a:rPr>
              <a:t>prévoyant</a:t>
            </a:r>
            <a:r>
              <a:rPr lang="en-CA" dirty="0" smtClean="0">
                <a:solidFill>
                  <a:schemeClr val="tx1"/>
                </a:solidFill>
                <a:latin typeface="Tahoma" pitchFamily="34" charset="0"/>
                <a:ea typeface="Tahoma" pitchFamily="34" charset="0"/>
                <a:cs typeface="Tahoma" pitchFamily="34" charset="0"/>
              </a:rPr>
              <a:t> la protection du </a:t>
            </a:r>
            <a:r>
              <a:rPr lang="en-CA" dirty="0" err="1" smtClean="0">
                <a:solidFill>
                  <a:schemeClr val="tx1"/>
                </a:solidFill>
                <a:latin typeface="Tahoma" pitchFamily="34" charset="0"/>
                <a:ea typeface="Tahoma" pitchFamily="34" charset="0"/>
                <a:cs typeface="Tahoma" pitchFamily="34" charset="0"/>
              </a:rPr>
              <a:t>patrimoine</a:t>
            </a:r>
            <a:r>
              <a:rPr lang="en-CA" dirty="0" smtClean="0">
                <a:solidFill>
                  <a:schemeClr val="tx1"/>
                </a:solidFill>
                <a:latin typeface="Tahoma" pitchFamily="34" charset="0"/>
                <a:ea typeface="Tahoma" pitchFamily="34" charset="0"/>
                <a:cs typeface="Tahoma" pitchFamily="34" charset="0"/>
              </a:rPr>
              <a:t> national et </a:t>
            </a:r>
            <a:r>
              <a:rPr lang="en-CA" dirty="0" err="1" smtClean="0">
                <a:solidFill>
                  <a:schemeClr val="tx1"/>
                </a:solidFill>
                <a:latin typeface="Tahoma" pitchFamily="34" charset="0"/>
                <a:ea typeface="Tahoma" pitchFamily="34" charset="0"/>
                <a:cs typeface="Tahoma" pitchFamily="34" charset="0"/>
              </a:rPr>
              <a:t>culturel</a:t>
            </a:r>
            <a:r>
              <a:rPr lang="en-CA" dirty="0" smtClean="0">
                <a:solidFill>
                  <a:schemeClr val="tx1"/>
                </a:solidFill>
                <a:latin typeface="Tahoma" pitchFamily="34" charset="0"/>
                <a:ea typeface="Tahoma" pitchFamily="34" charset="0"/>
                <a:cs typeface="Tahoma" pitchFamily="34" charset="0"/>
              </a:rPr>
              <a:t> du Québec. Il </a:t>
            </a:r>
            <a:r>
              <a:rPr lang="en-CA" dirty="0" err="1" smtClean="0">
                <a:solidFill>
                  <a:schemeClr val="tx1"/>
                </a:solidFill>
                <a:latin typeface="Tahoma" pitchFamily="34" charset="0"/>
                <a:ea typeface="Tahoma" pitchFamily="34" charset="0"/>
                <a:cs typeface="Tahoma" pitchFamily="34" charset="0"/>
              </a:rPr>
              <a:t>s’agit</a:t>
            </a:r>
            <a:r>
              <a:rPr lang="en-CA" dirty="0" smtClean="0">
                <a:solidFill>
                  <a:schemeClr val="tx1"/>
                </a:solidFill>
                <a:latin typeface="Tahoma" pitchFamily="34" charset="0"/>
                <a:ea typeface="Tahoma" pitchFamily="34" charset="0"/>
                <a:cs typeface="Tahoma" pitchFamily="34" charset="0"/>
              </a:rPr>
              <a:t> d’un </a:t>
            </a:r>
            <a:r>
              <a:rPr lang="en-CA" dirty="0" err="1" smtClean="0">
                <a:solidFill>
                  <a:schemeClr val="tx1"/>
                </a:solidFill>
                <a:latin typeface="Tahoma" pitchFamily="34" charset="0"/>
                <a:ea typeface="Tahoma" pitchFamily="34" charset="0"/>
                <a:cs typeface="Tahoma" pitchFamily="34" charset="0"/>
              </a:rPr>
              <a:t>élément</a:t>
            </a:r>
            <a:r>
              <a:rPr lang="en-CA" dirty="0" smtClean="0">
                <a:solidFill>
                  <a:schemeClr val="tx1"/>
                </a:solidFill>
                <a:latin typeface="Tahoma" pitchFamily="34" charset="0"/>
                <a:ea typeface="Tahoma" pitchFamily="34" charset="0"/>
                <a:cs typeface="Tahoma" pitchFamily="34" charset="0"/>
              </a:rPr>
              <a:t> important du </a:t>
            </a:r>
            <a:r>
              <a:rPr lang="en-CA" dirty="0" err="1" smtClean="0">
                <a:solidFill>
                  <a:schemeClr val="tx1"/>
                </a:solidFill>
                <a:latin typeface="Tahoma" pitchFamily="34" charset="0"/>
                <a:ea typeface="Tahoma" pitchFamily="34" charset="0"/>
                <a:cs typeface="Tahoma" pitchFamily="34" charset="0"/>
              </a:rPr>
              <a:t>processus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visant</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protéger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l’identité</a:t>
            </a:r>
            <a:r>
              <a:rPr lang="en-CA" dirty="0" smtClean="0">
                <a:solidFill>
                  <a:schemeClr val="tx1"/>
                </a:solidFill>
                <a:latin typeface="Tahoma" pitchFamily="34" charset="0"/>
                <a:ea typeface="Tahoma" pitchFamily="34" charset="0"/>
                <a:cs typeface="Tahoma" pitchFamily="34" charset="0"/>
              </a:rPr>
              <a:t> québecoise. </a:t>
            </a:r>
            <a:r>
              <a:rPr lang="en-CA" dirty="0" err="1" smtClean="0">
                <a:solidFill>
                  <a:schemeClr val="tx1"/>
                </a:solidFill>
                <a:latin typeface="Tahoma" pitchFamily="34" charset="0"/>
                <a:ea typeface="Tahoma" pitchFamily="34" charset="0"/>
                <a:cs typeface="Tahoma" pitchFamily="34" charset="0"/>
              </a:rPr>
              <a:t>Prévoit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aussi</a:t>
            </a:r>
            <a:r>
              <a:rPr lang="en-CA" dirty="0" smtClean="0">
                <a:solidFill>
                  <a:schemeClr val="tx1"/>
                </a:solidFill>
                <a:latin typeface="Tahoma" pitchFamily="34" charset="0"/>
                <a:ea typeface="Tahoma" pitchFamily="34" charset="0"/>
                <a:cs typeface="Tahoma" pitchFamily="34" charset="0"/>
              </a:rPr>
              <a:t> la protection de la </a:t>
            </a:r>
            <a:r>
              <a:rPr lang="en-CA" dirty="0" err="1" smtClean="0">
                <a:solidFill>
                  <a:schemeClr val="tx1"/>
                </a:solidFill>
                <a:latin typeface="Tahoma" pitchFamily="34" charset="0"/>
                <a:ea typeface="Tahoma" pitchFamily="34" charset="0"/>
                <a:cs typeface="Tahoma" pitchFamily="34" charset="0"/>
              </a:rPr>
              <a:t>richesse</a:t>
            </a:r>
            <a:r>
              <a:rPr lang="en-CA" dirty="0" smtClean="0">
                <a:solidFill>
                  <a:schemeClr val="tx1"/>
                </a:solidFill>
                <a:latin typeface="Tahoma" pitchFamily="34" charset="0"/>
                <a:ea typeface="Tahoma" pitchFamily="34" charset="0"/>
                <a:cs typeface="Tahoma" pitchFamily="34" charset="0"/>
              </a:rPr>
              <a:t> du </a:t>
            </a:r>
            <a:r>
              <a:rPr lang="en-CA" dirty="0" err="1" smtClean="0">
                <a:solidFill>
                  <a:schemeClr val="tx1"/>
                </a:solidFill>
                <a:latin typeface="Tahoma" pitchFamily="34" charset="0"/>
                <a:ea typeface="Tahoma" pitchFamily="34" charset="0"/>
                <a:cs typeface="Tahoma" pitchFamily="34" charset="0"/>
              </a:rPr>
              <a:t>patrimoine</a:t>
            </a:r>
            <a:r>
              <a:rPr lang="en-CA" dirty="0" smtClean="0">
                <a:solidFill>
                  <a:schemeClr val="tx1"/>
                </a:solidFill>
                <a:latin typeface="Tahoma" pitchFamily="34" charset="0"/>
                <a:ea typeface="Tahoma" pitchFamily="34" charset="0"/>
                <a:cs typeface="Tahoma" pitchFamily="34" charset="0"/>
              </a:rPr>
              <a:t> naturel québécois.</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algn="just"/>
            <a:r>
              <a:rPr lang="fr-CA" sz="1400" i="1" dirty="0">
                <a:solidFill>
                  <a:schemeClr val="tx1"/>
                </a:solidFill>
                <a:latin typeface="Tahoma" pitchFamily="34" charset="0"/>
                <a:ea typeface="Tahoma" pitchFamily="34" charset="0"/>
                <a:cs typeface="Tahoma" pitchFamily="34" charset="0"/>
              </a:rPr>
              <a:t>Convention pour la sauvegarde du patrimoine culturel immatériel </a:t>
            </a:r>
            <a:r>
              <a:rPr lang="fr-CA" sz="1400" dirty="0">
                <a:solidFill>
                  <a:schemeClr val="tx1"/>
                </a:solidFill>
                <a:latin typeface="Tahoma" pitchFamily="34" charset="0"/>
                <a:ea typeface="Tahoma" pitchFamily="34" charset="0"/>
                <a:cs typeface="Tahoma" pitchFamily="34" charset="0"/>
              </a:rPr>
              <a:t> de l’UNESCO</a:t>
            </a:r>
          </a:p>
          <a:p>
            <a:pPr algn="just"/>
            <a:r>
              <a:rPr lang="fr-CA" sz="1400" i="1" dirty="0">
                <a:solidFill>
                  <a:schemeClr val="tx1"/>
                </a:solidFill>
                <a:latin typeface="Tahoma" pitchFamily="34" charset="0"/>
                <a:ea typeface="Tahoma" pitchFamily="34" charset="0"/>
                <a:cs typeface="Tahoma" pitchFamily="34" charset="0"/>
              </a:rPr>
              <a:t>Convention concernant la protection du patrimoine mondial, culturel et naturel </a:t>
            </a:r>
            <a:r>
              <a:rPr lang="fr-CA" sz="1400" dirty="0">
                <a:solidFill>
                  <a:schemeClr val="tx1"/>
                </a:solidFill>
                <a:latin typeface="Tahoma" pitchFamily="34" charset="0"/>
                <a:ea typeface="Tahoma" pitchFamily="34" charset="0"/>
                <a:cs typeface="Tahoma" pitchFamily="34" charset="0"/>
              </a:rPr>
              <a:t>de l’UNESCO  </a:t>
            </a:r>
          </a:p>
          <a:p>
            <a:pPr algn="just"/>
            <a:r>
              <a:rPr lang="fr-CA" sz="1400" i="1" dirty="0">
                <a:solidFill>
                  <a:schemeClr val="tx1"/>
                </a:solidFill>
                <a:latin typeface="Tahoma" pitchFamily="34" charset="0"/>
                <a:ea typeface="Tahoma" pitchFamily="34" charset="0"/>
                <a:cs typeface="Tahoma" pitchFamily="34" charset="0"/>
              </a:rPr>
              <a:t>Loi sur le patrimoine culturel</a:t>
            </a:r>
            <a:r>
              <a:rPr lang="fr-CA" sz="1400" dirty="0">
                <a:solidFill>
                  <a:schemeClr val="tx1"/>
                </a:solidFill>
                <a:latin typeface="Tahoma" pitchFamily="34" charset="0"/>
                <a:ea typeface="Tahoma" pitchFamily="34" charset="0"/>
                <a:cs typeface="Tahoma" pitchFamily="34" charset="0"/>
              </a:rPr>
              <a:t>, ch. P-9.002</a:t>
            </a:r>
          </a:p>
          <a:p>
            <a:pPr algn="just"/>
            <a:r>
              <a:rPr lang="fr-CA" sz="1400" i="1" dirty="0">
                <a:solidFill>
                  <a:schemeClr val="tx1"/>
                </a:solidFill>
                <a:latin typeface="Tahoma" pitchFamily="34" charset="0"/>
                <a:ea typeface="Tahoma" pitchFamily="34" charset="0"/>
                <a:cs typeface="Tahoma" pitchFamily="34" charset="0"/>
              </a:rPr>
              <a:t>Loi sur la conservation du patrimoine naturel</a:t>
            </a:r>
            <a:r>
              <a:rPr lang="fr-CA" sz="1400" dirty="0">
                <a:solidFill>
                  <a:schemeClr val="tx1"/>
                </a:solidFill>
                <a:latin typeface="Tahoma" pitchFamily="34" charset="0"/>
                <a:ea typeface="Tahoma" pitchFamily="34" charset="0"/>
                <a:cs typeface="Tahoma" pitchFamily="34" charset="0"/>
              </a:rPr>
              <a:t>, LRQ, c C-61.01</a:t>
            </a:r>
          </a:p>
          <a:p>
            <a:pPr marL="45720" indent="0" algn="just">
              <a:buNone/>
            </a:pPr>
            <a:endParaRPr lang="fr-CA" b="1"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Droit</a:t>
            </a:r>
            <a:r>
              <a:rPr lang="en-CA" dirty="0" smtClean="0"/>
              <a:t> à la protection du </a:t>
            </a:r>
            <a:r>
              <a:rPr lang="en-CA" dirty="0" err="1" smtClean="0"/>
              <a:t>patrimoine</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34622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7"/>
            <a:ext cx="1981201"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err="1" smtClean="0"/>
              <a:t>Recours</a:t>
            </a:r>
            <a:r>
              <a:rPr lang="en-CA" dirty="0" smtClean="0"/>
              <a:t> en </a:t>
            </a:r>
            <a:r>
              <a:rPr lang="en-CA" dirty="0" err="1" smtClean="0"/>
              <a:t>cas</a:t>
            </a:r>
            <a:r>
              <a:rPr lang="en-CA" dirty="0" smtClean="0"/>
              <a:t> de violation	</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17552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normAutofit fontScale="92500" lnSpcReduction="20000"/>
          </a:bodyPr>
          <a:lstStyle/>
          <a:p>
            <a:pPr marL="45720" indent="0" algn="just">
              <a:buNone/>
            </a:pPr>
            <a:r>
              <a:rPr lang="fr-CA" b="1" dirty="0" smtClean="0">
                <a:solidFill>
                  <a:srgbClr val="000000"/>
                </a:solidFill>
                <a:latin typeface="Tahoma" pitchFamily="34" charset="0"/>
                <a:ea typeface="Tahoma" pitchFamily="34" charset="0"/>
                <a:cs typeface="Tahoma" pitchFamily="34" charset="0"/>
              </a:rPr>
              <a:t>40. Toute personne victime d’une violation des droits et libertés fondamentales qui lui sont garantis par la présente Loi peut s’adresser au tribunal compétent pour obtenir la réparation que le tribunal estime convenable et juste eu égard aux circonstances.</a:t>
            </a:r>
            <a:endParaRPr lang="fr-CA" b="1" dirty="0">
              <a:solidFill>
                <a:srgbClr val="000000"/>
              </a:solidFill>
              <a:latin typeface="Tahoma" pitchFamily="34" charset="0"/>
              <a:ea typeface="Tahoma" pitchFamily="34" charset="0"/>
              <a:cs typeface="Tahoma" pitchFamily="34" charset="0"/>
            </a:endParaRPr>
          </a:p>
          <a:p>
            <a:pPr marL="45720" indent="0" algn="just">
              <a:buNone/>
            </a:pPr>
            <a:r>
              <a:rPr lang="fr-CA" dirty="0">
                <a:solidFill>
                  <a:schemeClr val="tx1"/>
                </a:solidFill>
                <a:latin typeface="Tahoma" pitchFamily="34" charset="0"/>
                <a:ea typeface="Tahoma" pitchFamily="34" charset="0"/>
                <a:cs typeface="Tahoma" pitchFamily="34" charset="0"/>
              </a:rPr>
              <a:t/>
            </a:r>
            <a:br>
              <a:rPr lang="fr-CA" dirty="0">
                <a:solidFill>
                  <a:schemeClr val="tx1"/>
                </a:solidFill>
                <a:latin typeface="Tahoma" pitchFamily="34" charset="0"/>
                <a:ea typeface="Tahoma" pitchFamily="34" charset="0"/>
                <a:cs typeface="Tahoma" pitchFamily="34" charset="0"/>
              </a:rPr>
            </a:br>
            <a:r>
              <a:rPr lang="fr-CA" dirty="0">
                <a:solidFill>
                  <a:schemeClr val="tx1"/>
                </a:solidFill>
                <a:latin typeface="Tahoma" pitchFamily="34" charset="0"/>
                <a:ea typeface="Tahoma" pitchFamily="34" charset="0"/>
                <a:cs typeface="Tahoma" pitchFamily="34" charset="0"/>
              </a:rPr>
              <a:t>En cas d'atteinte illicite et intentionnelle, le tribunal peut en outre condamner son auteur à des dommages-intérêts punitifs.</a:t>
            </a: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a:t>
            </a: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prévoit</a:t>
            </a:r>
            <a:r>
              <a:rPr lang="en-CA" dirty="0" smtClean="0">
                <a:solidFill>
                  <a:schemeClr val="tx1"/>
                </a:solidFill>
                <a:latin typeface="Tahoma" pitchFamily="34" charset="0"/>
                <a:ea typeface="Tahoma" pitchFamily="34" charset="0"/>
                <a:cs typeface="Tahoma" pitchFamily="34" charset="0"/>
              </a:rPr>
              <a:t> un </a:t>
            </a:r>
            <a:r>
              <a:rPr lang="en-CA" dirty="0" err="1" smtClean="0">
                <a:solidFill>
                  <a:schemeClr val="tx1"/>
                </a:solidFill>
                <a:latin typeface="Tahoma" pitchFamily="34" charset="0"/>
                <a:ea typeface="Tahoma" pitchFamily="34" charset="0"/>
                <a:cs typeface="Tahoma" pitchFamily="34" charset="0"/>
              </a:rPr>
              <a:t>recours</a:t>
            </a:r>
            <a:r>
              <a:rPr lang="en-CA" dirty="0" smtClean="0">
                <a:solidFill>
                  <a:schemeClr val="tx1"/>
                </a:solidFill>
                <a:latin typeface="Tahoma" pitchFamily="34" charset="0"/>
                <a:ea typeface="Tahoma" pitchFamily="34" charset="0"/>
                <a:cs typeface="Tahoma" pitchFamily="34" charset="0"/>
              </a:rPr>
              <a:t> en </a:t>
            </a:r>
            <a:r>
              <a:rPr lang="en-CA" dirty="0" err="1" smtClean="0">
                <a:solidFill>
                  <a:schemeClr val="tx1"/>
                </a:solidFill>
                <a:latin typeface="Tahoma" pitchFamily="34" charset="0"/>
                <a:ea typeface="Tahoma" pitchFamily="34" charset="0"/>
                <a:cs typeface="Tahoma" pitchFamily="34" charset="0"/>
              </a:rPr>
              <a:t>cas</a:t>
            </a:r>
            <a:r>
              <a:rPr lang="en-CA" dirty="0" smtClean="0">
                <a:solidFill>
                  <a:schemeClr val="tx1"/>
                </a:solidFill>
                <a:latin typeface="Tahoma" pitchFamily="34" charset="0"/>
                <a:ea typeface="Tahoma" pitchFamily="34" charset="0"/>
                <a:cs typeface="Tahoma" pitchFamily="34" charset="0"/>
              </a:rPr>
              <a:t> de violation à un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garantit</a:t>
            </a:r>
            <a:r>
              <a:rPr lang="en-CA" dirty="0" smtClean="0">
                <a:solidFill>
                  <a:schemeClr val="tx1"/>
                </a:solidFill>
                <a:latin typeface="Tahoma" pitchFamily="34" charset="0"/>
                <a:ea typeface="Tahoma" pitchFamily="34" charset="0"/>
                <a:cs typeface="Tahoma" pitchFamily="34" charset="0"/>
              </a:rPr>
              <a:t> qui se </a:t>
            </a:r>
            <a:r>
              <a:rPr lang="en-CA" dirty="0" err="1" smtClean="0">
                <a:solidFill>
                  <a:schemeClr val="tx1"/>
                </a:solidFill>
                <a:latin typeface="Tahoma" pitchFamily="34" charset="0"/>
                <a:ea typeface="Tahoma" pitchFamily="34" charset="0"/>
                <a:cs typeface="Tahoma" pitchFamily="34" charset="0"/>
              </a:rPr>
              <a:t>veut</a:t>
            </a:r>
            <a:r>
              <a:rPr lang="en-CA" dirty="0">
                <a:solidFill>
                  <a:schemeClr val="tx1"/>
                </a:solidFill>
                <a:latin typeface="Tahoma" pitchFamily="34" charset="0"/>
                <a:ea typeface="Tahoma" pitchFamily="34" charset="0"/>
                <a:cs typeface="Tahoma" pitchFamily="34" charset="0"/>
              </a:rPr>
              <a:t> </a:t>
            </a:r>
            <a:r>
              <a:rPr lang="en-CA" dirty="0" smtClean="0">
                <a:solidFill>
                  <a:schemeClr val="tx1"/>
                </a:solidFill>
                <a:latin typeface="Tahoma" pitchFamily="34" charset="0"/>
                <a:ea typeface="Tahoma" pitchFamily="34" charset="0"/>
                <a:cs typeface="Tahoma" pitchFamily="34" charset="0"/>
              </a:rPr>
              <a:t>un </a:t>
            </a:r>
            <a:r>
              <a:rPr lang="en-CA" dirty="0" err="1" smtClean="0">
                <a:solidFill>
                  <a:schemeClr val="tx1"/>
                </a:solidFill>
                <a:latin typeface="Tahoma" pitchFamily="34" charset="0"/>
                <a:ea typeface="Tahoma" pitchFamily="34" charset="0"/>
                <a:cs typeface="Tahoma" pitchFamily="34" charset="0"/>
              </a:rPr>
              <a:t>peu</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moins</a:t>
            </a:r>
            <a:r>
              <a:rPr lang="en-CA" dirty="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restrictif</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que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celui</a:t>
            </a:r>
            <a:r>
              <a:rPr lang="en-CA" dirty="0" smtClean="0">
                <a:solidFill>
                  <a:schemeClr val="tx1"/>
                </a:solidFill>
                <a:latin typeface="Tahoma" pitchFamily="34" charset="0"/>
                <a:ea typeface="Tahoma" pitchFamily="34" charset="0"/>
                <a:cs typeface="Tahoma" pitchFamily="34" charset="0"/>
              </a:rPr>
              <a:t> qui </a:t>
            </a:r>
            <a:r>
              <a:rPr lang="en-CA" dirty="0" err="1" smtClean="0">
                <a:solidFill>
                  <a:schemeClr val="tx1"/>
                </a:solidFill>
                <a:latin typeface="Tahoma" pitchFamily="34" charset="0"/>
                <a:ea typeface="Tahoma" pitchFamily="34" charset="0"/>
                <a:cs typeface="Tahoma" pitchFamily="34" charset="0"/>
              </a:rPr>
              <a:t>était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prévu</a:t>
            </a:r>
            <a:r>
              <a:rPr lang="en-CA" dirty="0" smtClean="0">
                <a:solidFill>
                  <a:schemeClr val="tx1"/>
                </a:solidFill>
                <a:latin typeface="Tahoma" pitchFamily="34" charset="0"/>
                <a:ea typeface="Tahoma" pitchFamily="34" charset="0"/>
                <a:cs typeface="Tahoma" pitchFamily="34" charset="0"/>
              </a:rPr>
              <a:t> à la </a:t>
            </a:r>
            <a:r>
              <a:rPr lang="en-CA" i="1" dirty="0" smtClean="0">
                <a:solidFill>
                  <a:schemeClr val="tx1"/>
                </a:solidFill>
                <a:latin typeface="Tahoma" pitchFamily="34" charset="0"/>
                <a:ea typeface="Tahoma" pitchFamily="34" charset="0"/>
                <a:cs typeface="Tahoma" pitchFamily="34" charset="0"/>
              </a:rPr>
              <a:t>Charte québecoise</a:t>
            </a:r>
            <a:r>
              <a:rPr lang="en-CA" dirty="0" smtClean="0">
                <a:solidFill>
                  <a:schemeClr val="tx1"/>
                </a:solidFill>
                <a:latin typeface="Tahoma" pitchFamily="34" charset="0"/>
                <a:ea typeface="Tahoma" pitchFamily="34" charset="0"/>
                <a:cs typeface="Tahoma" pitchFamily="34" charset="0"/>
              </a:rPr>
              <a:t>. Le </a:t>
            </a:r>
            <a:r>
              <a:rPr lang="en-CA" dirty="0" err="1" smtClean="0">
                <a:solidFill>
                  <a:schemeClr val="tx1"/>
                </a:solidFill>
                <a:latin typeface="Tahoma" pitchFamily="34" charset="0"/>
                <a:ea typeface="Tahoma" pitchFamily="34" charset="0"/>
                <a:cs typeface="Tahoma" pitchFamily="34" charset="0"/>
              </a:rPr>
              <a:t>deuxième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alinéa</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est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l’ancien</a:t>
            </a:r>
            <a:r>
              <a:rPr lang="en-CA" dirty="0" smtClean="0">
                <a:solidFill>
                  <a:schemeClr val="tx1"/>
                </a:solidFill>
                <a:latin typeface="Tahoma" pitchFamily="34" charset="0"/>
                <a:ea typeface="Tahoma" pitchFamily="34" charset="0"/>
                <a:cs typeface="Tahoma" pitchFamily="34" charset="0"/>
              </a:rPr>
              <a:t> article 49 al.2.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en-CA" dirty="0" smtClean="0">
                <a:solidFill>
                  <a:schemeClr val="tx1"/>
                </a:solidFill>
                <a:latin typeface="Tahoma" pitchFamily="34" charset="0"/>
                <a:ea typeface="Tahoma" pitchFamily="34" charset="0"/>
                <a:cs typeface="Tahoma" pitchFamily="34" charset="0"/>
              </a:rPr>
              <a:t>Daniel TURP, «Constitution </a:t>
            </a:r>
            <a:r>
              <a:rPr lang="en-CA" dirty="0" err="1" smtClean="0">
                <a:solidFill>
                  <a:schemeClr val="tx1"/>
                </a:solidFill>
                <a:latin typeface="Tahoma" pitchFamily="34" charset="0"/>
                <a:ea typeface="Tahoma" pitchFamily="34" charset="0"/>
                <a:cs typeface="Tahoma" pitchFamily="34" charset="0"/>
              </a:rPr>
              <a:t>nationale</a:t>
            </a:r>
            <a:r>
              <a:rPr lang="en-CA" dirty="0" smtClean="0">
                <a:solidFill>
                  <a:schemeClr val="tx1"/>
                </a:solidFill>
                <a:latin typeface="Tahoma" pitchFamily="34" charset="0"/>
                <a:ea typeface="Tahoma" pitchFamily="34" charset="0"/>
                <a:cs typeface="Tahoma" pitchFamily="34" charset="0"/>
              </a:rPr>
              <a:t> du Québec», article 11</a:t>
            </a:r>
            <a:endParaRPr lang="fr-CA" dirty="0">
              <a:solidFill>
                <a:schemeClr val="tx1"/>
              </a:solidFill>
              <a:latin typeface="Tahoma" pitchFamily="34" charset="0"/>
              <a:ea typeface="Tahoma" pitchFamily="34" charset="0"/>
              <a:cs typeface="Tahoma" pitchFamily="34" charset="0"/>
            </a:endParaRPr>
          </a:p>
        </p:txBody>
      </p:sp>
      <p:sp>
        <p:nvSpPr>
          <p:cNvPr id="4" name="Titre 3"/>
          <p:cNvSpPr>
            <a:spLocks noGrp="1"/>
          </p:cNvSpPr>
          <p:nvPr>
            <p:ph type="title"/>
          </p:nvPr>
        </p:nvSpPr>
        <p:spPr/>
        <p:txBody>
          <a:bodyPr/>
          <a:lstStyle/>
          <a:p>
            <a:r>
              <a:rPr lang="en-CA" dirty="0" err="1" smtClean="0"/>
              <a:t>Recours</a:t>
            </a:r>
            <a:r>
              <a:rPr lang="en-CA" dirty="0" smtClean="0"/>
              <a:t> en </a:t>
            </a:r>
            <a:r>
              <a:rPr lang="en-CA" dirty="0" err="1" smtClean="0"/>
              <a:t>cas</a:t>
            </a:r>
            <a:r>
              <a:rPr lang="en-CA" dirty="0" smtClean="0"/>
              <a:t> de violation</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8848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CA" dirty="0" err="1" smtClean="0">
                <a:latin typeface="Tahoma" pitchFamily="34" charset="0"/>
                <a:ea typeface="Tahoma" pitchFamily="34" charset="0"/>
                <a:cs typeface="Tahoma" pitchFamily="34" charset="0"/>
              </a:rPr>
              <a:t>Droit</a:t>
            </a:r>
            <a:r>
              <a:rPr lang="en-CA" dirty="0" smtClean="0">
                <a:latin typeface="Tahoma" pitchFamily="34" charset="0"/>
                <a:ea typeface="Tahoma" pitchFamily="34" charset="0"/>
                <a:cs typeface="Tahoma" pitchFamily="34" charset="0"/>
              </a:rPr>
              <a:t> à la vie </a:t>
            </a:r>
            <a:endParaRPr lang="fr-CA" dirty="0">
              <a:latin typeface="Tahoma" pitchFamily="34" charset="0"/>
              <a:ea typeface="Tahoma" pitchFamily="34" charset="0"/>
              <a:cs typeface="Tahoma" pitchFamily="34" charset="0"/>
            </a:endParaRPr>
          </a:p>
        </p:txBody>
      </p:sp>
      <p:sp>
        <p:nvSpPr>
          <p:cNvPr id="5" name="Espace réservé du contenu 4"/>
          <p:cNvSpPr>
            <a:spLocks noGrp="1"/>
          </p:cNvSpPr>
          <p:nvPr>
            <p:ph sz="half" idx="4294967295"/>
          </p:nvPr>
        </p:nvSpPr>
        <p:spPr>
          <a:xfrm>
            <a:off x="179512" y="1628775"/>
            <a:ext cx="8784976" cy="5040313"/>
          </a:xfrm>
        </p:spPr>
        <p:txBody>
          <a:bodyPr>
            <a:normAutofit fontScale="92500" lnSpcReduction="10000"/>
          </a:bodyPr>
          <a:lstStyle/>
          <a:p>
            <a:pPr marL="45720" indent="0" algn="just">
              <a:buNone/>
            </a:pPr>
            <a:endParaRPr lang="en-CA" dirty="0" smtClean="0">
              <a:latin typeface="Tahoma" pitchFamily="34" charset="0"/>
              <a:ea typeface="Tahoma" pitchFamily="34" charset="0"/>
              <a:cs typeface="Tahoma" pitchFamily="34" charset="0"/>
            </a:endParaRPr>
          </a:p>
          <a:p>
            <a:pPr marL="45720" indent="0">
              <a:buNone/>
            </a:pPr>
            <a:r>
              <a:rPr lang="fr-FR" sz="1800" dirty="0" smtClean="0">
                <a:solidFill>
                  <a:schemeClr val="tx1"/>
                </a:solidFill>
                <a:latin typeface="Tahoma" pitchFamily="34" charset="0"/>
                <a:ea typeface="Tahoma" pitchFamily="34" charset="0"/>
                <a:cs typeface="Tahoma" pitchFamily="34" charset="0"/>
              </a:rPr>
              <a:t>1. Tout </a:t>
            </a:r>
            <a:r>
              <a:rPr lang="fr-FR" sz="1800" dirty="0">
                <a:solidFill>
                  <a:schemeClr val="tx1"/>
                </a:solidFill>
                <a:latin typeface="Tahoma" pitchFamily="34" charset="0"/>
                <a:ea typeface="Tahoma" pitchFamily="34" charset="0"/>
                <a:cs typeface="Tahoma" pitchFamily="34" charset="0"/>
              </a:rPr>
              <a:t>être humain a, </a:t>
            </a:r>
            <a:r>
              <a:rPr lang="fr-FR" sz="1800" b="1" dirty="0">
                <a:solidFill>
                  <a:schemeClr val="tx1"/>
                </a:solidFill>
                <a:latin typeface="Tahoma" pitchFamily="34" charset="0"/>
                <a:ea typeface="Tahoma" pitchFamily="34" charset="0"/>
                <a:cs typeface="Tahoma" pitchFamily="34" charset="0"/>
              </a:rPr>
              <a:t>dès sa naissance</a:t>
            </a:r>
            <a:r>
              <a:rPr lang="fr-FR" sz="1800" dirty="0">
                <a:solidFill>
                  <a:schemeClr val="tx1"/>
                </a:solidFill>
                <a:latin typeface="Tahoma" pitchFamily="34" charset="0"/>
                <a:ea typeface="Tahoma" pitchFamily="34" charset="0"/>
                <a:cs typeface="Tahoma" pitchFamily="34" charset="0"/>
              </a:rPr>
              <a:t>, droit à la vie et </a:t>
            </a:r>
            <a:r>
              <a:rPr lang="fr-FR" sz="1800" b="1" dirty="0">
                <a:solidFill>
                  <a:schemeClr val="tx1"/>
                </a:solidFill>
                <a:latin typeface="Tahoma" pitchFamily="34" charset="0"/>
                <a:ea typeface="Tahoma" pitchFamily="34" charset="0"/>
                <a:cs typeface="Tahoma" pitchFamily="34" charset="0"/>
              </a:rPr>
              <a:t>à la mort dans la dignité</a:t>
            </a:r>
            <a:r>
              <a:rPr lang="fr-FR" sz="1800" dirty="0">
                <a:solidFill>
                  <a:schemeClr val="tx1"/>
                </a:solidFill>
                <a:latin typeface="Tahoma" pitchFamily="34" charset="0"/>
                <a:ea typeface="Tahoma" pitchFamily="34" charset="0"/>
                <a:cs typeface="Tahoma" pitchFamily="34" charset="0"/>
              </a:rPr>
              <a:t>. </a:t>
            </a:r>
            <a:endParaRPr lang="fr-CA" sz="1800" dirty="0">
              <a:solidFill>
                <a:schemeClr val="tx1"/>
              </a:solidFill>
              <a:latin typeface="Tahoma" pitchFamily="34" charset="0"/>
              <a:ea typeface="Tahoma" pitchFamily="34" charset="0"/>
              <a:cs typeface="Tahoma" pitchFamily="34" charset="0"/>
            </a:endParaRPr>
          </a:p>
          <a:p>
            <a:pPr marL="45720" indent="0">
              <a:buNone/>
            </a:pPr>
            <a:r>
              <a:rPr lang="fr-FR" sz="1800" dirty="0">
                <a:solidFill>
                  <a:schemeClr val="tx1"/>
                </a:solidFill>
                <a:latin typeface="Tahoma" pitchFamily="34" charset="0"/>
                <a:ea typeface="Tahoma" pitchFamily="34" charset="0"/>
                <a:cs typeface="Tahoma" pitchFamily="34" charset="0"/>
              </a:rPr>
              <a:t> </a:t>
            </a:r>
            <a:r>
              <a:rPr lang="fr-FR" sz="1800" dirty="0" smtClean="0">
                <a:solidFill>
                  <a:schemeClr val="tx1"/>
                </a:solidFill>
                <a:latin typeface="Tahoma" pitchFamily="34" charset="0"/>
                <a:ea typeface="Tahoma" pitchFamily="34" charset="0"/>
                <a:cs typeface="Tahoma" pitchFamily="34" charset="0"/>
              </a:rPr>
              <a:t>     </a:t>
            </a:r>
            <a:r>
              <a:rPr lang="en-CA" dirty="0" smtClean="0">
                <a:solidFill>
                  <a:schemeClr val="tx1"/>
                </a:solidFill>
                <a:latin typeface="Tahoma" pitchFamily="34" charset="0"/>
                <a:ea typeface="Tahoma" pitchFamily="34" charset="0"/>
                <a:cs typeface="Tahoma" pitchFamily="34" charset="0"/>
              </a:rPr>
              <a:t>_______________________________________________</a:t>
            </a:r>
          </a:p>
          <a:p>
            <a:pPr marL="45720" indent="0" algn="just">
              <a:buNone/>
            </a:pPr>
            <a:endParaRPr lang="en-CA" dirty="0" smtClean="0">
              <a:latin typeface="Tahoma" pitchFamily="34" charset="0"/>
              <a:ea typeface="Tahoma" pitchFamily="34" charset="0"/>
              <a:cs typeface="Tahoma" pitchFamily="34" charset="0"/>
            </a:endParaRPr>
          </a:p>
          <a:p>
            <a:pPr marL="45720" indent="0" algn="just">
              <a:buNone/>
            </a:pPr>
            <a:r>
              <a:rPr lang="en-CA" sz="1800" dirty="0" smtClean="0">
                <a:solidFill>
                  <a:schemeClr val="tx1"/>
                </a:solidFill>
                <a:latin typeface="Tahoma" pitchFamily="34" charset="0"/>
                <a:ea typeface="Tahoma" pitchFamily="34" charset="0"/>
                <a:cs typeface="Tahoma" pitchFamily="34" charset="0"/>
              </a:rPr>
              <a:t>Le début de la vie </a:t>
            </a:r>
            <a:r>
              <a:rPr lang="en-CA" sz="1800" dirty="0" err="1" smtClean="0">
                <a:solidFill>
                  <a:schemeClr val="tx1"/>
                </a:solidFill>
                <a:latin typeface="Tahoma" pitchFamily="34" charset="0"/>
                <a:ea typeface="Tahoma" pitchFamily="34" charset="0"/>
                <a:cs typeface="Tahoma" pitchFamily="34" charset="0"/>
              </a:rPr>
              <a:t>est</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fixé</a:t>
            </a:r>
            <a:r>
              <a:rPr lang="en-CA" sz="1800" dirty="0" smtClean="0">
                <a:solidFill>
                  <a:schemeClr val="tx1"/>
                </a:solidFill>
                <a:latin typeface="Tahoma" pitchFamily="34" charset="0"/>
                <a:ea typeface="Tahoma" pitchFamily="34" charset="0"/>
                <a:cs typeface="Tahoma" pitchFamily="34" charset="0"/>
              </a:rPr>
              <a:t> à la naissance afin de </a:t>
            </a:r>
            <a:r>
              <a:rPr lang="en-CA" sz="1800" dirty="0" err="1" smtClean="0">
                <a:solidFill>
                  <a:schemeClr val="tx1"/>
                </a:solidFill>
                <a:latin typeface="Tahoma" pitchFamily="34" charset="0"/>
                <a:ea typeface="Tahoma" pitchFamily="34" charset="0"/>
                <a:cs typeface="Tahoma" pitchFamily="34" charset="0"/>
              </a:rPr>
              <a:t>protéger</a:t>
            </a:r>
            <a:r>
              <a:rPr lang="en-CA" sz="1800" dirty="0" smtClean="0">
                <a:solidFill>
                  <a:schemeClr val="tx1"/>
                </a:solidFill>
                <a:latin typeface="Tahoma" pitchFamily="34" charset="0"/>
                <a:ea typeface="Tahoma" pitchFamily="34" charset="0"/>
                <a:cs typeface="Tahoma" pitchFamily="34" charset="0"/>
              </a:rPr>
              <a:t> le </a:t>
            </a:r>
            <a:r>
              <a:rPr lang="en-CA" sz="1800" dirty="0" err="1" smtClean="0">
                <a:solidFill>
                  <a:schemeClr val="tx1"/>
                </a:solidFill>
                <a:latin typeface="Tahoma" pitchFamily="34" charset="0"/>
                <a:ea typeface="Tahoma" pitchFamily="34" charset="0"/>
                <a:cs typeface="Tahoma" pitchFamily="34" charset="0"/>
              </a:rPr>
              <a:t>droit</a:t>
            </a:r>
            <a:r>
              <a:rPr lang="en-CA" sz="1800" dirty="0" smtClean="0">
                <a:solidFill>
                  <a:schemeClr val="tx1"/>
                </a:solidFill>
                <a:latin typeface="Tahoma" pitchFamily="34" charset="0"/>
                <a:ea typeface="Tahoma" pitchFamily="34" charset="0"/>
                <a:cs typeface="Tahoma" pitchFamily="34" charset="0"/>
              </a:rPr>
              <a:t> des femmes à </a:t>
            </a:r>
            <a:r>
              <a:rPr lang="en-CA" sz="1800" dirty="0" err="1" smtClean="0">
                <a:solidFill>
                  <a:schemeClr val="tx1"/>
                </a:solidFill>
                <a:latin typeface="Tahoma" pitchFamily="34" charset="0"/>
                <a:ea typeface="Tahoma" pitchFamily="34" charset="0"/>
                <a:cs typeface="Tahoma" pitchFamily="34" charset="0"/>
              </a:rPr>
              <a:t>choisir</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l’avortement</a:t>
            </a:r>
            <a:r>
              <a:rPr lang="en-CA" sz="1800" dirty="0" smtClean="0">
                <a:solidFill>
                  <a:schemeClr val="tx1"/>
                </a:solidFill>
                <a:latin typeface="Tahoma" pitchFamily="34" charset="0"/>
                <a:ea typeface="Tahoma" pitchFamily="34" charset="0"/>
                <a:cs typeface="Tahoma" pitchFamily="34" charset="0"/>
              </a:rPr>
              <a:t> en </a:t>
            </a:r>
            <a:r>
              <a:rPr lang="en-CA" sz="1800" dirty="0" err="1" smtClean="0">
                <a:solidFill>
                  <a:schemeClr val="tx1"/>
                </a:solidFill>
                <a:latin typeface="Tahoma" pitchFamily="34" charset="0"/>
                <a:ea typeface="Tahoma" pitchFamily="34" charset="0"/>
                <a:cs typeface="Tahoma" pitchFamily="34" charset="0"/>
              </a:rPr>
              <a:t>cas</a:t>
            </a:r>
            <a:r>
              <a:rPr lang="en-CA" sz="1800" dirty="0" smtClean="0">
                <a:solidFill>
                  <a:schemeClr val="tx1"/>
                </a:solidFill>
                <a:latin typeface="Tahoma" pitchFamily="34" charset="0"/>
                <a:ea typeface="Tahoma" pitchFamily="34" charset="0"/>
                <a:cs typeface="Tahoma" pitchFamily="34" charset="0"/>
              </a:rPr>
              <a:t> de </a:t>
            </a:r>
            <a:r>
              <a:rPr lang="en-CA" sz="1800" dirty="0" err="1" smtClean="0">
                <a:solidFill>
                  <a:schemeClr val="tx1"/>
                </a:solidFill>
                <a:latin typeface="Tahoma" pitchFamily="34" charset="0"/>
                <a:ea typeface="Tahoma" pitchFamily="34" charset="0"/>
                <a:cs typeface="Tahoma" pitchFamily="34" charset="0"/>
              </a:rPr>
              <a:t>grossesse</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indésiré</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droit</a:t>
            </a:r>
            <a:r>
              <a:rPr lang="en-CA" sz="1800" dirty="0" smtClean="0">
                <a:solidFill>
                  <a:schemeClr val="tx1"/>
                </a:solidFill>
                <a:latin typeface="Tahoma" pitchFamily="34" charset="0"/>
                <a:ea typeface="Tahoma" pitchFamily="34" charset="0"/>
                <a:cs typeface="Tahoma" pitchFamily="34" charset="0"/>
              </a:rPr>
              <a:t> qui a </a:t>
            </a:r>
            <a:r>
              <a:rPr lang="en-CA" sz="1800" dirty="0" err="1" smtClean="0">
                <a:solidFill>
                  <a:schemeClr val="tx1"/>
                </a:solidFill>
                <a:latin typeface="Tahoma" pitchFamily="34" charset="0"/>
                <a:ea typeface="Tahoma" pitchFamily="34" charset="0"/>
                <a:cs typeface="Tahoma" pitchFamily="34" charset="0"/>
              </a:rPr>
              <a:t>toujours</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bénéficié</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d’une</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grande</a:t>
            </a:r>
            <a:r>
              <a:rPr lang="en-CA" sz="1800" dirty="0" smtClean="0">
                <a:solidFill>
                  <a:schemeClr val="tx1"/>
                </a:solidFill>
                <a:latin typeface="Tahoma" pitchFamily="34" charset="0"/>
                <a:ea typeface="Tahoma" pitchFamily="34" charset="0"/>
                <a:cs typeface="Tahoma" pitchFamily="34" charset="0"/>
              </a:rPr>
              <a:t> importance pour le Québec.</a:t>
            </a:r>
          </a:p>
          <a:p>
            <a:pPr marL="45720" indent="0" algn="just">
              <a:buNone/>
            </a:pPr>
            <a:endParaRPr lang="en-CA" sz="1800" dirty="0">
              <a:solidFill>
                <a:schemeClr val="tx1"/>
              </a:solidFill>
              <a:latin typeface="Tahoma" pitchFamily="34" charset="0"/>
              <a:ea typeface="Tahoma" pitchFamily="34" charset="0"/>
              <a:cs typeface="Tahoma" pitchFamily="34" charset="0"/>
            </a:endParaRPr>
          </a:p>
          <a:p>
            <a:pPr marL="45720" indent="0" algn="just">
              <a:buNone/>
            </a:pPr>
            <a:r>
              <a:rPr lang="en-CA" sz="1800" dirty="0" smtClean="0">
                <a:solidFill>
                  <a:schemeClr val="tx1"/>
                </a:solidFill>
                <a:latin typeface="Tahoma" pitchFamily="34" charset="0"/>
                <a:ea typeface="Tahoma" pitchFamily="34" charset="0"/>
                <a:cs typeface="Tahoma" pitchFamily="34" charset="0"/>
              </a:rPr>
              <a:t>Le </a:t>
            </a:r>
            <a:r>
              <a:rPr lang="en-CA" sz="1800" dirty="0" err="1" smtClean="0">
                <a:solidFill>
                  <a:schemeClr val="tx1"/>
                </a:solidFill>
                <a:latin typeface="Tahoma" pitchFamily="34" charset="0"/>
                <a:ea typeface="Tahoma" pitchFamily="34" charset="0"/>
                <a:cs typeface="Tahoma" pitchFamily="34" charset="0"/>
              </a:rPr>
              <a:t>droit</a:t>
            </a:r>
            <a:r>
              <a:rPr lang="en-CA" sz="1800" dirty="0" smtClean="0">
                <a:solidFill>
                  <a:schemeClr val="tx1"/>
                </a:solidFill>
                <a:latin typeface="Tahoma" pitchFamily="34" charset="0"/>
                <a:ea typeface="Tahoma" pitchFamily="34" charset="0"/>
                <a:cs typeface="Tahoma" pitchFamily="34" charset="0"/>
              </a:rPr>
              <a:t> de </a:t>
            </a:r>
            <a:r>
              <a:rPr lang="en-CA" sz="1800" dirty="0" err="1" smtClean="0">
                <a:solidFill>
                  <a:schemeClr val="tx1"/>
                </a:solidFill>
                <a:latin typeface="Tahoma" pitchFamily="34" charset="0"/>
                <a:ea typeface="Tahoma" pitchFamily="34" charset="0"/>
                <a:cs typeface="Tahoma" pitchFamily="34" charset="0"/>
              </a:rPr>
              <a:t>mourir</a:t>
            </a:r>
            <a:r>
              <a:rPr lang="en-CA" sz="1800" dirty="0" smtClean="0">
                <a:solidFill>
                  <a:schemeClr val="tx1"/>
                </a:solidFill>
                <a:latin typeface="Tahoma" pitchFamily="34" charset="0"/>
                <a:ea typeface="Tahoma" pitchFamily="34" charset="0"/>
                <a:cs typeface="Tahoma" pitchFamily="34" charset="0"/>
              </a:rPr>
              <a:t> dans la </a:t>
            </a:r>
            <a:r>
              <a:rPr lang="en-CA" sz="1800" dirty="0" err="1" smtClean="0">
                <a:solidFill>
                  <a:schemeClr val="tx1"/>
                </a:solidFill>
                <a:latin typeface="Tahoma" pitchFamily="34" charset="0"/>
                <a:ea typeface="Tahoma" pitchFamily="34" charset="0"/>
                <a:cs typeface="Tahoma" pitchFamily="34" charset="0"/>
              </a:rPr>
              <a:t>dignité</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corroloraire</a:t>
            </a:r>
            <a:r>
              <a:rPr lang="en-CA" sz="1800" dirty="0" smtClean="0">
                <a:solidFill>
                  <a:schemeClr val="tx1"/>
                </a:solidFill>
                <a:latin typeface="Tahoma" pitchFamily="34" charset="0"/>
                <a:ea typeface="Tahoma" pitchFamily="34" charset="0"/>
                <a:cs typeface="Tahoma" pitchFamily="34" charset="0"/>
              </a:rPr>
              <a:t> du </a:t>
            </a:r>
            <a:r>
              <a:rPr lang="en-CA" sz="1800" dirty="0" err="1" smtClean="0">
                <a:solidFill>
                  <a:schemeClr val="tx1"/>
                </a:solidFill>
                <a:latin typeface="Tahoma" pitchFamily="34" charset="0"/>
                <a:ea typeface="Tahoma" pitchFamily="34" charset="0"/>
                <a:cs typeface="Tahoma" pitchFamily="34" charset="0"/>
              </a:rPr>
              <a:t>droit</a:t>
            </a:r>
            <a:r>
              <a:rPr lang="en-CA" sz="1800" dirty="0" smtClean="0">
                <a:solidFill>
                  <a:schemeClr val="tx1"/>
                </a:solidFill>
                <a:latin typeface="Tahoma" pitchFamily="34" charset="0"/>
                <a:ea typeface="Tahoma" pitchFamily="34" charset="0"/>
                <a:cs typeface="Tahoma" pitchFamily="34" charset="0"/>
              </a:rPr>
              <a:t> à la vie, </a:t>
            </a:r>
            <a:r>
              <a:rPr lang="en-CA" sz="1800" dirty="0" err="1" smtClean="0">
                <a:solidFill>
                  <a:schemeClr val="tx1"/>
                </a:solidFill>
                <a:latin typeface="Tahoma" pitchFamily="34" charset="0"/>
                <a:ea typeface="Tahoma" pitchFamily="34" charset="0"/>
                <a:cs typeface="Tahoma" pitchFamily="34" charset="0"/>
              </a:rPr>
              <a:t>est</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constitutionnalisé</a:t>
            </a:r>
            <a:r>
              <a:rPr lang="en-CA" sz="1800" dirty="0" smtClean="0">
                <a:solidFill>
                  <a:schemeClr val="tx1"/>
                </a:solidFill>
                <a:latin typeface="Tahoma" pitchFamily="34" charset="0"/>
                <a:ea typeface="Tahoma" pitchFamily="34" charset="0"/>
                <a:cs typeface="Tahoma" pitchFamily="34" charset="0"/>
              </a:rPr>
              <a:t> pour </a:t>
            </a:r>
            <a:r>
              <a:rPr lang="en-CA" sz="1800" dirty="0" err="1" smtClean="0">
                <a:solidFill>
                  <a:schemeClr val="tx1"/>
                </a:solidFill>
                <a:latin typeface="Tahoma" pitchFamily="34" charset="0"/>
                <a:ea typeface="Tahoma" pitchFamily="34" charset="0"/>
                <a:cs typeface="Tahoma" pitchFamily="34" charset="0"/>
              </a:rPr>
              <a:t>correspondre</a:t>
            </a:r>
            <a:r>
              <a:rPr lang="en-CA" sz="1800" dirty="0" smtClean="0">
                <a:solidFill>
                  <a:schemeClr val="tx1"/>
                </a:solidFill>
                <a:latin typeface="Tahoma" pitchFamily="34" charset="0"/>
                <a:ea typeface="Tahoma" pitchFamily="34" charset="0"/>
                <a:cs typeface="Tahoma" pitchFamily="34" charset="0"/>
              </a:rPr>
              <a:t> à </a:t>
            </a:r>
            <a:r>
              <a:rPr lang="en-CA" sz="1800" dirty="0" err="1" smtClean="0">
                <a:solidFill>
                  <a:schemeClr val="tx1"/>
                </a:solidFill>
                <a:latin typeface="Tahoma" pitchFamily="34" charset="0"/>
                <a:ea typeface="Tahoma" pitchFamily="34" charset="0"/>
                <a:cs typeface="Tahoma" pitchFamily="34" charset="0"/>
              </a:rPr>
              <a:t>l’interprétation</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jurisprudentielle</a:t>
            </a:r>
            <a:r>
              <a:rPr lang="en-CA" sz="1800" dirty="0" smtClean="0">
                <a:solidFill>
                  <a:schemeClr val="tx1"/>
                </a:solidFill>
                <a:latin typeface="Tahoma" pitchFamily="34" charset="0"/>
                <a:ea typeface="Tahoma" pitchFamily="34" charset="0"/>
                <a:cs typeface="Tahoma" pitchFamily="34" charset="0"/>
              </a:rPr>
              <a:t> des </a:t>
            </a:r>
            <a:r>
              <a:rPr lang="en-CA" sz="1800" dirty="0" err="1" smtClean="0">
                <a:solidFill>
                  <a:schemeClr val="tx1"/>
                </a:solidFill>
                <a:latin typeface="Tahoma" pitchFamily="34" charset="0"/>
                <a:ea typeface="Tahoma" pitchFamily="34" charset="0"/>
                <a:cs typeface="Tahoma" pitchFamily="34" charset="0"/>
              </a:rPr>
              <a:t>décisions</a:t>
            </a:r>
            <a:r>
              <a:rPr lang="en-CA" sz="1800" dirty="0" smtClean="0">
                <a:solidFill>
                  <a:schemeClr val="tx1"/>
                </a:solidFill>
                <a:latin typeface="Tahoma" pitchFamily="34" charset="0"/>
                <a:ea typeface="Tahoma" pitchFamily="34" charset="0"/>
                <a:cs typeface="Tahoma" pitchFamily="34" charset="0"/>
              </a:rPr>
              <a:t> </a:t>
            </a:r>
            <a:r>
              <a:rPr lang="en-CA" sz="1800" i="1" dirty="0" err="1" smtClean="0">
                <a:solidFill>
                  <a:schemeClr val="tx1"/>
                </a:solidFill>
                <a:latin typeface="Tahoma" pitchFamily="34" charset="0"/>
                <a:ea typeface="Tahoma" pitchFamily="34" charset="0"/>
                <a:cs typeface="Tahoma" pitchFamily="34" charset="0"/>
              </a:rPr>
              <a:t>Manoir</a:t>
            </a:r>
            <a:r>
              <a:rPr lang="en-CA" sz="1800" i="1" dirty="0" smtClean="0">
                <a:solidFill>
                  <a:schemeClr val="tx1"/>
                </a:solidFill>
                <a:latin typeface="Tahoma" pitchFamily="34" charset="0"/>
                <a:ea typeface="Tahoma" pitchFamily="34" charset="0"/>
                <a:cs typeface="Tahoma" pitchFamily="34" charset="0"/>
              </a:rPr>
              <a:t> de la Pointe </a:t>
            </a:r>
            <a:r>
              <a:rPr lang="en-CA" sz="1800" i="1" dirty="0" err="1" smtClean="0">
                <a:solidFill>
                  <a:schemeClr val="tx1"/>
                </a:solidFill>
                <a:latin typeface="Tahoma" pitchFamily="34" charset="0"/>
                <a:ea typeface="Tahoma" pitchFamily="34" charset="0"/>
                <a:cs typeface="Tahoma" pitchFamily="34" charset="0"/>
              </a:rPr>
              <a:t>Bleue</a:t>
            </a:r>
            <a:r>
              <a:rPr lang="en-CA" sz="1800" i="1" dirty="0" smtClean="0">
                <a:solidFill>
                  <a:schemeClr val="tx1"/>
                </a:solidFill>
                <a:latin typeface="Tahoma" pitchFamily="34" charset="0"/>
                <a:ea typeface="Tahoma" pitchFamily="34" charset="0"/>
                <a:cs typeface="Tahoma" pitchFamily="34" charset="0"/>
              </a:rPr>
              <a:t> </a:t>
            </a:r>
            <a:r>
              <a:rPr lang="en-CA" sz="1800" dirty="0" smtClean="0">
                <a:solidFill>
                  <a:schemeClr val="tx1"/>
                </a:solidFill>
                <a:latin typeface="Tahoma" pitchFamily="34" charset="0"/>
                <a:ea typeface="Tahoma" pitchFamily="34" charset="0"/>
                <a:cs typeface="Tahoma" pitchFamily="34" charset="0"/>
              </a:rPr>
              <a:t>et </a:t>
            </a:r>
            <a:r>
              <a:rPr lang="en-CA" sz="1800" i="1" dirty="0" smtClean="0">
                <a:solidFill>
                  <a:schemeClr val="tx1"/>
                </a:solidFill>
                <a:latin typeface="Tahoma" pitchFamily="34" charset="0"/>
                <a:ea typeface="Tahoma" pitchFamily="34" charset="0"/>
                <a:cs typeface="Tahoma" pitchFamily="34" charset="0"/>
              </a:rPr>
              <a:t>Carter. </a:t>
            </a:r>
          </a:p>
          <a:p>
            <a:pPr marL="45720" indent="0" algn="just">
              <a:buNone/>
            </a:pPr>
            <a:endParaRPr lang="en-CA" sz="1800" i="1" dirty="0">
              <a:solidFill>
                <a:schemeClr val="tx1"/>
              </a:solidFill>
              <a:latin typeface="Tahoma" pitchFamily="34" charset="0"/>
              <a:ea typeface="Tahoma" pitchFamily="34" charset="0"/>
              <a:cs typeface="Tahoma" pitchFamily="34" charset="0"/>
            </a:endParaRPr>
          </a:p>
          <a:p>
            <a:pPr marL="45720" indent="0" algn="just">
              <a:buNone/>
            </a:pPr>
            <a:r>
              <a:rPr lang="en-CA" sz="1300" b="1" dirty="0" smtClean="0">
                <a:solidFill>
                  <a:schemeClr val="tx1"/>
                </a:solidFill>
                <a:latin typeface="Tahoma" pitchFamily="34" charset="0"/>
                <a:ea typeface="Tahoma" pitchFamily="34" charset="0"/>
                <a:cs typeface="Tahoma" pitchFamily="34" charset="0"/>
              </a:rPr>
              <a:t>SOURCES:</a:t>
            </a:r>
          </a:p>
          <a:p>
            <a:pPr marL="45720" indent="0" algn="just">
              <a:buNone/>
            </a:pPr>
            <a:r>
              <a:rPr lang="fr-CA" sz="1300" i="1" dirty="0">
                <a:solidFill>
                  <a:schemeClr val="tx1"/>
                </a:solidFill>
                <a:latin typeface="Tahoma" pitchFamily="34" charset="0"/>
                <a:ea typeface="Tahoma" pitchFamily="34" charset="0"/>
                <a:cs typeface="Tahoma" pitchFamily="34" charset="0"/>
              </a:rPr>
              <a:t>Carter</a:t>
            </a:r>
            <a:r>
              <a:rPr lang="fr-CA" sz="1300" dirty="0">
                <a:solidFill>
                  <a:schemeClr val="tx1"/>
                </a:solidFill>
                <a:latin typeface="Tahoma" pitchFamily="34" charset="0"/>
                <a:ea typeface="Tahoma" pitchFamily="34" charset="0"/>
                <a:cs typeface="Tahoma" pitchFamily="34" charset="0"/>
              </a:rPr>
              <a:t> v. </a:t>
            </a:r>
            <a:r>
              <a:rPr lang="fr-CA" sz="1300" i="1" dirty="0">
                <a:solidFill>
                  <a:schemeClr val="tx1"/>
                </a:solidFill>
                <a:latin typeface="Tahoma" pitchFamily="34" charset="0"/>
                <a:ea typeface="Tahoma" pitchFamily="34" charset="0"/>
                <a:cs typeface="Tahoma" pitchFamily="34" charset="0"/>
              </a:rPr>
              <a:t>Canada (Attorney General), </a:t>
            </a:r>
            <a:r>
              <a:rPr lang="fr-CA" sz="1300" dirty="0">
                <a:solidFill>
                  <a:schemeClr val="tx1"/>
                </a:solidFill>
                <a:latin typeface="Tahoma" pitchFamily="34" charset="0"/>
                <a:ea typeface="Tahoma" pitchFamily="34" charset="0"/>
                <a:cs typeface="Tahoma" pitchFamily="34" charset="0"/>
              </a:rPr>
              <a:t>2012 BCSC </a:t>
            </a:r>
            <a:r>
              <a:rPr lang="fr-CA" sz="1300" dirty="0" smtClean="0">
                <a:solidFill>
                  <a:schemeClr val="tx1"/>
                </a:solidFill>
                <a:latin typeface="Tahoma" pitchFamily="34" charset="0"/>
                <a:ea typeface="Tahoma" pitchFamily="34" charset="0"/>
                <a:cs typeface="Tahoma" pitchFamily="34" charset="0"/>
              </a:rPr>
              <a:t>886;</a:t>
            </a:r>
            <a:endParaRPr lang="fr-CA" sz="1300" dirty="0">
              <a:solidFill>
                <a:schemeClr val="tx1"/>
              </a:solidFill>
              <a:latin typeface="Tahoma" pitchFamily="34" charset="0"/>
              <a:ea typeface="Tahoma" pitchFamily="34" charset="0"/>
              <a:cs typeface="Tahoma" pitchFamily="34" charset="0"/>
            </a:endParaRPr>
          </a:p>
          <a:p>
            <a:pPr marL="45720" indent="0" algn="just">
              <a:buNone/>
            </a:pPr>
            <a:r>
              <a:rPr lang="fr-CA" sz="1300" i="1" dirty="0">
                <a:solidFill>
                  <a:schemeClr val="tx1"/>
                </a:solidFill>
                <a:latin typeface="Tahoma" pitchFamily="34" charset="0"/>
                <a:ea typeface="Tahoma" pitchFamily="34" charset="0"/>
                <a:cs typeface="Tahoma" pitchFamily="34" charset="0"/>
              </a:rPr>
              <a:t>R. </a:t>
            </a:r>
            <a:r>
              <a:rPr lang="fr-CA" sz="1300" dirty="0">
                <a:solidFill>
                  <a:schemeClr val="tx1"/>
                </a:solidFill>
                <a:latin typeface="Tahoma" pitchFamily="34" charset="0"/>
                <a:ea typeface="Tahoma" pitchFamily="34" charset="0"/>
                <a:cs typeface="Tahoma" pitchFamily="34" charset="0"/>
              </a:rPr>
              <a:t>v. </a:t>
            </a:r>
            <a:r>
              <a:rPr lang="fr-CA" sz="1300" i="1" dirty="0">
                <a:solidFill>
                  <a:schemeClr val="tx1"/>
                </a:solidFill>
                <a:latin typeface="Tahoma" pitchFamily="34" charset="0"/>
                <a:ea typeface="Tahoma" pitchFamily="34" charset="0"/>
                <a:cs typeface="Tahoma" pitchFamily="34" charset="0"/>
              </a:rPr>
              <a:t>Morgentaler</a:t>
            </a:r>
            <a:r>
              <a:rPr lang="fr-CA" sz="1300" dirty="0">
                <a:solidFill>
                  <a:schemeClr val="tx1"/>
                </a:solidFill>
                <a:latin typeface="Tahoma" pitchFamily="34" charset="0"/>
                <a:ea typeface="Tahoma" pitchFamily="34" charset="0"/>
                <a:cs typeface="Tahoma" pitchFamily="34" charset="0"/>
              </a:rPr>
              <a:t>, [1988] 1 SCR </a:t>
            </a:r>
            <a:r>
              <a:rPr lang="fr-CA" sz="1300" dirty="0" smtClean="0">
                <a:solidFill>
                  <a:schemeClr val="tx1"/>
                </a:solidFill>
                <a:latin typeface="Tahoma" pitchFamily="34" charset="0"/>
                <a:ea typeface="Tahoma" pitchFamily="34" charset="0"/>
                <a:cs typeface="Tahoma" pitchFamily="34" charset="0"/>
              </a:rPr>
              <a:t>30;</a:t>
            </a:r>
            <a:endParaRPr lang="fr-CA" sz="1300" dirty="0">
              <a:solidFill>
                <a:schemeClr val="tx1"/>
              </a:solidFill>
              <a:latin typeface="Tahoma" pitchFamily="34" charset="0"/>
              <a:ea typeface="Tahoma" pitchFamily="34" charset="0"/>
              <a:cs typeface="Tahoma" pitchFamily="34" charset="0"/>
            </a:endParaRPr>
          </a:p>
          <a:p>
            <a:pPr marL="45720" indent="0" algn="just">
              <a:buNone/>
            </a:pPr>
            <a:r>
              <a:rPr lang="fr-CA" sz="1300" i="1" dirty="0">
                <a:solidFill>
                  <a:schemeClr val="tx1"/>
                </a:solidFill>
                <a:latin typeface="Tahoma" pitchFamily="34" charset="0"/>
                <a:ea typeface="Tahoma" pitchFamily="34" charset="0"/>
                <a:cs typeface="Tahoma" pitchFamily="34" charset="0"/>
              </a:rPr>
              <a:t>Tremblay </a:t>
            </a:r>
            <a:r>
              <a:rPr lang="fr-CA" sz="1300" dirty="0">
                <a:solidFill>
                  <a:schemeClr val="tx1"/>
                </a:solidFill>
                <a:latin typeface="Tahoma" pitchFamily="34" charset="0"/>
                <a:ea typeface="Tahoma" pitchFamily="34" charset="0"/>
                <a:cs typeface="Tahoma" pitchFamily="34" charset="0"/>
              </a:rPr>
              <a:t>c. </a:t>
            </a:r>
            <a:r>
              <a:rPr lang="fr-CA" sz="1300" i="1" dirty="0">
                <a:solidFill>
                  <a:schemeClr val="tx1"/>
                </a:solidFill>
                <a:latin typeface="Tahoma" pitchFamily="34" charset="0"/>
                <a:ea typeface="Tahoma" pitchFamily="34" charset="0"/>
                <a:cs typeface="Tahoma" pitchFamily="34" charset="0"/>
              </a:rPr>
              <a:t>Daigle</a:t>
            </a:r>
            <a:r>
              <a:rPr lang="fr-CA" sz="1300" dirty="0">
                <a:solidFill>
                  <a:schemeClr val="tx1"/>
                </a:solidFill>
                <a:latin typeface="Tahoma" pitchFamily="34" charset="0"/>
                <a:ea typeface="Tahoma" pitchFamily="34" charset="0"/>
                <a:cs typeface="Tahoma" pitchFamily="34" charset="0"/>
              </a:rPr>
              <a:t>, [1989] 2 RCS </a:t>
            </a:r>
            <a:r>
              <a:rPr lang="fr-CA" sz="1300" dirty="0" smtClean="0">
                <a:solidFill>
                  <a:schemeClr val="tx1"/>
                </a:solidFill>
                <a:latin typeface="Tahoma" pitchFamily="34" charset="0"/>
                <a:ea typeface="Tahoma" pitchFamily="34" charset="0"/>
                <a:cs typeface="Tahoma" pitchFamily="34" charset="0"/>
              </a:rPr>
              <a:t>530;</a:t>
            </a:r>
            <a:endParaRPr lang="fr-CA" sz="1300" dirty="0">
              <a:solidFill>
                <a:schemeClr val="tx1"/>
              </a:solidFill>
              <a:latin typeface="Tahoma" pitchFamily="34" charset="0"/>
              <a:ea typeface="Tahoma" pitchFamily="34" charset="0"/>
              <a:cs typeface="Tahoma" pitchFamily="34" charset="0"/>
            </a:endParaRPr>
          </a:p>
          <a:p>
            <a:pPr marL="45720" indent="0" algn="just">
              <a:buNone/>
            </a:pPr>
            <a:r>
              <a:rPr lang="fr-CA" sz="1300" dirty="0">
                <a:solidFill>
                  <a:schemeClr val="tx1"/>
                </a:solidFill>
                <a:latin typeface="Tahoma" pitchFamily="34" charset="0"/>
                <a:ea typeface="Tahoma" pitchFamily="34" charset="0"/>
                <a:cs typeface="Tahoma" pitchFamily="34" charset="0"/>
              </a:rPr>
              <a:t>Conseil du statut de la femme, </a:t>
            </a:r>
            <a:r>
              <a:rPr lang="fr-CA" sz="1300" i="1" dirty="0">
                <a:solidFill>
                  <a:schemeClr val="tx1"/>
                </a:solidFill>
                <a:latin typeface="Tahoma" pitchFamily="34" charset="0"/>
                <a:ea typeface="Tahoma" pitchFamily="34" charset="0"/>
                <a:cs typeface="Tahoma" pitchFamily="34" charset="0"/>
              </a:rPr>
              <a:t>Le droit à l’avortement : 25 ans de reconnaissance officielle,</a:t>
            </a:r>
            <a:r>
              <a:rPr lang="fr-CA" sz="1300" dirty="0">
                <a:solidFill>
                  <a:schemeClr val="tx1"/>
                </a:solidFill>
                <a:latin typeface="Tahoma" pitchFamily="34" charset="0"/>
                <a:ea typeface="Tahoma" pitchFamily="34" charset="0"/>
                <a:cs typeface="Tahoma" pitchFamily="34" charset="0"/>
              </a:rPr>
              <a:t> 2011</a:t>
            </a:r>
          </a:p>
          <a:p>
            <a:pPr marL="45720" indent="0" algn="just">
              <a:buNone/>
            </a:pPr>
            <a:r>
              <a:rPr lang="fr-CA" sz="1300" dirty="0">
                <a:solidFill>
                  <a:schemeClr val="tx1"/>
                </a:solidFill>
                <a:latin typeface="Tahoma" pitchFamily="34" charset="0"/>
                <a:ea typeface="Tahoma" pitchFamily="34" charset="0"/>
                <a:cs typeface="Tahoma" pitchFamily="34" charset="0"/>
              </a:rPr>
              <a:t>Rapport de la Commission spéciale sur la question de mourir dans la dignité, mars </a:t>
            </a:r>
            <a:r>
              <a:rPr lang="fr-CA" sz="1300" dirty="0" smtClean="0">
                <a:solidFill>
                  <a:schemeClr val="tx1"/>
                </a:solidFill>
                <a:latin typeface="Tahoma" pitchFamily="34" charset="0"/>
                <a:ea typeface="Tahoma" pitchFamily="34" charset="0"/>
                <a:cs typeface="Tahoma" pitchFamily="34" charset="0"/>
              </a:rPr>
              <a:t>2013.</a:t>
            </a:r>
            <a:endParaRPr lang="fr-CA" sz="1300" dirty="0">
              <a:solidFill>
                <a:schemeClr val="tx1"/>
              </a:solidFill>
              <a:latin typeface="Tahoma" pitchFamily="34" charset="0"/>
              <a:ea typeface="Tahoma" pitchFamily="34" charset="0"/>
              <a:cs typeface="Tahoma" pitchFamily="34" charset="0"/>
            </a:endParaRPr>
          </a:p>
          <a:p>
            <a:pPr marL="45720" indent="0" algn="just">
              <a:buNone/>
            </a:pPr>
            <a:endParaRPr lang="en-CA" sz="1200" dirty="0" smtClean="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32306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162799" y="2892277"/>
            <a:ext cx="1801689" cy="1645920"/>
          </a:xfrm>
        </p:spPr>
        <p:txBody>
          <a:bodyPr/>
          <a:lstStyle/>
          <a:p>
            <a:r>
              <a:rPr lang="fr-FR" dirty="0" smtClean="0"/>
              <a:t>Projet de Constitution québécoise</a:t>
            </a:r>
            <a:endParaRPr lang="fr-FR" dirty="0"/>
          </a:p>
        </p:txBody>
      </p:sp>
      <p:sp>
        <p:nvSpPr>
          <p:cNvPr id="3" name="Titre 2"/>
          <p:cNvSpPr>
            <a:spLocks noGrp="1"/>
          </p:cNvSpPr>
          <p:nvPr>
            <p:ph type="title"/>
          </p:nvPr>
        </p:nvSpPr>
        <p:spPr/>
        <p:txBody>
          <a:bodyPr/>
          <a:lstStyle/>
          <a:p>
            <a:r>
              <a:rPr lang="fr-FR" dirty="0" smtClean="0"/>
              <a:t>Clause justificative</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593967"/>
      </p:ext>
    </p:extLst>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marL="45720" indent="0" algn="just">
              <a:buNone/>
            </a:pPr>
            <a:endParaRPr lang="fr-CA" dirty="0" smtClean="0">
              <a:solidFill>
                <a:schemeClr val="tx1"/>
              </a:solidFill>
              <a:latin typeface="Tahoma" pitchFamily="34" charset="0"/>
              <a:ea typeface="Tahoma" pitchFamily="34" charset="0"/>
              <a:cs typeface="Tahoma" pitchFamily="34" charset="0"/>
            </a:endParaRPr>
          </a:p>
          <a:p>
            <a:pPr marL="45720" indent="0" algn="just">
              <a:buNone/>
            </a:pPr>
            <a:r>
              <a:rPr lang="fr-CA" b="1" dirty="0" smtClean="0">
                <a:solidFill>
                  <a:schemeClr val="tx1"/>
                </a:solidFill>
                <a:latin typeface="Tahoma" pitchFamily="34" charset="0"/>
                <a:ea typeface="Tahoma" pitchFamily="34" charset="0"/>
                <a:cs typeface="Tahoma" pitchFamily="34" charset="0"/>
              </a:rPr>
              <a:t>41. Les droits et libertés fondamentales prévus dans la présente Loi ne peuvent être restreints </a:t>
            </a:r>
            <a:r>
              <a:rPr lang="fr-CA" b="1" dirty="0">
                <a:solidFill>
                  <a:schemeClr val="tx1"/>
                </a:solidFill>
                <a:latin typeface="Tahoma" pitchFamily="34" charset="0"/>
                <a:ea typeface="Tahoma" pitchFamily="34" charset="0"/>
                <a:cs typeface="Tahoma" pitchFamily="34" charset="0"/>
              </a:rPr>
              <a:t>que par une règle de droit, dans des limites qui soient raisonnables et dont la justification puisse se démontrer dans le cadre d’une société libre et démocratique</a:t>
            </a:r>
            <a:r>
              <a:rPr lang="fr-CA" b="1"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Cette</a:t>
            </a:r>
            <a:r>
              <a:rPr lang="en-CA" dirty="0" smtClean="0">
                <a:solidFill>
                  <a:schemeClr val="tx1"/>
                </a:solidFill>
                <a:latin typeface="Tahoma" pitchFamily="34" charset="0"/>
                <a:ea typeface="Tahoma" pitchFamily="34" charset="0"/>
                <a:cs typeface="Tahoma" pitchFamily="34" charset="0"/>
              </a:rPr>
              <a:t> clause </a:t>
            </a:r>
            <a:r>
              <a:rPr lang="en-CA" dirty="0" err="1" smtClean="0">
                <a:solidFill>
                  <a:schemeClr val="tx1"/>
                </a:solidFill>
                <a:latin typeface="Tahoma" pitchFamily="34" charset="0"/>
                <a:ea typeface="Tahoma" pitchFamily="34" charset="0"/>
                <a:cs typeface="Tahoma" pitchFamily="34" charset="0"/>
              </a:rPr>
              <a:t>justificative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constitutionnalise</a:t>
            </a:r>
            <a:r>
              <a:rPr lang="en-CA" dirty="0" smtClean="0">
                <a:solidFill>
                  <a:schemeClr val="tx1"/>
                </a:solidFill>
                <a:latin typeface="Tahoma" pitchFamily="34" charset="0"/>
                <a:ea typeface="Tahoma" pitchFamily="34" charset="0"/>
                <a:cs typeface="Tahoma" pitchFamily="34" charset="0"/>
              </a:rPr>
              <a:t> le test appliqué par les </a:t>
            </a:r>
            <a:r>
              <a:rPr lang="en-CA" dirty="0" err="1" smtClean="0">
                <a:solidFill>
                  <a:schemeClr val="tx1"/>
                </a:solidFill>
                <a:latin typeface="Tahoma" pitchFamily="34" charset="0"/>
                <a:ea typeface="Tahoma" pitchFamily="34" charset="0"/>
                <a:cs typeface="Tahoma" pitchFamily="34" charset="0"/>
              </a:rPr>
              <a:t>juges</a:t>
            </a:r>
            <a:r>
              <a:rPr lang="en-CA" dirty="0" smtClean="0">
                <a:solidFill>
                  <a:schemeClr val="tx1"/>
                </a:solidFill>
                <a:latin typeface="Tahoma" pitchFamily="34" charset="0"/>
                <a:ea typeface="Tahoma" pitchFamily="34" charset="0"/>
                <a:cs typeface="Tahoma" pitchFamily="34" charset="0"/>
              </a:rPr>
              <a:t> en </a:t>
            </a:r>
            <a:r>
              <a:rPr lang="en-CA" dirty="0" err="1" smtClean="0">
                <a:solidFill>
                  <a:schemeClr val="tx1"/>
                </a:solidFill>
                <a:latin typeface="Tahoma" pitchFamily="34" charset="0"/>
                <a:ea typeface="Tahoma" pitchFamily="34" charset="0"/>
                <a:cs typeface="Tahoma" pitchFamily="34" charset="0"/>
              </a:rPr>
              <a:t>matière</a:t>
            </a:r>
            <a:r>
              <a:rPr lang="en-CA" dirty="0" smtClean="0">
                <a:solidFill>
                  <a:schemeClr val="tx1"/>
                </a:solidFill>
                <a:latin typeface="Tahoma" pitchFamily="34" charset="0"/>
                <a:ea typeface="Tahoma" pitchFamily="34" charset="0"/>
                <a:cs typeface="Tahoma" pitchFamily="34" charset="0"/>
              </a:rPr>
              <a:t> de </a:t>
            </a:r>
            <a:r>
              <a:rPr lang="en-CA" dirty="0" err="1" smtClean="0">
                <a:solidFill>
                  <a:schemeClr val="tx1"/>
                </a:solidFill>
                <a:latin typeface="Tahoma" pitchFamily="34" charset="0"/>
                <a:ea typeface="Tahoma" pitchFamily="34" charset="0"/>
                <a:cs typeface="Tahoma" pitchFamily="34" charset="0"/>
              </a:rPr>
              <a:t>justifiction</a:t>
            </a:r>
            <a:r>
              <a:rPr lang="en-CA" dirty="0" smtClean="0">
                <a:solidFill>
                  <a:schemeClr val="tx1"/>
                </a:solidFill>
                <a:latin typeface="Tahoma" pitchFamily="34" charset="0"/>
                <a:ea typeface="Tahoma" pitchFamily="34" charset="0"/>
                <a:cs typeface="Tahoma" pitchFamily="34" charset="0"/>
              </a:rPr>
              <a:t> par </a:t>
            </a:r>
            <a:r>
              <a:rPr lang="en-CA" dirty="0" err="1" smtClean="0">
                <a:solidFill>
                  <a:schemeClr val="tx1"/>
                </a:solidFill>
                <a:latin typeface="Tahoma" pitchFamily="34" charset="0"/>
                <a:ea typeface="Tahoma" pitchFamily="34" charset="0"/>
                <a:cs typeface="Tahoma" pitchFamily="34" charset="0"/>
              </a:rPr>
              <a:t>l’État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d’une</a:t>
            </a:r>
            <a:r>
              <a:rPr lang="en-CA" dirty="0" smtClean="0">
                <a:solidFill>
                  <a:schemeClr val="tx1"/>
                </a:solidFill>
                <a:latin typeface="Tahoma" pitchFamily="34" charset="0"/>
                <a:ea typeface="Tahoma" pitchFamily="34" charset="0"/>
                <a:cs typeface="Tahoma" pitchFamily="34" charset="0"/>
              </a:rPr>
              <a:t> violation à un </a:t>
            </a:r>
            <a:r>
              <a:rPr lang="en-CA" dirty="0" err="1" smtClean="0">
                <a:solidFill>
                  <a:schemeClr val="tx1"/>
                </a:solidFill>
                <a:latin typeface="Tahoma" pitchFamily="34" charset="0"/>
                <a:ea typeface="Tahoma" pitchFamily="34" charset="0"/>
                <a:cs typeface="Tahoma" pitchFamily="34" charset="0"/>
              </a:rPr>
              <a:t>droit</a:t>
            </a:r>
            <a:r>
              <a:rPr lang="en-CA" dirty="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fondamental</a:t>
            </a:r>
            <a:r>
              <a:rPr lang="en-CA" dirty="0" smtClean="0">
                <a:solidFill>
                  <a:schemeClr val="tx1"/>
                </a:solidFill>
                <a:latin typeface="Tahoma" pitchFamily="34" charset="0"/>
                <a:ea typeface="Tahoma" pitchFamily="34" charset="0"/>
                <a:cs typeface="Tahoma" pitchFamily="34" charset="0"/>
              </a:rPr>
              <a:t>.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en-CA" i="1" dirty="0">
                <a:solidFill>
                  <a:schemeClr val="tx1"/>
                </a:solidFill>
                <a:latin typeface="Tahoma" pitchFamily="34" charset="0"/>
                <a:ea typeface="Tahoma" pitchFamily="34" charset="0"/>
                <a:cs typeface="Tahoma" pitchFamily="34" charset="0"/>
              </a:rPr>
              <a:t>Charte </a:t>
            </a:r>
            <a:r>
              <a:rPr lang="en-CA" i="1" dirty="0" err="1">
                <a:solidFill>
                  <a:schemeClr val="tx1"/>
                </a:solidFill>
                <a:latin typeface="Tahoma" pitchFamily="34" charset="0"/>
                <a:ea typeface="Tahoma" pitchFamily="34" charset="0"/>
                <a:cs typeface="Tahoma" pitchFamily="34" charset="0"/>
              </a:rPr>
              <a:t>canadienne</a:t>
            </a:r>
            <a:r>
              <a:rPr lang="en-CA" i="1" dirty="0">
                <a:solidFill>
                  <a:schemeClr val="tx1"/>
                </a:solidFill>
                <a:latin typeface="Tahoma" pitchFamily="34" charset="0"/>
                <a:ea typeface="Tahoma" pitchFamily="34" charset="0"/>
                <a:cs typeface="Tahoma" pitchFamily="34" charset="0"/>
              </a:rPr>
              <a:t> des droits et </a:t>
            </a:r>
            <a:r>
              <a:rPr lang="en-CA" i="1" dirty="0" err="1">
                <a:solidFill>
                  <a:schemeClr val="tx1"/>
                </a:solidFill>
                <a:latin typeface="Tahoma" pitchFamily="34" charset="0"/>
                <a:ea typeface="Tahoma" pitchFamily="34" charset="0"/>
                <a:cs typeface="Tahoma" pitchFamily="34" charset="0"/>
              </a:rPr>
              <a:t>liberés</a:t>
            </a:r>
            <a:r>
              <a:rPr lang="en-CA" dirty="0">
                <a:solidFill>
                  <a:schemeClr val="tx1"/>
                </a:solidFill>
                <a:latin typeface="Tahoma" pitchFamily="34" charset="0"/>
                <a:ea typeface="Tahoma" pitchFamily="34" charset="0"/>
                <a:cs typeface="Tahoma" pitchFamily="34" charset="0"/>
              </a:rPr>
              <a:t>, 1982, </a:t>
            </a:r>
            <a:r>
              <a:rPr lang="en-CA" dirty="0" err="1">
                <a:solidFill>
                  <a:schemeClr val="tx1"/>
                </a:solidFill>
                <a:latin typeface="Tahoma" pitchFamily="34" charset="0"/>
                <a:ea typeface="Tahoma" pitchFamily="34" charset="0"/>
                <a:cs typeface="Tahoma" pitchFamily="34" charset="0"/>
              </a:rPr>
              <a:t>ch.</a:t>
            </a:r>
            <a:r>
              <a:rPr lang="en-CA" dirty="0">
                <a:solidFill>
                  <a:schemeClr val="tx1"/>
                </a:solidFill>
                <a:latin typeface="Tahoma" pitchFamily="34" charset="0"/>
                <a:ea typeface="Tahoma" pitchFamily="34" charset="0"/>
                <a:cs typeface="Tahoma" pitchFamily="34" charset="0"/>
              </a:rPr>
              <a:t> 11 (R.U.), Annexe </a:t>
            </a:r>
            <a:r>
              <a:rPr lang="en-CA" dirty="0" smtClean="0">
                <a:solidFill>
                  <a:schemeClr val="tx1"/>
                </a:solidFill>
                <a:latin typeface="Tahoma" pitchFamily="34" charset="0"/>
                <a:ea typeface="Tahoma" pitchFamily="34" charset="0"/>
                <a:cs typeface="Tahoma" pitchFamily="34" charset="0"/>
              </a:rPr>
              <a:t>B, article 1</a:t>
            </a:r>
          </a:p>
          <a:p>
            <a:pPr marL="45720" indent="0" algn="just">
              <a:buNone/>
            </a:pPr>
            <a:r>
              <a:rPr lang="en-CA" dirty="0">
                <a:solidFill>
                  <a:schemeClr val="tx1"/>
                </a:solidFill>
                <a:latin typeface="Tahoma" pitchFamily="34" charset="0"/>
                <a:ea typeface="Tahoma" pitchFamily="34" charset="0"/>
                <a:cs typeface="Tahoma" pitchFamily="34" charset="0"/>
              </a:rPr>
              <a:t>Daniel TURP, «Constitution </a:t>
            </a:r>
            <a:r>
              <a:rPr lang="en-CA" dirty="0" err="1">
                <a:solidFill>
                  <a:schemeClr val="tx1"/>
                </a:solidFill>
                <a:latin typeface="Tahoma" pitchFamily="34" charset="0"/>
                <a:ea typeface="Tahoma" pitchFamily="34" charset="0"/>
                <a:cs typeface="Tahoma" pitchFamily="34" charset="0"/>
              </a:rPr>
              <a:t>nationale</a:t>
            </a:r>
            <a:r>
              <a:rPr lang="en-CA" dirty="0">
                <a:solidFill>
                  <a:schemeClr val="tx1"/>
                </a:solidFill>
                <a:latin typeface="Tahoma" pitchFamily="34" charset="0"/>
                <a:ea typeface="Tahoma" pitchFamily="34" charset="0"/>
                <a:cs typeface="Tahoma" pitchFamily="34" charset="0"/>
              </a:rPr>
              <a:t> du Québec», article 11</a:t>
            </a:r>
            <a:endParaRPr lang="fr-CA" dirty="0">
              <a:solidFill>
                <a:schemeClr val="tx1"/>
              </a:solidFill>
              <a:latin typeface="Tahoma" pitchFamily="34" charset="0"/>
              <a:ea typeface="Tahoma" pitchFamily="34" charset="0"/>
              <a:cs typeface="Tahoma" pitchFamily="34" charset="0"/>
            </a:endParaRPr>
          </a:p>
          <a:p>
            <a:pPr marL="45720" indent="0" algn="just">
              <a:buNone/>
            </a:pPr>
            <a:r>
              <a:rPr lang="fr-CA" dirty="0">
                <a:solidFill>
                  <a:schemeClr val="tx1"/>
                </a:solidFill>
                <a:latin typeface="Tahoma" pitchFamily="34" charset="0"/>
                <a:ea typeface="Tahoma" pitchFamily="34" charset="0"/>
                <a:cs typeface="Tahoma" pitchFamily="34" charset="0"/>
              </a:rPr>
              <a:t>R. c. </a:t>
            </a:r>
            <a:r>
              <a:rPr lang="fr-CA" dirty="0" err="1" smtClean="0">
                <a:solidFill>
                  <a:schemeClr val="tx1"/>
                </a:solidFill>
                <a:latin typeface="Tahoma" pitchFamily="34" charset="0"/>
                <a:ea typeface="Tahoma" pitchFamily="34" charset="0"/>
                <a:cs typeface="Tahoma" pitchFamily="34" charset="0"/>
              </a:rPr>
              <a:t>Oakes</a:t>
            </a:r>
            <a:r>
              <a:rPr lang="fr-CA" dirty="0" smtClean="0">
                <a:solidFill>
                  <a:schemeClr val="tx1"/>
                </a:solidFill>
                <a:latin typeface="Tahoma" pitchFamily="34" charset="0"/>
                <a:ea typeface="Tahoma" pitchFamily="34" charset="0"/>
                <a:cs typeface="Tahoma" pitchFamily="34" charset="0"/>
              </a:rPr>
              <a:t>, </a:t>
            </a:r>
            <a:r>
              <a:rPr lang="fr-CA" dirty="0">
                <a:solidFill>
                  <a:schemeClr val="tx1"/>
                </a:solidFill>
                <a:latin typeface="Tahoma" pitchFamily="34" charset="0"/>
                <a:ea typeface="Tahoma" pitchFamily="34" charset="0"/>
                <a:cs typeface="Tahoma" pitchFamily="34" charset="0"/>
              </a:rPr>
              <a:t>[1986] 1 R.C.S. 103</a:t>
            </a:r>
          </a:p>
        </p:txBody>
      </p:sp>
      <p:sp>
        <p:nvSpPr>
          <p:cNvPr id="3" name="Titre 2"/>
          <p:cNvSpPr>
            <a:spLocks noGrp="1"/>
          </p:cNvSpPr>
          <p:nvPr>
            <p:ph type="title"/>
          </p:nvPr>
        </p:nvSpPr>
        <p:spPr/>
        <p:txBody>
          <a:bodyPr/>
          <a:lstStyle/>
          <a:p>
            <a:r>
              <a:rPr lang="en-CA" dirty="0" smtClean="0"/>
              <a:t>Clause </a:t>
            </a:r>
            <a:r>
              <a:rPr lang="en-CA" dirty="0" err="1" smtClean="0"/>
              <a:t>justificative</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1742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7"/>
            <a:ext cx="1729681"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smtClean="0"/>
              <a:t>Clause </a:t>
            </a:r>
            <a:r>
              <a:rPr lang="en-CA" dirty="0" err="1" smtClean="0"/>
              <a:t>dérogatoire</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564300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80999" y="1719070"/>
            <a:ext cx="8407893" cy="4950289"/>
          </a:xfrm>
        </p:spPr>
        <p:txBody>
          <a:bodyPr>
            <a:normAutofit fontScale="70000" lnSpcReduction="20000"/>
          </a:bodyPr>
          <a:lstStyle/>
          <a:p>
            <a:pPr marL="45720" indent="0" algn="just">
              <a:buNone/>
            </a:pPr>
            <a:r>
              <a:rPr lang="fr-FR" b="1" dirty="0" smtClean="0">
                <a:solidFill>
                  <a:schemeClr val="tx1"/>
                </a:solidFill>
                <a:latin typeface="Tahoma" pitchFamily="34" charset="0"/>
                <a:ea typeface="Tahoma" pitchFamily="34" charset="0"/>
                <a:cs typeface="Tahoma" pitchFamily="34" charset="0"/>
              </a:rPr>
              <a:t>42. (1</a:t>
            </a:r>
            <a:r>
              <a:rPr lang="fr-FR" b="1" dirty="0">
                <a:solidFill>
                  <a:schemeClr val="tx1"/>
                </a:solidFill>
                <a:latin typeface="Tahoma" pitchFamily="34" charset="0"/>
                <a:ea typeface="Tahoma" pitchFamily="34" charset="0"/>
                <a:cs typeface="Tahoma" pitchFamily="34" charset="0"/>
              </a:rPr>
              <a:t>) Sous réserve </a:t>
            </a:r>
            <a:r>
              <a:rPr lang="fr-FR" b="1" dirty="0" smtClean="0">
                <a:solidFill>
                  <a:schemeClr val="tx1"/>
                </a:solidFill>
                <a:latin typeface="Tahoma" pitchFamily="34" charset="0"/>
                <a:ea typeface="Tahoma" pitchFamily="34" charset="0"/>
                <a:cs typeface="Tahoma" pitchFamily="34" charset="0"/>
              </a:rPr>
              <a:t>de l’article 28, </a:t>
            </a:r>
            <a:r>
              <a:rPr lang="fr-FR" b="1" dirty="0">
                <a:solidFill>
                  <a:schemeClr val="tx1"/>
                </a:solidFill>
                <a:latin typeface="Tahoma" pitchFamily="34" charset="0"/>
                <a:ea typeface="Tahoma" pitchFamily="34" charset="0"/>
                <a:cs typeface="Tahoma" pitchFamily="34" charset="0"/>
              </a:rPr>
              <a:t>la législature peut, après avis </a:t>
            </a:r>
            <a:r>
              <a:rPr lang="fr-FR" b="1" dirty="0" smtClean="0">
                <a:solidFill>
                  <a:schemeClr val="tx1"/>
                </a:solidFill>
                <a:latin typeface="Tahoma" pitchFamily="34" charset="0"/>
                <a:ea typeface="Tahoma" pitchFamily="34" charset="0"/>
                <a:cs typeface="Tahoma" pitchFamily="34" charset="0"/>
              </a:rPr>
              <a:t>consultatif de </a:t>
            </a:r>
            <a:r>
              <a:rPr lang="fr-FR" b="1" dirty="0">
                <a:solidFill>
                  <a:schemeClr val="tx1"/>
                </a:solidFill>
                <a:latin typeface="Tahoma" pitchFamily="34" charset="0"/>
                <a:ea typeface="Tahoma" pitchFamily="34" charset="0"/>
                <a:cs typeface="Tahoma" pitchFamily="34" charset="0"/>
              </a:rPr>
              <a:t>la Cour supérieure, adopter une loi où il est expressément déclaré que celle-ci ou une de ses dispositions a effet indépendamment des articles </a:t>
            </a:r>
            <a:r>
              <a:rPr lang="fr-FR" b="1" dirty="0" smtClean="0">
                <a:solidFill>
                  <a:schemeClr val="tx1"/>
                </a:solidFill>
                <a:latin typeface="Tahoma" pitchFamily="34" charset="0"/>
                <a:ea typeface="Tahoma" pitchFamily="34" charset="0"/>
                <a:cs typeface="Tahoma" pitchFamily="34" charset="0"/>
              </a:rPr>
              <a:t>4, 6 à 10, 30b), 31, 32, 38 et 39 </a:t>
            </a:r>
            <a:r>
              <a:rPr lang="fr-FR" b="1" dirty="0">
                <a:solidFill>
                  <a:schemeClr val="tx1"/>
                </a:solidFill>
                <a:latin typeface="Tahoma" pitchFamily="34" charset="0"/>
                <a:ea typeface="Tahoma" pitchFamily="34" charset="0"/>
                <a:cs typeface="Tahoma" pitchFamily="34" charset="0"/>
              </a:rPr>
              <a:t>de la présente Charte lorsque la situation le nécessite dans une société libre et démocratique.</a:t>
            </a:r>
            <a:endParaRPr lang="fr-CA" b="1" dirty="0">
              <a:solidFill>
                <a:schemeClr val="tx1"/>
              </a:solidFill>
              <a:latin typeface="Tahoma" pitchFamily="34" charset="0"/>
              <a:ea typeface="Tahoma" pitchFamily="34" charset="0"/>
              <a:cs typeface="Tahoma" pitchFamily="34" charset="0"/>
            </a:endParaRPr>
          </a:p>
          <a:p>
            <a:pPr marL="45720" indent="0" algn="just">
              <a:buNone/>
            </a:pPr>
            <a:r>
              <a:rPr lang="fr-FR" b="1" dirty="0">
                <a:solidFill>
                  <a:schemeClr val="tx1"/>
                </a:solidFill>
                <a:latin typeface="Tahoma" pitchFamily="34" charset="0"/>
                <a:ea typeface="Tahoma" pitchFamily="34" charset="0"/>
                <a:cs typeface="Tahoma" pitchFamily="34" charset="0"/>
              </a:rPr>
              <a:t>(2) La déclaration visée au paragraphe (1) doit être adoptée par deux tiers des députés par </a:t>
            </a:r>
            <a:r>
              <a:rPr lang="fr-FR" b="1" dirty="0" smtClean="0">
                <a:solidFill>
                  <a:schemeClr val="tx1"/>
                </a:solidFill>
                <a:latin typeface="Tahoma" pitchFamily="34" charset="0"/>
                <a:ea typeface="Tahoma" pitchFamily="34" charset="0"/>
                <a:cs typeface="Tahoma" pitchFamily="34" charset="0"/>
              </a:rPr>
              <a:t>scrutin secret.  </a:t>
            </a:r>
            <a:endParaRPr lang="fr-CA" b="1" dirty="0">
              <a:solidFill>
                <a:schemeClr val="tx1"/>
              </a:solidFill>
              <a:latin typeface="Tahoma" pitchFamily="34" charset="0"/>
              <a:ea typeface="Tahoma" pitchFamily="34" charset="0"/>
              <a:cs typeface="Tahoma" pitchFamily="34" charset="0"/>
            </a:endParaRPr>
          </a:p>
          <a:p>
            <a:pPr marL="45720" indent="0" algn="just">
              <a:buNone/>
            </a:pPr>
            <a:r>
              <a:rPr lang="fr-FR" b="1" dirty="0" smtClean="0">
                <a:solidFill>
                  <a:schemeClr val="tx1"/>
                </a:solidFill>
                <a:latin typeface="Tahoma" pitchFamily="34" charset="0"/>
                <a:ea typeface="Tahoma" pitchFamily="34" charset="0"/>
                <a:cs typeface="Tahoma" pitchFamily="34" charset="0"/>
              </a:rPr>
              <a:t>(3) </a:t>
            </a:r>
            <a:r>
              <a:rPr lang="fr-FR" b="1" dirty="0">
                <a:solidFill>
                  <a:schemeClr val="tx1"/>
                </a:solidFill>
                <a:latin typeface="Tahoma" pitchFamily="34" charset="0"/>
                <a:ea typeface="Tahoma" pitchFamily="34" charset="0"/>
                <a:cs typeface="Tahoma" pitchFamily="34" charset="0"/>
              </a:rPr>
              <a:t>La déclaration visée au paragraphe (1) cesse d'avoir effet à la date qui y est précisée ou, au plus tard, </a:t>
            </a:r>
            <a:r>
              <a:rPr lang="fr-FR" b="1" dirty="0" smtClean="0">
                <a:solidFill>
                  <a:schemeClr val="tx1"/>
                </a:solidFill>
                <a:latin typeface="Tahoma" pitchFamily="34" charset="0"/>
                <a:ea typeface="Tahoma" pitchFamily="34" charset="0"/>
                <a:cs typeface="Tahoma" pitchFamily="34" charset="0"/>
              </a:rPr>
              <a:t>cinq </a:t>
            </a:r>
            <a:r>
              <a:rPr lang="fr-FR" b="1" dirty="0">
                <a:solidFill>
                  <a:schemeClr val="tx1"/>
                </a:solidFill>
                <a:latin typeface="Tahoma" pitchFamily="34" charset="0"/>
                <a:ea typeface="Tahoma" pitchFamily="34" charset="0"/>
                <a:cs typeface="Tahoma" pitchFamily="34" charset="0"/>
              </a:rPr>
              <a:t>ans après son entrée en vigueur, et ne peut être renouvelée qu’avec l’accord de la Cour </a:t>
            </a:r>
            <a:r>
              <a:rPr lang="fr-FR" b="1" dirty="0" smtClean="0">
                <a:solidFill>
                  <a:schemeClr val="tx1"/>
                </a:solidFill>
                <a:latin typeface="Tahoma" pitchFamily="34" charset="0"/>
                <a:ea typeface="Tahoma" pitchFamily="34" charset="0"/>
                <a:cs typeface="Tahoma" pitchFamily="34" charset="0"/>
              </a:rPr>
              <a:t>supérieure</a:t>
            </a: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ctr">
              <a:buNone/>
            </a:pPr>
            <a:r>
              <a:rPr lang="fr-FR" dirty="0" smtClean="0">
                <a:solidFill>
                  <a:schemeClr val="tx1"/>
                </a:solidFill>
                <a:latin typeface="Tahoma" pitchFamily="34" charset="0"/>
                <a:ea typeface="Tahoma" pitchFamily="34" charset="0"/>
                <a:cs typeface="Tahoma" pitchFamily="34" charset="0"/>
              </a:rPr>
              <a:t>_________________________________________</a:t>
            </a:r>
          </a:p>
          <a:p>
            <a:pPr marL="45720" indent="0" algn="ctr">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Cette</a:t>
            </a:r>
            <a:r>
              <a:rPr lang="en-CA" dirty="0" smtClean="0">
                <a:solidFill>
                  <a:schemeClr val="tx1"/>
                </a:solidFill>
                <a:latin typeface="Tahoma" pitchFamily="34" charset="0"/>
                <a:ea typeface="Tahoma" pitchFamily="34" charset="0"/>
                <a:cs typeface="Tahoma" pitchFamily="34" charset="0"/>
              </a:rPr>
              <a:t> disposition </a:t>
            </a:r>
            <a:r>
              <a:rPr lang="en-CA" dirty="0" err="1" smtClean="0">
                <a:solidFill>
                  <a:schemeClr val="tx1"/>
                </a:solidFill>
                <a:latin typeface="Tahoma" pitchFamily="34" charset="0"/>
                <a:ea typeface="Tahoma" pitchFamily="34" charset="0"/>
                <a:cs typeface="Tahoma" pitchFamily="34" charset="0"/>
              </a:rPr>
              <a:t>dérogatoire</a:t>
            </a:r>
            <a:r>
              <a:rPr lang="en-CA" dirty="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vise</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laisser</a:t>
            </a:r>
            <a:r>
              <a:rPr lang="en-CA" dirty="0" smtClean="0">
                <a:solidFill>
                  <a:schemeClr val="tx1"/>
                </a:solidFill>
                <a:latin typeface="Tahoma" pitchFamily="34" charset="0"/>
                <a:ea typeface="Tahoma" pitchFamily="34" charset="0"/>
                <a:cs typeface="Tahoma" pitchFamily="34" charset="0"/>
              </a:rPr>
              <a:t> aux </a:t>
            </a:r>
            <a:r>
              <a:rPr lang="en-CA" dirty="0" err="1" smtClean="0">
                <a:solidFill>
                  <a:schemeClr val="tx1"/>
                </a:solidFill>
                <a:latin typeface="Tahoma" pitchFamily="34" charset="0"/>
                <a:ea typeface="Tahoma" pitchFamily="34" charset="0"/>
                <a:cs typeface="Tahoma" pitchFamily="34" charset="0"/>
              </a:rPr>
              <a:t>parlementaires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une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partie</a:t>
            </a:r>
            <a:r>
              <a:rPr lang="en-CA" dirty="0" smtClean="0">
                <a:solidFill>
                  <a:schemeClr val="tx1"/>
                </a:solidFill>
                <a:latin typeface="Tahoma" pitchFamily="34" charset="0"/>
                <a:ea typeface="Tahoma" pitchFamily="34" charset="0"/>
                <a:cs typeface="Tahoma" pitchFamily="34" charset="0"/>
              </a:rPr>
              <a:t> de son </a:t>
            </a:r>
            <a:r>
              <a:rPr lang="en-CA" dirty="0" err="1" smtClean="0">
                <a:solidFill>
                  <a:schemeClr val="tx1"/>
                </a:solidFill>
                <a:latin typeface="Tahoma" pitchFamily="34" charset="0"/>
                <a:ea typeface="Tahoma" pitchFamily="34" charset="0"/>
                <a:cs typeface="Tahoma" pitchFamily="34" charset="0"/>
              </a:rPr>
              <a:t>pouvoir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décisionnee</a:t>
            </a:r>
            <a:r>
              <a:rPr lang="en-CA" dirty="0" smtClean="0">
                <a:solidFill>
                  <a:schemeClr val="tx1"/>
                </a:solidFill>
                <a:latin typeface="Tahoma" pitchFamily="34" charset="0"/>
                <a:ea typeface="Tahoma" pitchFamily="34" charset="0"/>
                <a:cs typeface="Tahoma" pitchFamily="34" charset="0"/>
              </a:rPr>
              <a:t> tout en le </a:t>
            </a:r>
            <a:r>
              <a:rPr lang="en-CA" dirty="0" err="1" smtClean="0">
                <a:solidFill>
                  <a:schemeClr val="tx1"/>
                </a:solidFill>
                <a:latin typeface="Tahoma" pitchFamily="34" charset="0"/>
                <a:ea typeface="Tahoma" pitchFamily="34" charset="0"/>
                <a:cs typeface="Tahoma" pitchFamily="34" charset="0"/>
              </a:rPr>
              <a:t>moduler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fortement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cette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possibilité</a:t>
            </a:r>
            <a:r>
              <a:rPr lang="en-CA" dirty="0" smtClean="0">
                <a:solidFill>
                  <a:schemeClr val="tx1"/>
                </a:solidFill>
                <a:latin typeface="Tahoma" pitchFamily="34" charset="0"/>
                <a:ea typeface="Tahoma" pitchFamily="34" charset="0"/>
                <a:cs typeface="Tahoma" pitchFamily="34" charset="0"/>
              </a:rPr>
              <a:t> afin de limiter son utilisation aux situations qui le </a:t>
            </a:r>
            <a:r>
              <a:rPr lang="en-CA" dirty="0" err="1" smtClean="0">
                <a:solidFill>
                  <a:schemeClr val="tx1"/>
                </a:solidFill>
                <a:latin typeface="Tahoma" pitchFamily="34" charset="0"/>
                <a:ea typeface="Tahoma" pitchFamily="34" charset="0"/>
                <a:cs typeface="Tahoma" pitchFamily="34" charset="0"/>
              </a:rPr>
              <a:t>nécesitent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absolument</a:t>
            </a:r>
            <a:r>
              <a:rPr lang="en-CA" dirty="0" smtClean="0">
                <a:solidFill>
                  <a:schemeClr val="tx1"/>
                </a:solidFill>
                <a:latin typeface="Tahoma" pitchFamily="34" charset="0"/>
                <a:ea typeface="Tahoma" pitchFamily="34" charset="0"/>
                <a:cs typeface="Tahoma" pitchFamily="34" charset="0"/>
              </a:rPr>
              <a:t>. </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sz="1700" b="1" dirty="0" smtClean="0">
                <a:solidFill>
                  <a:schemeClr val="tx1"/>
                </a:solidFill>
                <a:latin typeface="Tahoma" pitchFamily="34" charset="0"/>
                <a:ea typeface="Tahoma" pitchFamily="34" charset="0"/>
                <a:cs typeface="Tahoma" pitchFamily="34" charset="0"/>
              </a:rPr>
              <a:t>Sources:</a:t>
            </a:r>
          </a:p>
          <a:p>
            <a:pPr marL="45720" indent="0" algn="just">
              <a:buNone/>
            </a:pPr>
            <a:r>
              <a:rPr lang="en-CA" sz="1700" i="1" dirty="0">
                <a:solidFill>
                  <a:schemeClr val="tx1"/>
                </a:solidFill>
                <a:latin typeface="Tahoma" pitchFamily="34" charset="0"/>
                <a:ea typeface="Tahoma" pitchFamily="34" charset="0"/>
                <a:cs typeface="Tahoma" pitchFamily="34" charset="0"/>
              </a:rPr>
              <a:t>Alberta Human Rights Act, </a:t>
            </a:r>
            <a:r>
              <a:rPr lang="en-CA" sz="1700" dirty="0">
                <a:solidFill>
                  <a:schemeClr val="tx1"/>
                </a:solidFill>
                <a:latin typeface="Tahoma" pitchFamily="34" charset="0"/>
                <a:ea typeface="Tahoma" pitchFamily="34" charset="0"/>
                <a:cs typeface="Tahoma" pitchFamily="34" charset="0"/>
              </a:rPr>
              <a:t>RSA 2000, c A-25.5, article 1;</a:t>
            </a:r>
            <a:endParaRPr lang="fr-CA" sz="1700" dirty="0">
              <a:solidFill>
                <a:schemeClr val="tx1"/>
              </a:solidFill>
              <a:latin typeface="Tahoma" pitchFamily="34" charset="0"/>
              <a:ea typeface="Tahoma" pitchFamily="34" charset="0"/>
              <a:cs typeface="Tahoma" pitchFamily="34" charset="0"/>
            </a:endParaRPr>
          </a:p>
          <a:p>
            <a:pPr marL="45720" indent="0" algn="just">
              <a:buNone/>
            </a:pPr>
            <a:r>
              <a:rPr lang="fr-FR" sz="1700" dirty="0" smtClean="0">
                <a:solidFill>
                  <a:schemeClr val="tx1"/>
                </a:solidFill>
                <a:latin typeface="Tahoma" pitchFamily="34" charset="0"/>
                <a:ea typeface="Tahoma" pitchFamily="34" charset="0"/>
                <a:cs typeface="Tahoma" pitchFamily="34" charset="0"/>
              </a:rPr>
              <a:t>David </a:t>
            </a:r>
            <a:r>
              <a:rPr lang="fr-FR" sz="1700" dirty="0">
                <a:solidFill>
                  <a:schemeClr val="tx1"/>
                </a:solidFill>
                <a:latin typeface="Tahoma" pitchFamily="34" charset="0"/>
                <a:ea typeface="Tahoma" pitchFamily="34" charset="0"/>
                <a:cs typeface="Tahoma" pitchFamily="34" charset="0"/>
              </a:rPr>
              <a:t>JOHANSEN et Philip ROSEN, «La disposition dérogatoire de la Charte», Bibliothèque du Parlement, Publication no BP-134F ;</a:t>
            </a:r>
            <a:endParaRPr lang="fr-CA" sz="1700" dirty="0">
              <a:solidFill>
                <a:schemeClr val="tx1"/>
              </a:solidFill>
              <a:latin typeface="Tahoma" pitchFamily="34" charset="0"/>
              <a:ea typeface="Tahoma" pitchFamily="34" charset="0"/>
              <a:cs typeface="Tahoma" pitchFamily="34" charset="0"/>
            </a:endParaRPr>
          </a:p>
          <a:p>
            <a:pPr marL="45720" indent="0" algn="just">
              <a:buNone/>
            </a:pPr>
            <a:r>
              <a:rPr lang="fr-FR" sz="1700" dirty="0">
                <a:solidFill>
                  <a:schemeClr val="tx1"/>
                </a:solidFill>
                <a:latin typeface="Tahoma" pitchFamily="34" charset="0"/>
                <a:ea typeface="Tahoma" pitchFamily="34" charset="0"/>
                <a:cs typeface="Tahoma" pitchFamily="34" charset="0"/>
              </a:rPr>
              <a:t>Dorval BRUNELLE, «Les droits et libertés à l’heure de a dérogation», Cahiers de recherche sociologique , n° 13, 1989, p. 103-117.</a:t>
            </a:r>
            <a:endParaRPr lang="fr-CA" sz="1700" dirty="0">
              <a:solidFill>
                <a:schemeClr val="tx1"/>
              </a:solidFill>
              <a:latin typeface="Tahoma" pitchFamily="34" charset="0"/>
              <a:ea typeface="Tahoma" pitchFamily="34" charset="0"/>
              <a:cs typeface="Tahoma" pitchFamily="34" charset="0"/>
            </a:endParaRPr>
          </a:p>
          <a:p>
            <a:pPr marL="45720" indent="0" algn="just">
              <a:buNone/>
            </a:pPr>
            <a:endParaRPr lang="fr-CA" b="1" dirty="0">
              <a:solidFill>
                <a:schemeClr val="tx1"/>
              </a:solidFill>
              <a:latin typeface="Tahoma" pitchFamily="34" charset="0"/>
              <a:ea typeface="Tahoma" pitchFamily="34" charset="0"/>
              <a:cs typeface="Tahoma" pitchFamily="34" charset="0"/>
            </a:endParaRP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4" name="Titre 3"/>
          <p:cNvSpPr>
            <a:spLocks noGrp="1"/>
          </p:cNvSpPr>
          <p:nvPr>
            <p:ph type="title"/>
          </p:nvPr>
        </p:nvSpPr>
        <p:spPr/>
        <p:txBody>
          <a:bodyPr/>
          <a:lstStyle/>
          <a:p>
            <a:r>
              <a:rPr lang="en-CA" dirty="0" smtClean="0"/>
              <a:t>Clause </a:t>
            </a:r>
            <a:r>
              <a:rPr lang="en-CA" dirty="0" err="1" smtClean="0"/>
              <a:t>dérogatoire</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72742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7"/>
            <a:ext cx="1729681"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smtClean="0"/>
              <a:t>Clauses </a:t>
            </a:r>
            <a:r>
              <a:rPr lang="en-CA" dirty="0" err="1" smtClean="0"/>
              <a:t>interprétatives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51447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80999" y="1719070"/>
            <a:ext cx="8407893" cy="4806273"/>
          </a:xfrm>
        </p:spPr>
        <p:txBody>
          <a:bodyPr>
            <a:normAutofit fontScale="92500" lnSpcReduction="20000"/>
          </a:bodyPr>
          <a:lstStyle/>
          <a:p>
            <a:pPr marL="45720" indent="0" algn="just">
              <a:buNone/>
            </a:pPr>
            <a:r>
              <a:rPr lang="en-CA" b="1" dirty="0" smtClean="0">
                <a:solidFill>
                  <a:schemeClr val="tx1"/>
                </a:solidFill>
                <a:latin typeface="Tahoma" pitchFamily="34" charset="0"/>
                <a:ea typeface="Tahoma" pitchFamily="34" charset="0"/>
                <a:cs typeface="Tahoma" pitchFamily="34" charset="0"/>
              </a:rPr>
              <a:t>43. Les droits et libertés fondamentaux </a:t>
            </a:r>
            <a:r>
              <a:rPr lang="en-CA" b="1" dirty="0" err="1" smtClean="0">
                <a:solidFill>
                  <a:schemeClr val="tx1"/>
                </a:solidFill>
                <a:latin typeface="Tahoma" pitchFamily="34" charset="0"/>
                <a:ea typeface="Tahoma" pitchFamily="34" charset="0"/>
                <a:cs typeface="Tahoma" pitchFamily="34" charset="0"/>
              </a:rPr>
              <a:t>doivent</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être</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interprétés</a:t>
            </a:r>
            <a:r>
              <a:rPr lang="en-CA" b="1" dirty="0" smtClean="0">
                <a:solidFill>
                  <a:schemeClr val="tx1"/>
                </a:solidFill>
                <a:latin typeface="Tahoma" pitchFamily="34" charset="0"/>
                <a:ea typeface="Tahoma" pitchFamily="34" charset="0"/>
                <a:cs typeface="Tahoma" pitchFamily="34" charset="0"/>
              </a:rPr>
              <a:t> et appliqués en tenant des </a:t>
            </a:r>
            <a:r>
              <a:rPr lang="en-CA" b="1" dirty="0" err="1" smtClean="0">
                <a:solidFill>
                  <a:schemeClr val="tx1"/>
                </a:solidFill>
                <a:latin typeface="Tahoma" pitchFamily="34" charset="0"/>
                <a:ea typeface="Tahoma" pitchFamily="34" charset="0"/>
                <a:cs typeface="Tahoma" pitchFamily="34" charset="0"/>
              </a:rPr>
              <a:t>valeurs</a:t>
            </a:r>
            <a:r>
              <a:rPr lang="en-CA" b="1" dirty="0" smtClean="0">
                <a:solidFill>
                  <a:schemeClr val="tx1"/>
                </a:solidFill>
                <a:latin typeface="Tahoma" pitchFamily="34" charset="0"/>
                <a:ea typeface="Tahoma" pitchFamily="34" charset="0"/>
                <a:cs typeface="Tahoma" pitchFamily="34" charset="0"/>
              </a:rPr>
              <a:t> de la nation </a:t>
            </a:r>
            <a:r>
              <a:rPr lang="en-CA" b="1" dirty="0" err="1" smtClean="0">
                <a:solidFill>
                  <a:schemeClr val="tx1"/>
                </a:solidFill>
                <a:latin typeface="Tahoma" pitchFamily="34" charset="0"/>
                <a:ea typeface="Tahoma" pitchFamily="34" charset="0"/>
                <a:cs typeface="Tahoma" pitchFamily="34" charset="0"/>
              </a:rPr>
              <a:t>québécoise</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notamment</a:t>
            </a:r>
            <a:r>
              <a:rPr lang="en-CA" b="1" dirty="0" smtClean="0">
                <a:solidFill>
                  <a:schemeClr val="tx1"/>
                </a:solidFill>
                <a:latin typeface="Tahoma" pitchFamily="34" charset="0"/>
                <a:ea typeface="Tahoma" pitchFamily="34" charset="0"/>
                <a:cs typeface="Tahoma" pitchFamily="34" charset="0"/>
              </a:rPr>
              <a:t> de </a:t>
            </a:r>
            <a:r>
              <a:rPr lang="en-CA" b="1" dirty="0" err="1" smtClean="0">
                <a:solidFill>
                  <a:schemeClr val="tx1"/>
                </a:solidFill>
                <a:latin typeface="Tahoma" pitchFamily="34" charset="0"/>
                <a:ea typeface="Tahoma" pitchFamily="34" charset="0"/>
                <a:cs typeface="Tahoma" pitchFamily="34" charset="0"/>
              </a:rPr>
              <a:t>l’égalité</a:t>
            </a:r>
            <a:r>
              <a:rPr lang="en-CA" b="1" dirty="0" smtClean="0">
                <a:solidFill>
                  <a:schemeClr val="tx1"/>
                </a:solidFill>
                <a:latin typeface="Tahoma" pitchFamily="34" charset="0"/>
                <a:ea typeface="Tahoma" pitchFamily="34" charset="0"/>
                <a:cs typeface="Tahoma" pitchFamily="34" charset="0"/>
              </a:rPr>
              <a:t> entre les </a:t>
            </a:r>
            <a:r>
              <a:rPr lang="en-CA" b="1" dirty="0" err="1" smtClean="0">
                <a:solidFill>
                  <a:schemeClr val="tx1"/>
                </a:solidFill>
                <a:latin typeface="Tahoma" pitchFamily="34" charset="0"/>
                <a:ea typeface="Tahoma" pitchFamily="34" charset="0"/>
                <a:cs typeface="Tahoma" pitchFamily="34" charset="0"/>
              </a:rPr>
              <a:t>hommes</a:t>
            </a:r>
            <a:r>
              <a:rPr lang="en-CA" b="1" dirty="0" smtClean="0">
                <a:solidFill>
                  <a:schemeClr val="tx1"/>
                </a:solidFill>
                <a:latin typeface="Tahoma" pitchFamily="34" charset="0"/>
                <a:ea typeface="Tahoma" pitchFamily="34" charset="0"/>
                <a:cs typeface="Tahoma" pitchFamily="34" charset="0"/>
              </a:rPr>
              <a:t> et les femmes, de </a:t>
            </a:r>
            <a:r>
              <a:rPr lang="en-CA" b="1" dirty="0" err="1" smtClean="0">
                <a:solidFill>
                  <a:schemeClr val="tx1"/>
                </a:solidFill>
                <a:latin typeface="Tahoma" pitchFamily="34" charset="0"/>
                <a:ea typeface="Tahoma" pitchFamily="34" charset="0"/>
                <a:cs typeface="Tahoma" pitchFamily="34" charset="0"/>
              </a:rPr>
              <a:t>l’importance</a:t>
            </a:r>
            <a:r>
              <a:rPr lang="en-CA" b="1" dirty="0" smtClean="0">
                <a:solidFill>
                  <a:schemeClr val="tx1"/>
                </a:solidFill>
                <a:latin typeface="Tahoma" pitchFamily="34" charset="0"/>
                <a:ea typeface="Tahoma" pitchFamily="34" charset="0"/>
                <a:cs typeface="Tahoma" pitchFamily="34" charset="0"/>
              </a:rPr>
              <a:t> de la protection de la langue </a:t>
            </a:r>
            <a:r>
              <a:rPr lang="en-CA" b="1" dirty="0" err="1" smtClean="0">
                <a:solidFill>
                  <a:schemeClr val="tx1"/>
                </a:solidFill>
                <a:latin typeface="Tahoma" pitchFamily="34" charset="0"/>
                <a:ea typeface="Tahoma" pitchFamily="34" charset="0"/>
                <a:cs typeface="Tahoma" pitchFamily="34" charset="0"/>
              </a:rPr>
              <a:t>française</a:t>
            </a:r>
            <a:r>
              <a:rPr lang="en-CA" b="1" dirty="0" smtClean="0">
                <a:solidFill>
                  <a:schemeClr val="tx1"/>
                </a:solidFill>
                <a:latin typeface="Tahoma" pitchFamily="34" charset="0"/>
                <a:ea typeface="Tahoma" pitchFamily="34" charset="0"/>
                <a:cs typeface="Tahoma" pitchFamily="34" charset="0"/>
              </a:rPr>
              <a:t> et de la </a:t>
            </a:r>
            <a:r>
              <a:rPr lang="en-CA" b="1" dirty="0" err="1" smtClean="0">
                <a:solidFill>
                  <a:schemeClr val="tx1"/>
                </a:solidFill>
                <a:latin typeface="Tahoma" pitchFamily="34" charset="0"/>
                <a:ea typeface="Tahoma" pitchFamily="34" charset="0"/>
                <a:cs typeface="Tahoma" pitchFamily="34" charset="0"/>
              </a:rPr>
              <a:t>culure</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québécoise</a:t>
            </a:r>
            <a:r>
              <a:rPr lang="en-CA" b="1" dirty="0" smtClean="0">
                <a:solidFill>
                  <a:schemeClr val="tx1"/>
                </a:solidFill>
                <a:latin typeface="Tahoma" pitchFamily="34" charset="0"/>
                <a:ea typeface="Tahoma" pitchFamily="34" charset="0"/>
                <a:cs typeface="Tahoma" pitchFamily="34" charset="0"/>
              </a:rPr>
              <a:t>, de la </a:t>
            </a:r>
            <a:r>
              <a:rPr lang="en-CA" b="1" dirty="0" err="1" smtClean="0">
                <a:solidFill>
                  <a:schemeClr val="tx1"/>
                </a:solidFill>
                <a:latin typeface="Tahoma" pitchFamily="34" charset="0"/>
                <a:ea typeface="Tahoma" pitchFamily="34" charset="0"/>
                <a:cs typeface="Tahoma" pitchFamily="34" charset="0"/>
              </a:rPr>
              <a:t>laïcité</a:t>
            </a:r>
            <a:r>
              <a:rPr lang="en-CA" b="1" dirty="0" smtClean="0">
                <a:solidFill>
                  <a:schemeClr val="tx1"/>
                </a:solidFill>
                <a:latin typeface="Tahoma" pitchFamily="34" charset="0"/>
                <a:ea typeface="Tahoma" pitchFamily="34" charset="0"/>
                <a:cs typeface="Tahoma" pitchFamily="34" charset="0"/>
              </a:rPr>
              <a:t> dans et </a:t>
            </a:r>
            <a:r>
              <a:rPr lang="en-CA" b="1" dirty="0" err="1" smtClean="0">
                <a:solidFill>
                  <a:schemeClr val="tx1"/>
                </a:solidFill>
                <a:latin typeface="Tahoma" pitchFamily="34" charset="0"/>
                <a:ea typeface="Tahoma" pitchFamily="34" charset="0"/>
                <a:cs typeface="Tahoma" pitchFamily="34" charset="0"/>
              </a:rPr>
              <a:t>devant</a:t>
            </a:r>
            <a:r>
              <a:rPr lang="en-CA" b="1" dirty="0" smtClean="0">
                <a:solidFill>
                  <a:schemeClr val="tx1"/>
                </a:solidFill>
                <a:latin typeface="Tahoma" pitchFamily="34" charset="0"/>
                <a:ea typeface="Tahoma" pitchFamily="34" charset="0"/>
                <a:cs typeface="Tahoma" pitchFamily="34" charset="0"/>
              </a:rPr>
              <a:t> les institutions </a:t>
            </a:r>
            <a:r>
              <a:rPr lang="en-CA" b="1" dirty="0" err="1" smtClean="0">
                <a:solidFill>
                  <a:schemeClr val="tx1"/>
                </a:solidFill>
                <a:latin typeface="Tahoma" pitchFamily="34" charset="0"/>
                <a:ea typeface="Tahoma" pitchFamily="34" charset="0"/>
                <a:cs typeface="Tahoma" pitchFamily="34" charset="0"/>
              </a:rPr>
              <a:t>publiques</a:t>
            </a:r>
            <a:r>
              <a:rPr lang="en-CA" b="1" dirty="0">
                <a:solidFill>
                  <a:schemeClr val="tx1"/>
                </a:solidFill>
                <a:latin typeface="Tahoma" pitchFamily="34" charset="0"/>
                <a:ea typeface="Tahoma" pitchFamily="34" charset="0"/>
                <a:cs typeface="Tahoma" pitchFamily="34" charset="0"/>
              </a:rPr>
              <a:t> </a:t>
            </a:r>
            <a:r>
              <a:rPr lang="en-CA" b="1" dirty="0" smtClean="0">
                <a:solidFill>
                  <a:schemeClr val="tx1"/>
                </a:solidFill>
                <a:latin typeface="Tahoma" pitchFamily="34" charset="0"/>
                <a:ea typeface="Tahoma" pitchFamily="34" charset="0"/>
                <a:cs typeface="Tahoma" pitchFamily="34" charset="0"/>
              </a:rPr>
              <a:t>et de </a:t>
            </a:r>
            <a:r>
              <a:rPr lang="en-CA" b="1" dirty="0" err="1" smtClean="0">
                <a:solidFill>
                  <a:schemeClr val="tx1"/>
                </a:solidFill>
                <a:latin typeface="Tahoma" pitchFamily="34" charset="0"/>
                <a:ea typeface="Tahoma" pitchFamily="34" charset="0"/>
                <a:cs typeface="Tahoma" pitchFamily="34" charset="0"/>
              </a:rPr>
              <a:t>l’intercultualisme</a:t>
            </a:r>
            <a:r>
              <a:rPr lang="en-CA" b="1" dirty="0" smtClean="0">
                <a:solidFill>
                  <a:schemeClr val="tx1"/>
                </a:solidFill>
                <a:latin typeface="Tahoma" pitchFamily="34" charset="0"/>
                <a:ea typeface="Tahoma" pitchFamily="34" charset="0"/>
                <a:cs typeface="Tahoma" pitchFamily="34" charset="0"/>
              </a:rPr>
              <a:t>.</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_____________________________________________</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Cette</a:t>
            </a:r>
            <a:r>
              <a:rPr lang="en-CA" dirty="0" smtClean="0">
                <a:solidFill>
                  <a:schemeClr val="tx1"/>
                </a:solidFill>
                <a:latin typeface="Tahoma" pitchFamily="34" charset="0"/>
                <a:ea typeface="Tahoma" pitchFamily="34" charset="0"/>
                <a:cs typeface="Tahoma" pitchFamily="34" charset="0"/>
              </a:rPr>
              <a:t> clause </a:t>
            </a:r>
            <a:r>
              <a:rPr lang="en-CA" dirty="0" err="1" smtClean="0">
                <a:solidFill>
                  <a:schemeClr val="tx1"/>
                </a:solidFill>
                <a:latin typeface="Tahoma" pitchFamily="34" charset="0"/>
                <a:ea typeface="Tahoma" pitchFamily="34" charset="0"/>
                <a:cs typeface="Tahoma" pitchFamily="34" charset="0"/>
              </a:rPr>
              <a:t>vise</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introduire</a:t>
            </a:r>
            <a:r>
              <a:rPr lang="en-CA" dirty="0" smtClean="0">
                <a:solidFill>
                  <a:schemeClr val="tx1"/>
                </a:solidFill>
                <a:latin typeface="Tahoma" pitchFamily="34" charset="0"/>
                <a:ea typeface="Tahoma" pitchFamily="34" charset="0"/>
                <a:cs typeface="Tahoma" pitchFamily="34" charset="0"/>
              </a:rPr>
              <a:t> un certain </a:t>
            </a:r>
            <a:r>
              <a:rPr lang="en-CA" dirty="0" err="1" smtClean="0">
                <a:solidFill>
                  <a:schemeClr val="tx1"/>
                </a:solidFill>
                <a:latin typeface="Tahoma" pitchFamily="34" charset="0"/>
                <a:ea typeface="Tahoma" pitchFamily="34" charset="0"/>
                <a:cs typeface="Tahoma" pitchFamily="34" charset="0"/>
              </a:rPr>
              <a:t>nombre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d’éléments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d’interprétation</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devant</a:t>
            </a:r>
            <a:r>
              <a:rPr lang="en-CA" dirty="0" smtClean="0">
                <a:solidFill>
                  <a:schemeClr val="tx1"/>
                </a:solidFill>
                <a:latin typeface="Tahoma" pitchFamily="34" charset="0"/>
                <a:ea typeface="Tahoma" pitchFamily="34" charset="0"/>
                <a:cs typeface="Tahoma" pitchFamily="34" charset="0"/>
              </a:rPr>
              <a:t> guider les </a:t>
            </a:r>
            <a:r>
              <a:rPr lang="en-CA" dirty="0" err="1" smtClean="0">
                <a:solidFill>
                  <a:schemeClr val="tx1"/>
                </a:solidFill>
                <a:latin typeface="Tahoma" pitchFamily="34" charset="0"/>
                <a:ea typeface="Tahoma" pitchFamily="34" charset="0"/>
                <a:cs typeface="Tahoma" pitchFamily="34" charset="0"/>
              </a:rPr>
              <a:t>tribunaux</a:t>
            </a:r>
            <a:r>
              <a:rPr lang="en-CA" dirty="0" smtClean="0">
                <a:solidFill>
                  <a:schemeClr val="tx1"/>
                </a:solidFill>
                <a:latin typeface="Tahoma" pitchFamily="34" charset="0"/>
                <a:ea typeface="Tahoma" pitchFamily="34" charset="0"/>
                <a:cs typeface="Tahoma" pitchFamily="34" charset="0"/>
              </a:rPr>
              <a:t> dans la </a:t>
            </a:r>
            <a:r>
              <a:rPr lang="en-CA" dirty="0" err="1" smtClean="0">
                <a:solidFill>
                  <a:schemeClr val="tx1"/>
                </a:solidFill>
                <a:latin typeface="Tahoma" pitchFamily="34" charset="0"/>
                <a:ea typeface="Tahoma" pitchFamily="34" charset="0"/>
                <a:cs typeface="Tahoma" pitchFamily="34" charset="0"/>
              </a:rPr>
              <a:t>détermination</a:t>
            </a:r>
            <a:r>
              <a:rPr lang="en-CA" dirty="0" smtClean="0">
                <a:solidFill>
                  <a:schemeClr val="tx1"/>
                </a:solidFill>
                <a:latin typeface="Tahoma" pitchFamily="34" charset="0"/>
                <a:ea typeface="Tahoma" pitchFamily="34" charset="0"/>
                <a:cs typeface="Tahoma" pitchFamily="34" charset="0"/>
              </a:rPr>
              <a:t> de </a:t>
            </a:r>
            <a:r>
              <a:rPr lang="en-CA" dirty="0" err="1" smtClean="0">
                <a:solidFill>
                  <a:schemeClr val="tx1"/>
                </a:solidFill>
                <a:latin typeface="Tahoma" pitchFamily="34" charset="0"/>
                <a:ea typeface="Tahoma" pitchFamily="34" charset="0"/>
                <a:cs typeface="Tahoma" pitchFamily="34" charset="0"/>
              </a:rPr>
              <a:t>l’étendue</a:t>
            </a:r>
            <a:r>
              <a:rPr lang="en-CA" dirty="0" smtClean="0">
                <a:solidFill>
                  <a:schemeClr val="tx1"/>
                </a:solidFill>
                <a:latin typeface="Tahoma" pitchFamily="34" charset="0"/>
                <a:ea typeface="Tahoma" pitchFamily="34" charset="0"/>
                <a:cs typeface="Tahoma" pitchFamily="34" charset="0"/>
              </a:rPr>
              <a:t> et de </a:t>
            </a:r>
            <a:r>
              <a:rPr lang="en-CA" dirty="0" err="1" smtClean="0">
                <a:solidFill>
                  <a:schemeClr val="tx1"/>
                </a:solidFill>
                <a:latin typeface="Tahoma" pitchFamily="34" charset="0"/>
                <a:ea typeface="Tahoma" pitchFamily="34" charset="0"/>
                <a:cs typeface="Tahoma" pitchFamily="34" charset="0"/>
              </a:rPr>
              <a:t>l’application</a:t>
            </a:r>
            <a:r>
              <a:rPr lang="en-CA" dirty="0" smtClean="0">
                <a:solidFill>
                  <a:schemeClr val="tx1"/>
                </a:solidFill>
                <a:latin typeface="Tahoma" pitchFamily="34" charset="0"/>
                <a:ea typeface="Tahoma" pitchFamily="34" charset="0"/>
                <a:cs typeface="Tahoma" pitchFamily="34" charset="0"/>
              </a:rPr>
              <a:t> des droits </a:t>
            </a:r>
            <a:r>
              <a:rPr lang="en-CA" dirty="0" err="1" smtClean="0">
                <a:solidFill>
                  <a:schemeClr val="tx1"/>
                </a:solidFill>
                <a:latin typeface="Tahoma" pitchFamily="34" charset="0"/>
                <a:ea typeface="Tahoma" pitchFamily="34" charset="0"/>
                <a:cs typeface="Tahoma" pitchFamily="34" charset="0"/>
              </a:rPr>
              <a:t>garantis</a:t>
            </a:r>
            <a:r>
              <a:rPr lang="en-CA" dirty="0" smtClean="0">
                <a:solidFill>
                  <a:schemeClr val="tx1"/>
                </a:solidFill>
                <a:latin typeface="Tahoma" pitchFamily="34" charset="0"/>
                <a:ea typeface="Tahoma" pitchFamily="34" charset="0"/>
                <a:cs typeface="Tahoma" pitchFamily="34" charset="0"/>
              </a:rPr>
              <a:t> par la </a:t>
            </a:r>
            <a:r>
              <a:rPr lang="en-CA" dirty="0" err="1" smtClean="0">
                <a:solidFill>
                  <a:schemeClr val="tx1"/>
                </a:solidFill>
                <a:latin typeface="Tahoma" pitchFamily="34" charset="0"/>
                <a:ea typeface="Tahoma" pitchFamily="34" charset="0"/>
                <a:cs typeface="Tahoma" pitchFamily="34" charset="0"/>
              </a:rPr>
              <a:t>Déclaration</a:t>
            </a:r>
            <a:r>
              <a:rPr lang="en-CA"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en-CA" dirty="0" smtClean="0">
                <a:solidFill>
                  <a:schemeClr val="tx1"/>
                </a:solidFill>
                <a:latin typeface="Tahoma" pitchFamily="34" charset="0"/>
                <a:ea typeface="Tahoma" pitchFamily="34" charset="0"/>
                <a:cs typeface="Tahoma" pitchFamily="34" charset="0"/>
              </a:rPr>
              <a:t>Daniel TURP, «</a:t>
            </a:r>
            <a:r>
              <a:rPr lang="en-CA" dirty="0" err="1" smtClean="0">
                <a:solidFill>
                  <a:schemeClr val="tx1"/>
                </a:solidFill>
                <a:latin typeface="Tahoma" pitchFamily="34" charset="0"/>
                <a:ea typeface="Tahoma" pitchFamily="34" charset="0"/>
                <a:cs typeface="Tahoma" pitchFamily="34" charset="0"/>
              </a:rPr>
              <a:t>L’adoption</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d’une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Constiution</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nationale</a:t>
            </a:r>
            <a:r>
              <a:rPr lang="en-CA" dirty="0" smtClean="0">
                <a:solidFill>
                  <a:schemeClr val="tx1"/>
                </a:solidFill>
                <a:latin typeface="Tahoma" pitchFamily="34" charset="0"/>
                <a:ea typeface="Tahoma" pitchFamily="34" charset="0"/>
                <a:cs typeface="Tahoma" pitchFamily="34" charset="0"/>
              </a:rPr>
              <a:t> du Québec»</a:t>
            </a:r>
          </a:p>
          <a:p>
            <a:pPr marL="45720" indent="0" algn="just">
              <a:buNone/>
            </a:pPr>
            <a:r>
              <a:rPr lang="en-CA" dirty="0" smtClean="0">
                <a:solidFill>
                  <a:schemeClr val="tx1"/>
                </a:solidFill>
                <a:latin typeface="Tahoma" pitchFamily="34" charset="0"/>
                <a:ea typeface="Tahoma" pitchFamily="34" charset="0"/>
                <a:cs typeface="Tahoma" pitchFamily="34" charset="0"/>
              </a:rPr>
              <a:t>Gérard BOUCHARD, «</a:t>
            </a:r>
            <a:r>
              <a:rPr lang="en-CA" dirty="0" err="1" smtClean="0">
                <a:solidFill>
                  <a:schemeClr val="tx1"/>
                </a:solidFill>
                <a:latin typeface="Tahoma" pitchFamily="34" charset="0"/>
                <a:ea typeface="Tahoma" pitchFamily="34" charset="0"/>
                <a:cs typeface="Tahoma" pitchFamily="34" charset="0"/>
              </a:rPr>
              <a:t>Qu’est-ce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que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l’interculturalisme</a:t>
            </a:r>
            <a:r>
              <a:rPr lang="en-CA" dirty="0" smtClean="0">
                <a:solidFill>
                  <a:schemeClr val="tx1"/>
                </a:solidFill>
                <a:latin typeface="Tahoma" pitchFamily="34" charset="0"/>
                <a:ea typeface="Tahoma" pitchFamily="34" charset="0"/>
                <a:cs typeface="Tahoma" pitchFamily="34" charset="0"/>
              </a:rPr>
              <a:t>?», </a:t>
            </a:r>
            <a:r>
              <a:rPr lang="sv-SE" dirty="0">
                <a:solidFill>
                  <a:schemeClr val="tx1"/>
                </a:solidFill>
                <a:latin typeface="Tahoma" pitchFamily="34" charset="0"/>
                <a:ea typeface="Tahoma" pitchFamily="34" charset="0"/>
                <a:cs typeface="Tahoma" pitchFamily="34" charset="0"/>
              </a:rPr>
              <a:t>(2011) 56 </a:t>
            </a:r>
            <a:r>
              <a:rPr lang="sv-SE" dirty="0" smtClean="0">
                <a:solidFill>
                  <a:schemeClr val="tx1"/>
                </a:solidFill>
                <a:latin typeface="Tahoma" pitchFamily="34" charset="0"/>
                <a:ea typeface="Tahoma" pitchFamily="34" charset="0"/>
                <a:cs typeface="Tahoma" pitchFamily="34" charset="0"/>
              </a:rPr>
              <a:t> </a:t>
            </a:r>
            <a:r>
              <a:rPr lang="sv-SE" dirty="0">
                <a:solidFill>
                  <a:schemeClr val="tx1"/>
                </a:solidFill>
                <a:latin typeface="Tahoma" pitchFamily="34" charset="0"/>
                <a:ea typeface="Tahoma" pitchFamily="34" charset="0"/>
                <a:cs typeface="Tahoma" pitchFamily="34" charset="0"/>
              </a:rPr>
              <a:t>2 RD McGill 395</a:t>
            </a:r>
            <a:endParaRPr lang="en-CA" dirty="0" smtClean="0">
              <a:solidFill>
                <a:schemeClr val="tx1"/>
              </a:solidFill>
              <a:latin typeface="Tahoma" pitchFamily="34" charset="0"/>
              <a:ea typeface="Tahoma" pitchFamily="34" charset="0"/>
              <a:cs typeface="Tahoma" pitchFamily="34" charset="0"/>
            </a:endParaRP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4" name="Titre 3"/>
          <p:cNvSpPr>
            <a:spLocks noGrp="1"/>
          </p:cNvSpPr>
          <p:nvPr>
            <p:ph type="title"/>
          </p:nvPr>
        </p:nvSpPr>
        <p:spPr/>
        <p:txBody>
          <a:bodyPr/>
          <a:lstStyle/>
          <a:p>
            <a:r>
              <a:rPr lang="en-CA" dirty="0" smtClean="0"/>
              <a:t>Clause </a:t>
            </a:r>
            <a:r>
              <a:rPr lang="en-CA" dirty="0" err="1" smtClean="0"/>
              <a:t>d’interprétation</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40364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734265"/>
          </a:xfrm>
        </p:spPr>
        <p:txBody>
          <a:bodyPr/>
          <a:lstStyle/>
          <a:p>
            <a:pPr marL="45720" indent="0" algn="just">
              <a:buNone/>
            </a:pPr>
            <a:endParaRPr lang="fr-FR" dirty="0" smtClean="0">
              <a:latin typeface="Tahoma" pitchFamily="34" charset="0"/>
              <a:ea typeface="Tahoma" pitchFamily="34" charset="0"/>
              <a:cs typeface="Tahoma" pitchFamily="34" charset="0"/>
            </a:endParaRPr>
          </a:p>
          <a:p>
            <a:pPr marL="45720" indent="0" algn="just">
              <a:buNone/>
            </a:pPr>
            <a:r>
              <a:rPr lang="fr-FR" b="1" dirty="0" smtClean="0">
                <a:solidFill>
                  <a:schemeClr val="tx1"/>
                </a:solidFill>
                <a:latin typeface="Tahoma" pitchFamily="34" charset="0"/>
                <a:ea typeface="Tahoma" pitchFamily="34" charset="0"/>
                <a:cs typeface="Tahoma" pitchFamily="34" charset="0"/>
              </a:rPr>
              <a:t>44. La présente Déclaration ne doit pas être interprétée comme garantissant un niveau de protection des droits et libertés inférieur à celui qui était garanti par la </a:t>
            </a:r>
            <a:r>
              <a:rPr lang="fr-FR" b="1" i="1" dirty="0" smtClean="0">
                <a:solidFill>
                  <a:schemeClr val="tx1"/>
                </a:solidFill>
                <a:latin typeface="Tahoma" pitchFamily="34" charset="0"/>
                <a:ea typeface="Tahoma" pitchFamily="34" charset="0"/>
                <a:cs typeface="Tahoma" pitchFamily="34" charset="0"/>
              </a:rPr>
              <a:t>Charte des droits et libertés de la personne</a:t>
            </a:r>
            <a:r>
              <a:rPr lang="fr-FR" b="1" dirty="0" smtClean="0">
                <a:solidFill>
                  <a:schemeClr val="tx1"/>
                </a:solidFill>
                <a:latin typeface="Tahoma" pitchFamily="34" charset="0"/>
                <a:ea typeface="Tahoma" pitchFamily="34" charset="0"/>
                <a:cs typeface="Tahoma" pitchFamily="34" charset="0"/>
              </a:rPr>
              <a:t>.</a:t>
            </a: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L’un</a:t>
            </a:r>
            <a:r>
              <a:rPr lang="en-CA" dirty="0" smtClean="0">
                <a:solidFill>
                  <a:schemeClr val="tx1"/>
                </a:solidFill>
                <a:latin typeface="Tahoma" pitchFamily="34" charset="0"/>
                <a:ea typeface="Tahoma" pitchFamily="34" charset="0"/>
                <a:cs typeface="Tahoma" pitchFamily="34" charset="0"/>
              </a:rPr>
              <a:t> des </a:t>
            </a:r>
            <a:r>
              <a:rPr lang="en-CA" dirty="0" err="1" smtClean="0">
                <a:solidFill>
                  <a:schemeClr val="tx1"/>
                </a:solidFill>
                <a:latin typeface="Tahoma" pitchFamily="34" charset="0"/>
                <a:ea typeface="Tahoma" pitchFamily="34" charset="0"/>
                <a:cs typeface="Tahoma" pitchFamily="34" charset="0"/>
              </a:rPr>
              <a:t>objectifs</a:t>
            </a:r>
            <a:r>
              <a:rPr lang="en-CA" dirty="0" smtClean="0">
                <a:solidFill>
                  <a:schemeClr val="tx1"/>
                </a:solidFill>
                <a:latin typeface="Tahoma" pitchFamily="34" charset="0"/>
                <a:ea typeface="Tahoma" pitchFamily="34" charset="0"/>
                <a:cs typeface="Tahoma" pitchFamily="34" charset="0"/>
              </a:rPr>
              <a:t> de </a:t>
            </a:r>
            <a:r>
              <a:rPr lang="en-CA" dirty="0" err="1" smtClean="0">
                <a:solidFill>
                  <a:schemeClr val="tx1"/>
                </a:solidFill>
                <a:latin typeface="Tahoma" pitchFamily="34" charset="0"/>
                <a:ea typeface="Tahoma" pitchFamily="34" charset="0"/>
                <a:cs typeface="Tahoma" pitchFamily="34" charset="0"/>
              </a:rPr>
              <a:t>cette</a:t>
            </a:r>
            <a:r>
              <a:rPr lang="en-CA" dirty="0" smtClean="0">
                <a:solidFill>
                  <a:schemeClr val="tx1"/>
                </a:solidFill>
                <a:latin typeface="Tahoma" pitchFamily="34" charset="0"/>
                <a:ea typeface="Tahoma" pitchFamily="34" charset="0"/>
                <a:cs typeface="Tahoma" pitchFamily="34" charset="0"/>
              </a:rPr>
              <a:t> Loi </a:t>
            </a:r>
            <a:r>
              <a:rPr lang="en-CA" dirty="0" err="1" smtClean="0">
                <a:solidFill>
                  <a:schemeClr val="tx1"/>
                </a:solidFill>
                <a:latin typeface="Tahoma" pitchFamily="34" charset="0"/>
                <a:ea typeface="Tahoma" pitchFamily="34" charset="0"/>
                <a:cs typeface="Tahoma" pitchFamily="34" charset="0"/>
              </a:rPr>
              <a:t>étant</a:t>
            </a:r>
            <a:r>
              <a:rPr lang="en-CA" dirty="0" smtClean="0">
                <a:solidFill>
                  <a:schemeClr val="tx1"/>
                </a:solidFill>
                <a:latin typeface="Tahoma" pitchFamily="34" charset="0"/>
                <a:ea typeface="Tahoma" pitchFamily="34" charset="0"/>
                <a:cs typeface="Tahoma" pitchFamily="34" charset="0"/>
              </a:rPr>
              <a:t> de </a:t>
            </a:r>
            <a:r>
              <a:rPr lang="en-CA" dirty="0" err="1" smtClean="0">
                <a:solidFill>
                  <a:schemeClr val="tx1"/>
                </a:solidFill>
                <a:latin typeface="Tahoma" pitchFamily="34" charset="0"/>
                <a:ea typeface="Tahoma" pitchFamily="34" charset="0"/>
                <a:cs typeface="Tahoma" pitchFamily="34" charset="0"/>
              </a:rPr>
              <a:t>rendre</a:t>
            </a:r>
            <a:r>
              <a:rPr lang="en-CA" dirty="0" smtClean="0">
                <a:solidFill>
                  <a:schemeClr val="tx1"/>
                </a:solidFill>
                <a:latin typeface="Tahoma" pitchFamily="34" charset="0"/>
                <a:ea typeface="Tahoma" pitchFamily="34" charset="0"/>
                <a:cs typeface="Tahoma" pitchFamily="34" charset="0"/>
              </a:rPr>
              <a:t> plus concise et </a:t>
            </a:r>
            <a:r>
              <a:rPr lang="en-CA" dirty="0" err="1" smtClean="0">
                <a:solidFill>
                  <a:schemeClr val="tx1"/>
                </a:solidFill>
                <a:latin typeface="Tahoma" pitchFamily="34" charset="0"/>
                <a:ea typeface="Tahoma" pitchFamily="34" charset="0"/>
                <a:cs typeface="Tahoma" pitchFamily="34" charset="0"/>
              </a:rPr>
              <a:t>mieux</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délimitée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l’énonciation</a:t>
            </a:r>
            <a:r>
              <a:rPr lang="en-CA" dirty="0" smtClean="0">
                <a:solidFill>
                  <a:schemeClr val="tx1"/>
                </a:solidFill>
                <a:latin typeface="Tahoma" pitchFamily="34" charset="0"/>
                <a:ea typeface="Tahoma" pitchFamily="34" charset="0"/>
                <a:cs typeface="Tahoma" pitchFamily="34" charset="0"/>
              </a:rPr>
              <a:t> des droits </a:t>
            </a:r>
            <a:r>
              <a:rPr lang="en-CA" dirty="0" err="1" smtClean="0">
                <a:solidFill>
                  <a:schemeClr val="tx1"/>
                </a:solidFill>
                <a:latin typeface="Tahoma" pitchFamily="34" charset="0"/>
                <a:ea typeface="Tahoma" pitchFamily="34" charset="0"/>
                <a:cs typeface="Tahoma" pitchFamily="34" charset="0"/>
              </a:rPr>
              <a:t>progétés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cette</a:t>
            </a:r>
            <a:r>
              <a:rPr lang="en-CA" dirty="0" smtClean="0">
                <a:solidFill>
                  <a:schemeClr val="tx1"/>
                </a:solidFill>
                <a:latin typeface="Tahoma" pitchFamily="34" charset="0"/>
                <a:ea typeface="Tahoma" pitchFamily="34" charset="0"/>
                <a:cs typeface="Tahoma" pitchFamily="34" charset="0"/>
              </a:rPr>
              <a:t> clause </a:t>
            </a:r>
            <a:r>
              <a:rPr lang="en-CA" dirty="0" err="1" smtClean="0">
                <a:solidFill>
                  <a:schemeClr val="tx1"/>
                </a:solidFill>
                <a:latin typeface="Tahoma" pitchFamily="34" charset="0"/>
                <a:ea typeface="Tahoma" pitchFamily="34" charset="0"/>
                <a:cs typeface="Tahoma" pitchFamily="34" charset="0"/>
              </a:rPr>
              <a:t>vise</a:t>
            </a:r>
            <a:r>
              <a:rPr lang="en-CA" dirty="0" smtClean="0">
                <a:solidFill>
                  <a:schemeClr val="tx1"/>
                </a:solidFill>
                <a:latin typeface="Tahoma" pitchFamily="34" charset="0"/>
                <a:ea typeface="Tahoma" pitchFamily="34" charset="0"/>
                <a:cs typeface="Tahoma" pitchFamily="34" charset="0"/>
              </a:rPr>
              <a:t> en </a:t>
            </a:r>
            <a:r>
              <a:rPr lang="en-CA" dirty="0" err="1" smtClean="0">
                <a:solidFill>
                  <a:schemeClr val="tx1"/>
                </a:solidFill>
                <a:latin typeface="Tahoma" pitchFamily="34" charset="0"/>
                <a:ea typeface="Tahoma" pitchFamily="34" charset="0"/>
                <a:cs typeface="Tahoma" pitchFamily="34" charset="0"/>
              </a:rPr>
              <a:t>contrepartie</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s’assurer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qu’aucun</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ne </a:t>
            </a:r>
            <a:r>
              <a:rPr lang="en-CA" dirty="0" err="1" smtClean="0">
                <a:solidFill>
                  <a:schemeClr val="tx1"/>
                </a:solidFill>
                <a:latin typeface="Tahoma" pitchFamily="34" charset="0"/>
                <a:ea typeface="Tahoma" pitchFamily="34" charset="0"/>
                <a:cs typeface="Tahoma" pitchFamily="34" charset="0"/>
              </a:rPr>
              <a:t>puisse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être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limité</a:t>
            </a:r>
            <a:r>
              <a:rPr lang="en-CA" dirty="0" smtClean="0">
                <a:solidFill>
                  <a:schemeClr val="tx1"/>
                </a:solidFill>
                <a:latin typeface="Tahoma" pitchFamily="34" charset="0"/>
                <a:ea typeface="Tahoma" pitchFamily="34" charset="0"/>
                <a:cs typeface="Tahoma" pitchFamily="34" charset="0"/>
              </a:rPr>
              <a:t> par </a:t>
            </a:r>
            <a:r>
              <a:rPr lang="en-CA" dirty="0" err="1" smtClean="0">
                <a:solidFill>
                  <a:schemeClr val="tx1"/>
                </a:solidFill>
                <a:latin typeface="Tahoma" pitchFamily="34" charset="0"/>
                <a:ea typeface="Tahoma" pitchFamily="34" charset="0"/>
                <a:cs typeface="Tahoma" pitchFamily="34" charset="0"/>
              </a:rPr>
              <a:t>une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réécriture</a:t>
            </a:r>
            <a:r>
              <a:rPr lang="en-CA" dirty="0" smtClean="0">
                <a:solidFill>
                  <a:schemeClr val="tx1"/>
                </a:solidFill>
                <a:latin typeface="Tahoma" pitchFamily="34" charset="0"/>
                <a:ea typeface="Tahoma" pitchFamily="34" charset="0"/>
                <a:cs typeface="Tahoma" pitchFamily="34" charset="0"/>
              </a:rPr>
              <a:t> qui </a:t>
            </a:r>
            <a:r>
              <a:rPr lang="en-CA" dirty="0" err="1" smtClean="0">
                <a:solidFill>
                  <a:schemeClr val="tx1"/>
                </a:solidFill>
                <a:latin typeface="Tahoma" pitchFamily="34" charset="0"/>
                <a:ea typeface="Tahoma" pitchFamily="34" charset="0"/>
                <a:cs typeface="Tahoma" pitchFamily="34" charset="0"/>
              </a:rPr>
              <a:t>semblerait</a:t>
            </a:r>
            <a:r>
              <a:rPr lang="en-CA" dirty="0" smtClean="0">
                <a:solidFill>
                  <a:schemeClr val="tx1"/>
                </a:solidFill>
                <a:latin typeface="Tahoma" pitchFamily="34" charset="0"/>
                <a:ea typeface="Tahoma" pitchFamily="34" charset="0"/>
                <a:cs typeface="Tahoma" pitchFamily="34" charset="0"/>
              </a:rPr>
              <a:t> plus limitative.</a:t>
            </a: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Niveau</a:t>
            </a:r>
            <a:r>
              <a:rPr lang="en-CA" dirty="0" smtClean="0"/>
              <a:t> de protection </a:t>
            </a:r>
            <a:r>
              <a:rPr lang="en-CA" dirty="0" err="1" smtClean="0"/>
              <a:t>garanti</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85252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pPr marL="45720" indent="0" algn="just">
              <a:buNone/>
            </a:pPr>
            <a:endParaRPr lang="fr-FR" b="1" dirty="0" smtClean="0">
              <a:solidFill>
                <a:schemeClr val="tx1"/>
              </a:solidFill>
              <a:latin typeface="Tahoma" pitchFamily="34" charset="0"/>
              <a:ea typeface="Tahoma" pitchFamily="34" charset="0"/>
              <a:cs typeface="Tahoma" pitchFamily="34" charset="0"/>
            </a:endParaRPr>
          </a:p>
          <a:p>
            <a:pPr marL="45720" indent="0" algn="just">
              <a:buNone/>
            </a:pPr>
            <a:r>
              <a:rPr lang="fr-FR" b="1" dirty="0" smtClean="0">
                <a:solidFill>
                  <a:schemeClr val="tx1"/>
                </a:solidFill>
                <a:latin typeface="Tahoma" pitchFamily="34" charset="0"/>
                <a:ea typeface="Tahoma" pitchFamily="34" charset="0"/>
                <a:cs typeface="Tahoma" pitchFamily="34" charset="0"/>
              </a:rPr>
              <a:t>45. La présente Déclaration </a:t>
            </a:r>
            <a:r>
              <a:rPr lang="fr-FR" b="1" dirty="0">
                <a:solidFill>
                  <a:schemeClr val="tx1"/>
                </a:solidFill>
                <a:latin typeface="Tahoma" pitchFamily="34" charset="0"/>
                <a:ea typeface="Tahoma" pitchFamily="34" charset="0"/>
                <a:cs typeface="Tahoma" pitchFamily="34" charset="0"/>
              </a:rPr>
              <a:t>doit </a:t>
            </a:r>
            <a:r>
              <a:rPr lang="fr-FR" b="1" dirty="0" smtClean="0">
                <a:solidFill>
                  <a:schemeClr val="tx1"/>
                </a:solidFill>
                <a:latin typeface="Tahoma" pitchFamily="34" charset="0"/>
                <a:ea typeface="Tahoma" pitchFamily="34" charset="0"/>
                <a:cs typeface="Tahoma" pitchFamily="34" charset="0"/>
              </a:rPr>
              <a:t>être interprétée en tenant </a:t>
            </a:r>
            <a:r>
              <a:rPr lang="en-CA" b="1" dirty="0" err="1" smtClean="0">
                <a:solidFill>
                  <a:schemeClr val="tx1"/>
                </a:solidFill>
                <a:latin typeface="Tahoma" pitchFamily="34" charset="0"/>
                <a:ea typeface="Tahoma" pitchFamily="34" charset="0"/>
                <a:cs typeface="Tahoma" pitchFamily="34" charset="0"/>
              </a:rPr>
              <a:t>compte</a:t>
            </a:r>
            <a:r>
              <a:rPr lang="en-CA" b="1" dirty="0" smtClean="0">
                <a:solidFill>
                  <a:schemeClr val="tx1"/>
                </a:solidFill>
                <a:latin typeface="Tahoma" pitchFamily="34" charset="0"/>
                <a:ea typeface="Tahoma" pitchFamily="34" charset="0"/>
                <a:cs typeface="Tahoma" pitchFamily="34" charset="0"/>
              </a:rPr>
              <a:t> de la </a:t>
            </a:r>
            <a:r>
              <a:rPr lang="en-CA" b="1" dirty="0" err="1" smtClean="0">
                <a:solidFill>
                  <a:schemeClr val="tx1"/>
                </a:solidFill>
                <a:latin typeface="Tahoma" pitchFamily="34" charset="0"/>
                <a:ea typeface="Tahoma" pitchFamily="34" charset="0"/>
                <a:cs typeface="Tahoma" pitchFamily="34" charset="0"/>
              </a:rPr>
              <a:t>volonté</a:t>
            </a:r>
            <a:r>
              <a:rPr lang="en-CA" b="1" dirty="0" smtClean="0">
                <a:solidFill>
                  <a:schemeClr val="tx1"/>
                </a:solidFill>
                <a:latin typeface="Tahoma" pitchFamily="34" charset="0"/>
                <a:ea typeface="Tahoma" pitchFamily="34" charset="0"/>
                <a:cs typeface="Tahoma" pitchFamily="34" charset="0"/>
              </a:rPr>
              <a:t> du Québec de </a:t>
            </a:r>
            <a:r>
              <a:rPr lang="en-CA" b="1" dirty="0" err="1" smtClean="0">
                <a:solidFill>
                  <a:schemeClr val="tx1"/>
                </a:solidFill>
                <a:latin typeface="Tahoma" pitchFamily="34" charset="0"/>
                <a:ea typeface="Tahoma" pitchFamily="34" charset="0"/>
                <a:cs typeface="Tahoma" pitchFamily="34" charset="0"/>
              </a:rPr>
              <a:t>s’engager</a:t>
            </a:r>
            <a:r>
              <a:rPr lang="en-CA" b="1" dirty="0" smtClean="0">
                <a:solidFill>
                  <a:schemeClr val="tx1"/>
                </a:solidFill>
                <a:latin typeface="Tahoma" pitchFamily="34" charset="0"/>
                <a:ea typeface="Tahoma" pitchFamily="34" charset="0"/>
                <a:cs typeface="Tahoma" pitchFamily="34" charset="0"/>
              </a:rPr>
              <a:t> à </a:t>
            </a:r>
            <a:r>
              <a:rPr lang="en-CA" b="1" dirty="0" err="1" smtClean="0">
                <a:solidFill>
                  <a:schemeClr val="tx1"/>
                </a:solidFill>
                <a:latin typeface="Tahoma" pitchFamily="34" charset="0"/>
                <a:ea typeface="Tahoma" pitchFamily="34" charset="0"/>
                <a:cs typeface="Tahoma" pitchFamily="34" charset="0"/>
              </a:rPr>
              <a:t>garantir</a:t>
            </a:r>
            <a:r>
              <a:rPr lang="en-CA" b="1" dirty="0" smtClean="0">
                <a:solidFill>
                  <a:schemeClr val="tx1"/>
                </a:solidFill>
                <a:latin typeface="Tahoma" pitchFamily="34" charset="0"/>
                <a:ea typeface="Tahoma" pitchFamily="34" charset="0"/>
                <a:cs typeface="Tahoma" pitchFamily="34" charset="0"/>
              </a:rPr>
              <a:t> les droits </a:t>
            </a:r>
            <a:r>
              <a:rPr lang="en-CA" b="1" dirty="0" err="1" smtClean="0">
                <a:solidFill>
                  <a:schemeClr val="tx1"/>
                </a:solidFill>
                <a:latin typeface="Tahoma" pitchFamily="34" charset="0"/>
                <a:ea typeface="Tahoma" pitchFamily="34" charset="0"/>
                <a:cs typeface="Tahoma" pitchFamily="34" charset="0"/>
              </a:rPr>
              <a:t>édictés</a:t>
            </a:r>
            <a:r>
              <a:rPr lang="en-CA" b="1" dirty="0" smtClean="0">
                <a:solidFill>
                  <a:schemeClr val="tx1"/>
                </a:solidFill>
                <a:latin typeface="Tahoma" pitchFamily="34" charset="0"/>
                <a:ea typeface="Tahoma" pitchFamily="34" charset="0"/>
                <a:cs typeface="Tahoma" pitchFamily="34" charset="0"/>
              </a:rPr>
              <a:t> aux </a:t>
            </a:r>
            <a:r>
              <a:rPr lang="en-CA" b="1" dirty="0" err="1" smtClean="0">
                <a:solidFill>
                  <a:schemeClr val="tx1"/>
                </a:solidFill>
                <a:latin typeface="Tahoma" pitchFamily="34" charset="0"/>
                <a:ea typeface="Tahoma" pitchFamily="34" charset="0"/>
                <a:cs typeface="Tahoma" pitchFamily="34" charset="0"/>
              </a:rPr>
              <a:t>traités</a:t>
            </a:r>
            <a:r>
              <a:rPr lang="en-CA" b="1" dirty="0" smtClean="0">
                <a:solidFill>
                  <a:schemeClr val="tx1"/>
                </a:solidFill>
                <a:latin typeface="Tahoma" pitchFamily="34" charset="0"/>
                <a:ea typeface="Tahoma" pitchFamily="34" charset="0"/>
                <a:cs typeface="Tahoma" pitchFamily="34" charset="0"/>
              </a:rPr>
              <a:t> internationaux </a:t>
            </a:r>
            <a:r>
              <a:rPr lang="en-CA" b="1" dirty="0" err="1" smtClean="0">
                <a:solidFill>
                  <a:schemeClr val="tx1"/>
                </a:solidFill>
                <a:latin typeface="Tahoma" pitchFamily="34" charset="0"/>
                <a:ea typeface="Tahoma" pitchFamily="34" charset="0"/>
                <a:cs typeface="Tahoma" pitchFamily="34" charset="0"/>
              </a:rPr>
              <a:t>contraignants</a:t>
            </a:r>
            <a:r>
              <a:rPr lang="en-CA" b="1" dirty="0" smtClean="0">
                <a:solidFill>
                  <a:schemeClr val="tx1"/>
                </a:solidFill>
                <a:latin typeface="Tahoma" pitchFamily="34" charset="0"/>
                <a:ea typeface="Tahoma" pitchFamily="34" charset="0"/>
                <a:cs typeface="Tahoma" pitchFamily="34" charset="0"/>
              </a:rPr>
              <a:t> en </a:t>
            </a:r>
            <a:r>
              <a:rPr lang="en-CA" b="1" dirty="0" err="1" smtClean="0">
                <a:solidFill>
                  <a:schemeClr val="tx1"/>
                </a:solidFill>
                <a:latin typeface="Tahoma" pitchFamily="34" charset="0"/>
                <a:ea typeface="Tahoma" pitchFamily="34" charset="0"/>
                <a:cs typeface="Tahoma" pitchFamily="34" charset="0"/>
              </a:rPr>
              <a:t>matière</a:t>
            </a:r>
            <a:r>
              <a:rPr lang="en-CA" b="1" dirty="0" smtClean="0">
                <a:solidFill>
                  <a:schemeClr val="tx1"/>
                </a:solidFill>
                <a:latin typeface="Tahoma" pitchFamily="34" charset="0"/>
                <a:ea typeface="Tahoma" pitchFamily="34" charset="0"/>
                <a:cs typeface="Tahoma" pitchFamily="34" charset="0"/>
              </a:rPr>
              <a:t> de droits de la personne </a:t>
            </a:r>
            <a:r>
              <a:rPr lang="en-CA" b="1" dirty="0" err="1" smtClean="0">
                <a:solidFill>
                  <a:schemeClr val="tx1"/>
                </a:solidFill>
                <a:latin typeface="Tahoma" pitchFamily="34" charset="0"/>
                <a:ea typeface="Tahoma" pitchFamily="34" charset="0"/>
                <a:cs typeface="Tahoma" pitchFamily="34" charset="0"/>
              </a:rPr>
              <a:t>auxquels</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il</a:t>
            </a:r>
            <a:r>
              <a:rPr lang="en-CA" b="1" dirty="0" smtClean="0">
                <a:solidFill>
                  <a:schemeClr val="tx1"/>
                </a:solidFill>
                <a:latin typeface="Tahoma" pitchFamily="34" charset="0"/>
                <a:ea typeface="Tahoma" pitchFamily="34" charset="0"/>
                <a:cs typeface="Tahoma" pitchFamily="34" charset="0"/>
              </a:rPr>
              <a:t> a </a:t>
            </a:r>
            <a:r>
              <a:rPr lang="en-CA" b="1" dirty="0" err="1" smtClean="0">
                <a:solidFill>
                  <a:schemeClr val="tx1"/>
                </a:solidFill>
                <a:latin typeface="Tahoma" pitchFamily="34" charset="0"/>
                <a:ea typeface="Tahoma" pitchFamily="34" charset="0"/>
                <a:cs typeface="Tahoma" pitchFamily="34" charset="0"/>
              </a:rPr>
              <a:t>adhéré</a:t>
            </a:r>
            <a:r>
              <a:rPr lang="en-CA" b="1" dirty="0" smtClean="0">
                <a:solidFill>
                  <a:schemeClr val="tx1"/>
                </a:solidFill>
                <a:latin typeface="Tahoma" pitchFamily="34" charset="0"/>
                <a:ea typeface="Tahoma" pitchFamily="34" charset="0"/>
                <a:cs typeface="Tahoma" pitchFamily="34" charset="0"/>
              </a:rPr>
              <a:t> par </a:t>
            </a:r>
            <a:r>
              <a:rPr lang="en-CA" b="1" dirty="0" err="1" smtClean="0">
                <a:solidFill>
                  <a:schemeClr val="tx1"/>
                </a:solidFill>
                <a:latin typeface="Tahoma" pitchFamily="34" charset="0"/>
                <a:ea typeface="Tahoma" pitchFamily="34" charset="0"/>
                <a:cs typeface="Tahoma" pitchFamily="34" charset="0"/>
              </a:rPr>
              <a:t>arrêté</a:t>
            </a:r>
            <a:r>
              <a:rPr lang="en-CA" b="1" dirty="0" smtClean="0">
                <a:solidFill>
                  <a:schemeClr val="tx1"/>
                </a:solidFill>
                <a:latin typeface="Tahoma" pitchFamily="34" charset="0"/>
                <a:ea typeface="Tahoma" pitchFamily="34" charset="0"/>
                <a:cs typeface="Tahoma" pitchFamily="34" charset="0"/>
              </a:rPr>
              <a:t> en </a:t>
            </a:r>
            <a:r>
              <a:rPr lang="en-CA" b="1" dirty="0" err="1" smtClean="0">
                <a:solidFill>
                  <a:schemeClr val="tx1"/>
                </a:solidFill>
                <a:latin typeface="Tahoma" pitchFamily="34" charset="0"/>
                <a:ea typeface="Tahoma" pitchFamily="34" charset="0"/>
                <a:cs typeface="Tahoma" pitchFamily="34" charset="0"/>
              </a:rPr>
              <a:t>conseil</a:t>
            </a:r>
            <a:r>
              <a:rPr lang="en-CA" b="1" dirty="0" smtClean="0">
                <a:solidFill>
                  <a:schemeClr val="tx1"/>
                </a:solidFill>
                <a:latin typeface="Tahoma" pitchFamily="34" charset="0"/>
                <a:ea typeface="Tahoma" pitchFamily="34" charset="0"/>
                <a:cs typeface="Tahoma" pitchFamily="34" charset="0"/>
              </a:rPr>
              <a:t> </a:t>
            </a:r>
            <a:r>
              <a:rPr lang="en-CA" b="1" dirty="0" err="1" smtClean="0">
                <a:solidFill>
                  <a:schemeClr val="tx1"/>
                </a:solidFill>
                <a:latin typeface="Tahoma" pitchFamily="34" charset="0"/>
                <a:ea typeface="Tahoma" pitchFamily="34" charset="0"/>
                <a:cs typeface="Tahoma" pitchFamily="34" charset="0"/>
              </a:rPr>
              <a:t>ou</a:t>
            </a:r>
            <a:r>
              <a:rPr lang="en-CA" b="1" dirty="0" smtClean="0">
                <a:solidFill>
                  <a:schemeClr val="tx1"/>
                </a:solidFill>
                <a:latin typeface="Tahoma" pitchFamily="34" charset="0"/>
                <a:ea typeface="Tahoma" pitchFamily="34" charset="0"/>
                <a:cs typeface="Tahoma" pitchFamily="34" charset="0"/>
              </a:rPr>
              <a:t> par </a:t>
            </a:r>
            <a:r>
              <a:rPr lang="en-CA" b="1" dirty="0" err="1" smtClean="0">
                <a:solidFill>
                  <a:schemeClr val="tx1"/>
                </a:solidFill>
                <a:latin typeface="Tahoma" pitchFamily="34" charset="0"/>
                <a:ea typeface="Tahoma" pitchFamily="34" charset="0"/>
                <a:cs typeface="Tahoma" pitchFamily="34" charset="0"/>
              </a:rPr>
              <a:t>décret</a:t>
            </a:r>
            <a:r>
              <a:rPr lang="en-CA" b="1"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ctr">
              <a:buNone/>
            </a:pPr>
            <a:r>
              <a:rPr lang="en-CA" dirty="0" smtClean="0">
                <a:solidFill>
                  <a:schemeClr val="tx1"/>
                </a:solidFill>
                <a:latin typeface="Tahoma" pitchFamily="34" charset="0"/>
                <a:ea typeface="Tahoma" pitchFamily="34" charset="0"/>
                <a:cs typeface="Tahoma" pitchFamily="34" charset="0"/>
              </a:rPr>
              <a:t>____________________________________________</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en-CA" dirty="0" err="1" smtClean="0">
                <a:solidFill>
                  <a:schemeClr val="tx1"/>
                </a:solidFill>
                <a:latin typeface="Tahoma" pitchFamily="34" charset="0"/>
                <a:ea typeface="Tahoma" pitchFamily="34" charset="0"/>
                <a:cs typeface="Tahoma" pitchFamily="34" charset="0"/>
              </a:rPr>
              <a:t>Cet</a:t>
            </a:r>
            <a:r>
              <a:rPr lang="en-CA" dirty="0" smtClean="0">
                <a:solidFill>
                  <a:schemeClr val="tx1"/>
                </a:solidFill>
                <a:latin typeface="Tahoma" pitchFamily="34" charset="0"/>
                <a:ea typeface="Tahoma" pitchFamily="34" charset="0"/>
                <a:cs typeface="Tahoma" pitchFamily="34" charset="0"/>
              </a:rPr>
              <a:t> article </a:t>
            </a:r>
            <a:r>
              <a:rPr lang="en-CA" dirty="0" err="1" smtClean="0">
                <a:solidFill>
                  <a:schemeClr val="tx1"/>
                </a:solidFill>
                <a:latin typeface="Tahoma" pitchFamily="34" charset="0"/>
                <a:ea typeface="Tahoma" pitchFamily="34" charset="0"/>
                <a:cs typeface="Tahoma" pitchFamily="34" charset="0"/>
              </a:rPr>
              <a:t>vise</a:t>
            </a:r>
            <a:r>
              <a:rPr lang="en-CA" dirty="0" smtClean="0">
                <a:solidFill>
                  <a:schemeClr val="tx1"/>
                </a:solidFill>
                <a:latin typeface="Tahoma" pitchFamily="34" charset="0"/>
                <a:ea typeface="Tahoma" pitchFamily="34" charset="0"/>
                <a:cs typeface="Tahoma" pitchFamily="34" charset="0"/>
              </a:rPr>
              <a:t> à </a:t>
            </a:r>
            <a:r>
              <a:rPr lang="en-CA" dirty="0" err="1" smtClean="0">
                <a:solidFill>
                  <a:schemeClr val="tx1"/>
                </a:solidFill>
                <a:latin typeface="Tahoma" pitchFamily="34" charset="0"/>
                <a:ea typeface="Tahoma" pitchFamily="34" charset="0"/>
                <a:cs typeface="Tahoma" pitchFamily="34" charset="0"/>
              </a:rPr>
              <a:t>établir</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officiellement</a:t>
            </a:r>
            <a:r>
              <a:rPr lang="en-CA" dirty="0" smtClean="0">
                <a:solidFill>
                  <a:schemeClr val="tx1"/>
                </a:solidFill>
                <a:latin typeface="Tahoma" pitchFamily="34" charset="0"/>
                <a:ea typeface="Tahoma" pitchFamily="34" charset="0"/>
                <a:cs typeface="Tahoma" pitchFamily="34" charset="0"/>
              </a:rPr>
              <a:t> les </a:t>
            </a:r>
            <a:r>
              <a:rPr lang="en-CA" dirty="0" err="1" smtClean="0">
                <a:solidFill>
                  <a:schemeClr val="tx1"/>
                </a:solidFill>
                <a:latin typeface="Tahoma" pitchFamily="34" charset="0"/>
                <a:ea typeface="Tahoma" pitchFamily="34" charset="0"/>
                <a:cs typeface="Tahoma" pitchFamily="34" charset="0"/>
              </a:rPr>
              <a:t>traités</a:t>
            </a:r>
            <a:r>
              <a:rPr lang="en-CA" dirty="0" smtClean="0">
                <a:solidFill>
                  <a:schemeClr val="tx1"/>
                </a:solidFill>
                <a:latin typeface="Tahoma" pitchFamily="34" charset="0"/>
                <a:ea typeface="Tahoma" pitchFamily="34" charset="0"/>
                <a:cs typeface="Tahoma" pitchFamily="34" charset="0"/>
              </a:rPr>
              <a:t> internationaux en tant </a:t>
            </a:r>
            <a:r>
              <a:rPr lang="en-CA" dirty="0" err="1" smtClean="0">
                <a:solidFill>
                  <a:schemeClr val="tx1"/>
                </a:solidFill>
                <a:latin typeface="Tahoma" pitchFamily="34" charset="0"/>
                <a:ea typeface="Tahoma" pitchFamily="34" charset="0"/>
                <a:cs typeface="Tahoma" pitchFamily="34" charset="0"/>
              </a:rPr>
              <a:t>qu’outils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interprétatifs</a:t>
            </a:r>
            <a:r>
              <a:rPr lang="en-CA" dirty="0">
                <a:solidFill>
                  <a:schemeClr val="tx1"/>
                </a:solidFill>
                <a:latin typeface="Tahoma" pitchFamily="34" charset="0"/>
                <a:ea typeface="Tahoma" pitchFamily="34" charset="0"/>
                <a:cs typeface="Tahoma" pitchFamily="34" charset="0"/>
              </a:rPr>
              <a:t> </a:t>
            </a:r>
            <a:r>
              <a:rPr lang="en-CA" dirty="0" smtClean="0">
                <a:solidFill>
                  <a:schemeClr val="tx1"/>
                </a:solidFill>
                <a:latin typeface="Tahoma" pitchFamily="34" charset="0"/>
                <a:ea typeface="Tahoma" pitchFamily="34" charset="0"/>
                <a:cs typeface="Tahoma" pitchFamily="34" charset="0"/>
              </a:rPr>
              <a:t>en </a:t>
            </a:r>
            <a:r>
              <a:rPr lang="en-CA" dirty="0" err="1" smtClean="0">
                <a:solidFill>
                  <a:schemeClr val="tx1"/>
                </a:solidFill>
                <a:latin typeface="Tahoma" pitchFamily="34" charset="0"/>
                <a:ea typeface="Tahoma" pitchFamily="34" charset="0"/>
                <a:cs typeface="Tahoma" pitchFamily="34" charset="0"/>
              </a:rPr>
              <a:t>matière</a:t>
            </a:r>
            <a:r>
              <a:rPr lang="en-CA" dirty="0" smtClean="0">
                <a:solidFill>
                  <a:schemeClr val="tx1"/>
                </a:solidFill>
                <a:latin typeface="Tahoma" pitchFamily="34" charset="0"/>
                <a:ea typeface="Tahoma" pitchFamily="34" charset="0"/>
                <a:cs typeface="Tahoma" pitchFamily="34" charset="0"/>
              </a:rPr>
              <a:t> de droits de la personne, et </a:t>
            </a:r>
            <a:r>
              <a:rPr lang="en-CA" dirty="0" err="1" smtClean="0">
                <a:solidFill>
                  <a:schemeClr val="tx1"/>
                </a:solidFill>
                <a:latin typeface="Tahoma" pitchFamily="34" charset="0"/>
                <a:ea typeface="Tahoma" pitchFamily="34" charset="0"/>
                <a:cs typeface="Tahoma" pitchFamily="34" charset="0"/>
              </a:rPr>
              <a:t>ce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même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s’ils</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n’ont</a:t>
            </a:r>
            <a:r>
              <a:rPr lang="en-CA" dirty="0" smtClean="0">
                <a:solidFill>
                  <a:schemeClr val="tx1"/>
                </a:solidFill>
                <a:latin typeface="Tahoma" pitchFamily="34" charset="0"/>
                <a:ea typeface="Tahoma" pitchFamily="34" charset="0"/>
                <a:cs typeface="Tahoma" pitchFamily="34" charset="0"/>
              </a:rPr>
              <a:t> pas été </a:t>
            </a:r>
            <a:r>
              <a:rPr lang="en-CA" dirty="0" err="1" smtClean="0">
                <a:solidFill>
                  <a:schemeClr val="tx1"/>
                </a:solidFill>
                <a:latin typeface="Tahoma" pitchFamily="34" charset="0"/>
                <a:ea typeface="Tahoma" pitchFamily="34" charset="0"/>
                <a:cs typeface="Tahoma" pitchFamily="34" charset="0"/>
              </a:rPr>
              <a:t>intégrés</a:t>
            </a:r>
            <a:r>
              <a:rPr lang="en-CA" dirty="0" smtClean="0">
                <a:solidFill>
                  <a:schemeClr val="tx1"/>
                </a:solidFill>
                <a:latin typeface="Tahoma" pitchFamily="34" charset="0"/>
                <a:ea typeface="Tahoma" pitchFamily="34" charset="0"/>
                <a:cs typeface="Tahoma" pitchFamily="34" charset="0"/>
              </a:rPr>
              <a:t> au </a:t>
            </a:r>
            <a:r>
              <a:rPr lang="en-CA" dirty="0" err="1" smtClean="0">
                <a:solidFill>
                  <a:schemeClr val="tx1"/>
                </a:solidFill>
                <a:latin typeface="Tahoma" pitchFamily="34" charset="0"/>
                <a:ea typeface="Tahoma" pitchFamily="34" charset="0"/>
                <a:cs typeface="Tahoma" pitchFamily="34" charset="0"/>
              </a:rPr>
              <a:t>droit</a:t>
            </a:r>
            <a:r>
              <a:rPr lang="en-CA" dirty="0" smtClean="0">
                <a:solidFill>
                  <a:schemeClr val="tx1"/>
                </a:solidFill>
                <a:latin typeface="Tahoma" pitchFamily="34" charset="0"/>
                <a:ea typeface="Tahoma" pitchFamily="34" charset="0"/>
                <a:cs typeface="Tahoma" pitchFamily="34" charset="0"/>
              </a:rPr>
              <a:t> interne. </a:t>
            </a:r>
            <a:r>
              <a:rPr lang="en-CA" dirty="0" err="1" smtClean="0">
                <a:solidFill>
                  <a:schemeClr val="tx1"/>
                </a:solidFill>
                <a:latin typeface="Tahoma" pitchFamily="34" charset="0"/>
                <a:ea typeface="Tahoma" pitchFamily="34" charset="0"/>
                <a:cs typeface="Tahoma" pitchFamily="34" charset="0"/>
              </a:rPr>
              <a:t>Actuellement</a:t>
            </a:r>
            <a:r>
              <a:rPr lang="en-CA" dirty="0" smtClean="0">
                <a:solidFill>
                  <a:schemeClr val="tx1"/>
                </a:solidFill>
                <a:latin typeface="Tahoma" pitchFamily="34" charset="0"/>
                <a:ea typeface="Tahoma" pitchFamily="34" charset="0"/>
                <a:cs typeface="Tahoma" pitchFamily="34" charset="0"/>
              </a:rPr>
              <a:t>, </a:t>
            </a:r>
            <a:r>
              <a:rPr lang="en-CA" dirty="0" err="1">
                <a:solidFill>
                  <a:schemeClr val="tx1"/>
                </a:solidFill>
                <a:latin typeface="Tahoma" pitchFamily="34" charset="0"/>
                <a:ea typeface="Tahoma" pitchFamily="34" charset="0"/>
                <a:cs typeface="Tahoma" pitchFamily="34" charset="0"/>
              </a:rPr>
              <a:t>c</a:t>
            </a:r>
            <a:r>
              <a:rPr lang="en-CA" dirty="0" err="1" smtClean="0">
                <a:solidFill>
                  <a:schemeClr val="tx1"/>
                </a:solidFill>
                <a:latin typeface="Tahoma" pitchFamily="34" charset="0"/>
                <a:ea typeface="Tahoma" pitchFamily="34" charset="0"/>
                <a:cs typeface="Tahoma" pitchFamily="34" charset="0"/>
              </a:rPr>
              <a:t>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principe</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est</a:t>
            </a:r>
            <a:r>
              <a:rPr lang="en-CA" dirty="0" smtClean="0">
                <a:solidFill>
                  <a:schemeClr val="tx1"/>
                </a:solidFill>
                <a:latin typeface="Tahoma" pitchFamily="34" charset="0"/>
                <a:ea typeface="Tahoma" pitchFamily="34" charset="0"/>
                <a:cs typeface="Tahoma" pitchFamily="34" charset="0"/>
              </a:rPr>
              <a:t> appliqué de </a:t>
            </a:r>
            <a:r>
              <a:rPr lang="en-CA" dirty="0" err="1" smtClean="0">
                <a:solidFill>
                  <a:schemeClr val="tx1"/>
                </a:solidFill>
                <a:latin typeface="Tahoma" pitchFamily="34" charset="0"/>
                <a:ea typeface="Tahoma" pitchFamily="34" charset="0"/>
                <a:cs typeface="Tahoma" pitchFamily="34" charset="0"/>
              </a:rPr>
              <a:t>façon</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plutôt</a:t>
            </a:r>
            <a:r>
              <a:rPr lang="en-CA" dirty="0" smtClean="0">
                <a:solidFill>
                  <a:schemeClr val="tx1"/>
                </a:solidFill>
                <a:latin typeface="Tahoma" pitchFamily="34" charset="0"/>
                <a:ea typeface="Tahoma" pitchFamily="34" charset="0"/>
                <a:cs typeface="Tahoma" pitchFamily="34" charset="0"/>
              </a:rPr>
              <a:t> </a:t>
            </a:r>
            <a:r>
              <a:rPr lang="en-CA" dirty="0" err="1" smtClean="0">
                <a:solidFill>
                  <a:schemeClr val="tx1"/>
                </a:solidFill>
                <a:latin typeface="Tahoma" pitchFamily="34" charset="0"/>
                <a:ea typeface="Tahoma" pitchFamily="34" charset="0"/>
                <a:cs typeface="Tahoma" pitchFamily="34" charset="0"/>
              </a:rPr>
              <a:t>aléatoire</a:t>
            </a:r>
            <a:r>
              <a:rPr lang="en-CA" dirty="0" smtClean="0">
                <a:solidFill>
                  <a:schemeClr val="tx1"/>
                </a:solidFill>
                <a:latin typeface="Tahoma" pitchFamily="34" charset="0"/>
                <a:ea typeface="Tahoma" pitchFamily="34" charset="0"/>
                <a:cs typeface="Tahoma" pitchFamily="34" charset="0"/>
              </a:rPr>
              <a:t>.</a:t>
            </a:r>
          </a:p>
          <a:p>
            <a:pPr marL="45720" indent="0" algn="just">
              <a:buNone/>
            </a:pPr>
            <a:endParaRPr lang="en-CA" dirty="0">
              <a:solidFill>
                <a:schemeClr val="tx1"/>
              </a:solidFill>
              <a:latin typeface="Tahoma" pitchFamily="34" charset="0"/>
              <a:ea typeface="Tahoma" pitchFamily="34" charset="0"/>
              <a:cs typeface="Tahoma" pitchFamily="34" charset="0"/>
            </a:endParaRPr>
          </a:p>
          <a:p>
            <a:pPr marL="45720" indent="0" algn="just">
              <a:buNone/>
            </a:pPr>
            <a:r>
              <a:rPr lang="en-CA" b="1" dirty="0" smtClean="0">
                <a:solidFill>
                  <a:schemeClr val="tx1"/>
                </a:solidFill>
                <a:latin typeface="Tahoma" pitchFamily="34" charset="0"/>
                <a:ea typeface="Tahoma" pitchFamily="34" charset="0"/>
                <a:cs typeface="Tahoma" pitchFamily="34" charset="0"/>
              </a:rPr>
              <a:t>Sources:</a:t>
            </a:r>
          </a:p>
          <a:p>
            <a:pPr marL="45720" indent="0" algn="just">
              <a:buNone/>
            </a:pPr>
            <a:r>
              <a:rPr lang="fr-FR" i="1" dirty="0">
                <a:solidFill>
                  <a:schemeClr val="tx1"/>
                </a:solidFill>
                <a:latin typeface="Tahoma" pitchFamily="34" charset="0"/>
                <a:ea typeface="Tahoma" pitchFamily="34" charset="0"/>
                <a:cs typeface="Tahoma" pitchFamily="34" charset="0"/>
              </a:rPr>
              <a:t>Baker </a:t>
            </a:r>
            <a:r>
              <a:rPr lang="fr-FR" dirty="0">
                <a:solidFill>
                  <a:schemeClr val="tx1"/>
                </a:solidFill>
                <a:latin typeface="Tahoma" pitchFamily="34" charset="0"/>
                <a:ea typeface="Tahoma" pitchFamily="34" charset="0"/>
                <a:cs typeface="Tahoma" pitchFamily="34" charset="0"/>
              </a:rPr>
              <a:t>c.</a:t>
            </a:r>
            <a:r>
              <a:rPr lang="fr-FR" i="1" dirty="0">
                <a:solidFill>
                  <a:schemeClr val="tx1"/>
                </a:solidFill>
                <a:latin typeface="Tahoma" pitchFamily="34" charset="0"/>
                <a:ea typeface="Tahoma" pitchFamily="34" charset="0"/>
                <a:cs typeface="Tahoma" pitchFamily="34" charset="0"/>
              </a:rPr>
              <a:t> Canada (Ministre de la Citoyenneté et de l’Immigration), </a:t>
            </a:r>
            <a:r>
              <a:rPr lang="fr-FR" dirty="0">
                <a:solidFill>
                  <a:schemeClr val="tx1"/>
                </a:solidFill>
                <a:latin typeface="Tahoma" pitchFamily="34" charset="0"/>
                <a:ea typeface="Tahoma" pitchFamily="34" charset="0"/>
                <a:cs typeface="Tahoma" pitchFamily="34" charset="0"/>
              </a:rPr>
              <a:t>[1999] 2 R.C.S. 817</a:t>
            </a:r>
            <a:endParaRPr lang="fr-CA" dirty="0">
              <a:solidFill>
                <a:schemeClr val="tx1"/>
              </a:solidFill>
              <a:latin typeface="Tahoma" pitchFamily="34" charset="0"/>
              <a:ea typeface="Tahoma" pitchFamily="34" charset="0"/>
              <a:cs typeface="Tahoma" pitchFamily="34" charset="0"/>
            </a:endParaRPr>
          </a:p>
          <a:p>
            <a:pPr marL="45720" indent="0" algn="just">
              <a:buNone/>
            </a:pPr>
            <a:r>
              <a:rPr lang="fr-FR" i="1" dirty="0">
                <a:solidFill>
                  <a:schemeClr val="tx1"/>
                </a:solidFill>
                <a:latin typeface="Tahoma" pitchFamily="34" charset="0"/>
                <a:ea typeface="Tahoma" pitchFamily="34" charset="0"/>
                <a:cs typeface="Tahoma" pitchFamily="34" charset="0"/>
              </a:rPr>
              <a:t>R. </a:t>
            </a:r>
            <a:r>
              <a:rPr lang="fr-FR" dirty="0">
                <a:solidFill>
                  <a:schemeClr val="tx1"/>
                </a:solidFill>
                <a:latin typeface="Tahoma" pitchFamily="34" charset="0"/>
                <a:ea typeface="Tahoma" pitchFamily="34" charset="0"/>
                <a:cs typeface="Tahoma" pitchFamily="34" charset="0"/>
              </a:rPr>
              <a:t>c.</a:t>
            </a:r>
            <a:r>
              <a:rPr lang="fr-FR" i="1" dirty="0">
                <a:solidFill>
                  <a:schemeClr val="tx1"/>
                </a:solidFill>
                <a:latin typeface="Tahoma" pitchFamily="34" charset="0"/>
                <a:ea typeface="Tahoma" pitchFamily="34" charset="0"/>
                <a:cs typeface="Tahoma" pitchFamily="34" charset="0"/>
              </a:rPr>
              <a:t> </a:t>
            </a:r>
            <a:r>
              <a:rPr lang="fr-FR" i="1" dirty="0" err="1">
                <a:solidFill>
                  <a:schemeClr val="tx1"/>
                </a:solidFill>
                <a:latin typeface="Tahoma" pitchFamily="34" charset="0"/>
                <a:ea typeface="Tahoma" pitchFamily="34" charset="0"/>
                <a:cs typeface="Tahoma" pitchFamily="34" charset="0"/>
              </a:rPr>
              <a:t>Hape</a:t>
            </a:r>
            <a:r>
              <a:rPr lang="fr-FR" i="1" dirty="0">
                <a:solidFill>
                  <a:schemeClr val="tx1"/>
                </a:solidFill>
                <a:latin typeface="Tahoma" pitchFamily="34" charset="0"/>
                <a:ea typeface="Tahoma" pitchFamily="34" charset="0"/>
                <a:cs typeface="Tahoma" pitchFamily="34" charset="0"/>
              </a:rPr>
              <a:t>, </a:t>
            </a:r>
            <a:r>
              <a:rPr lang="fr-FR" dirty="0">
                <a:solidFill>
                  <a:schemeClr val="tx1"/>
                </a:solidFill>
                <a:latin typeface="Tahoma" pitchFamily="34" charset="0"/>
                <a:ea typeface="Tahoma" pitchFamily="34" charset="0"/>
                <a:cs typeface="Tahoma" pitchFamily="34" charset="0"/>
              </a:rPr>
              <a:t>[2007] 2 R.C.S. </a:t>
            </a:r>
            <a:r>
              <a:rPr lang="fr-FR" dirty="0" smtClean="0">
                <a:solidFill>
                  <a:schemeClr val="tx1"/>
                </a:solidFill>
                <a:latin typeface="Tahoma" pitchFamily="34" charset="0"/>
                <a:ea typeface="Tahoma" pitchFamily="34" charset="0"/>
                <a:cs typeface="Tahoma" pitchFamily="34" charset="0"/>
              </a:rPr>
              <a:t>292</a:t>
            </a:r>
          </a:p>
          <a:p>
            <a:pPr marL="45720" indent="0" algn="just">
              <a:buNone/>
            </a:pPr>
            <a:r>
              <a:rPr lang="fr-FR" dirty="0">
                <a:solidFill>
                  <a:schemeClr val="tx1"/>
                </a:solidFill>
                <a:latin typeface="Tahoma" pitchFamily="34" charset="0"/>
                <a:ea typeface="Tahoma" pitchFamily="34" charset="0"/>
                <a:cs typeface="Tahoma" pitchFamily="34" charset="0"/>
              </a:rPr>
              <a:t>Olivier DELAS et Myriam ROBICHAUD, «Les difficultés liées à la prise en compte du droit international des droits de la personne en droit canadien : préoccupations légitimes ou alibis?», (2008) 21 R.Q.D.I. no </a:t>
            </a:r>
            <a:r>
              <a:rPr lang="fr-FR" dirty="0" smtClean="0">
                <a:solidFill>
                  <a:schemeClr val="tx1"/>
                </a:solidFill>
                <a:latin typeface="Tahoma" pitchFamily="34" charset="0"/>
                <a:ea typeface="Tahoma" pitchFamily="34" charset="0"/>
                <a:cs typeface="Tahoma" pitchFamily="34" charset="0"/>
              </a:rPr>
              <a:t>1</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fr-CA" b="1"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smtClean="0"/>
              <a:t>Engagements internationaux</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76810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950290"/>
          </a:xfrm>
        </p:spPr>
        <p:txBody>
          <a:bodyPr>
            <a:normAutofit fontScale="70000" lnSpcReduction="20000"/>
          </a:bodyPr>
          <a:lstStyle/>
          <a:p>
            <a:pPr marL="45720" indent="0" algn="just">
              <a:buNone/>
            </a:pPr>
            <a:r>
              <a:rPr lang="fr-CA" dirty="0" smtClean="0">
                <a:solidFill>
                  <a:schemeClr val="tx1"/>
                </a:solidFill>
                <a:latin typeface="Tahoma" pitchFamily="34" charset="0"/>
                <a:ea typeface="Tahoma" pitchFamily="34" charset="0"/>
                <a:cs typeface="Tahoma" pitchFamily="34" charset="0"/>
              </a:rPr>
              <a:t>46. La </a:t>
            </a:r>
            <a:r>
              <a:rPr lang="fr-CA" dirty="0">
                <a:solidFill>
                  <a:schemeClr val="tx1"/>
                </a:solidFill>
                <a:latin typeface="Tahoma" pitchFamily="34" charset="0"/>
                <a:ea typeface="Tahoma" pitchFamily="34" charset="0"/>
                <a:cs typeface="Tahoma" pitchFamily="34" charset="0"/>
              </a:rPr>
              <a:t>Charte doit être interprétée de manière à ne pas supprimer ou restreindre la jouissance ou l'exercice d'un droit ou d'une liberté de la personne qui n'y est pas </a:t>
            </a:r>
            <a:r>
              <a:rPr lang="fr-CA" dirty="0" smtClean="0">
                <a:solidFill>
                  <a:schemeClr val="tx1"/>
                </a:solidFill>
                <a:latin typeface="Tahoma" pitchFamily="34" charset="0"/>
                <a:ea typeface="Tahoma" pitchFamily="34" charset="0"/>
                <a:cs typeface="Tahoma" pitchFamily="34" charset="0"/>
              </a:rPr>
              <a:t>inscrit.</a:t>
            </a: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fr-CA" dirty="0">
                <a:solidFill>
                  <a:schemeClr val="tx1"/>
                </a:solidFill>
                <a:latin typeface="Tahoma" pitchFamily="34" charset="0"/>
                <a:ea typeface="Tahoma" pitchFamily="34" charset="0"/>
                <a:cs typeface="Tahoma" pitchFamily="34" charset="0"/>
              </a:rPr>
              <a:t>Les droits et libertés énoncés dans la présente Charte sont garantis également aux femmes et aux hommes.</a:t>
            </a: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47. La </a:t>
            </a:r>
            <a:r>
              <a:rPr lang="fr-FR" dirty="0">
                <a:solidFill>
                  <a:schemeClr val="tx1"/>
                </a:solidFill>
                <a:latin typeface="Tahoma" pitchFamily="34" charset="0"/>
                <a:ea typeface="Tahoma" pitchFamily="34" charset="0"/>
                <a:cs typeface="Tahoma" pitchFamily="34" charset="0"/>
              </a:rPr>
              <a:t>Charte ne doit pas être interprétée de manière à augmenter, restreindre ou modifier la portée d'une disposition de la loi, sauf dans la mesure prévue par l'article 52</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48. La </a:t>
            </a:r>
            <a:r>
              <a:rPr lang="fr-FR" dirty="0">
                <a:solidFill>
                  <a:schemeClr val="tx1"/>
                </a:solidFill>
                <a:latin typeface="Tahoma" pitchFamily="34" charset="0"/>
                <a:ea typeface="Tahoma" pitchFamily="34" charset="0"/>
                <a:cs typeface="Tahoma" pitchFamily="34" charset="0"/>
              </a:rPr>
              <a:t>Charte ne doit pas être interprétée de manière à augmenter, restreindre ou modifier la portée d'une disposition de la loi, sauf dans la mesure prévue par l'article (clause dérogatoire</a:t>
            </a:r>
            <a:r>
              <a:rPr lang="fr-FR" dirty="0" smtClean="0">
                <a:solidFill>
                  <a:schemeClr val="tx1"/>
                </a:solidFill>
                <a:latin typeface="Tahoma" pitchFamily="34" charset="0"/>
                <a:ea typeface="Tahoma" pitchFamily="34" charset="0"/>
                <a:cs typeface="Tahoma" pitchFamily="34" charset="0"/>
              </a:rPr>
              <a:t>).</a:t>
            </a: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r>
              <a:rPr lang="fr-FR" dirty="0">
                <a:solidFill>
                  <a:schemeClr val="tx1"/>
                </a:solidFill>
                <a:latin typeface="Tahoma" pitchFamily="34" charset="0"/>
                <a:ea typeface="Tahoma" pitchFamily="34" charset="0"/>
                <a:cs typeface="Tahoma" pitchFamily="34" charset="0"/>
              </a:rPr>
              <a:t>Si un doute surgit dans l'interprétation d'une disposition de la loi, il est tranché dans le sens indiqué par la Charte.</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en-CA"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49.La </a:t>
            </a:r>
            <a:r>
              <a:rPr lang="fr-FR" dirty="0">
                <a:solidFill>
                  <a:schemeClr val="tx1"/>
                </a:solidFill>
                <a:latin typeface="Tahoma" pitchFamily="34" charset="0"/>
                <a:ea typeface="Tahoma" pitchFamily="34" charset="0"/>
                <a:cs typeface="Tahoma" pitchFamily="34" charset="0"/>
              </a:rPr>
              <a:t>Charte lie l'État</a:t>
            </a:r>
            <a:r>
              <a:rPr lang="fr-FR" dirty="0" smtClean="0">
                <a:solidFill>
                  <a:schemeClr val="tx1"/>
                </a:solidFill>
                <a:latin typeface="Tahoma" pitchFamily="34" charset="0"/>
                <a:ea typeface="Tahoma" pitchFamily="34" charset="0"/>
                <a:cs typeface="Tahoma" pitchFamily="34" charset="0"/>
              </a:rPr>
              <a:t>.</a:t>
            </a:r>
          </a:p>
          <a:p>
            <a:pPr marL="45720" indent="0" algn="just">
              <a:buNone/>
            </a:pPr>
            <a:r>
              <a:rPr lang="fr-FR" dirty="0" smtClean="0">
                <a:solidFill>
                  <a:schemeClr val="tx1"/>
                </a:solidFill>
                <a:latin typeface="Tahoma" pitchFamily="34" charset="0"/>
                <a:ea typeface="Tahoma" pitchFamily="34" charset="0"/>
                <a:cs typeface="Tahoma" pitchFamily="34" charset="0"/>
              </a:rPr>
              <a:t> </a:t>
            </a:r>
          </a:p>
          <a:p>
            <a:pPr marL="45720" indent="0" algn="just">
              <a:buNone/>
            </a:pPr>
            <a:r>
              <a:rPr lang="fr-FR" dirty="0" smtClean="0">
                <a:solidFill>
                  <a:schemeClr val="tx1"/>
                </a:solidFill>
                <a:latin typeface="Tahoma" pitchFamily="34" charset="0"/>
                <a:ea typeface="Tahoma" pitchFamily="34" charset="0"/>
                <a:cs typeface="Tahoma" pitchFamily="34" charset="0"/>
              </a:rPr>
              <a:t>50. La </a:t>
            </a:r>
            <a:r>
              <a:rPr lang="fr-FR" dirty="0">
                <a:solidFill>
                  <a:schemeClr val="tx1"/>
                </a:solidFill>
                <a:latin typeface="Tahoma" pitchFamily="34" charset="0"/>
                <a:ea typeface="Tahoma" pitchFamily="34" charset="0"/>
                <a:cs typeface="Tahoma" pitchFamily="34" charset="0"/>
              </a:rPr>
              <a:t>Charte vise les matières qui sont de la compétence législative du Québec.</a:t>
            </a:r>
            <a:endParaRPr lang="fr-CA" dirty="0">
              <a:solidFill>
                <a:schemeClr val="tx1"/>
              </a:solidFill>
              <a:latin typeface="Tahoma" pitchFamily="34" charset="0"/>
              <a:ea typeface="Tahoma" pitchFamily="34" charset="0"/>
              <a:cs typeface="Tahoma" pitchFamily="34" charset="0"/>
            </a:endParaRP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ctr">
              <a:buNone/>
            </a:pPr>
            <a:r>
              <a:rPr lang="fr-FR" dirty="0" smtClean="0">
                <a:solidFill>
                  <a:schemeClr val="tx1"/>
                </a:solidFill>
                <a:latin typeface="Tahoma" pitchFamily="34" charset="0"/>
                <a:ea typeface="Tahoma" pitchFamily="34" charset="0"/>
                <a:cs typeface="Tahoma" pitchFamily="34" charset="0"/>
              </a:rPr>
              <a:t>_____________________________________________</a:t>
            </a: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Ces articles reproduisent les articles 50 à 56 de la </a:t>
            </a:r>
            <a:r>
              <a:rPr lang="fr-FR" i="1" dirty="0" smtClean="0">
                <a:solidFill>
                  <a:schemeClr val="tx1"/>
                </a:solidFill>
                <a:latin typeface="Tahoma" pitchFamily="34" charset="0"/>
                <a:ea typeface="Tahoma" pitchFamily="34" charset="0"/>
                <a:cs typeface="Tahoma" pitchFamily="34" charset="0"/>
              </a:rPr>
              <a:t>Charte québécoise.</a:t>
            </a:r>
            <a:endParaRPr lang="fr-FR" dirty="0">
              <a:solidFill>
                <a:schemeClr val="tx1"/>
              </a:solidFill>
              <a:latin typeface="Tahoma" pitchFamily="34" charset="0"/>
              <a:ea typeface="Tahoma" pitchFamily="34" charset="0"/>
              <a:cs typeface="Tahoma" pitchFamily="34" charset="0"/>
            </a:endParaRP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endParaRPr lang="fr-CA" dirty="0">
              <a:solidFill>
                <a:schemeClr val="tx1"/>
              </a:solidFill>
              <a:latin typeface="Tahoma" pitchFamily="34" charset="0"/>
              <a:ea typeface="Tahoma" pitchFamily="34" charset="0"/>
              <a:cs typeface="Tahoma" pitchFamily="34" charset="0"/>
            </a:endParaRPr>
          </a:p>
          <a:p>
            <a:pPr marL="45720" indent="0" algn="just">
              <a:buNone/>
            </a:pPr>
            <a:endParaRPr lang="fr-CA" dirty="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Autres</a:t>
            </a:r>
            <a:r>
              <a:rPr lang="en-CA" dirty="0" smtClean="0"/>
              <a:t> clauses </a:t>
            </a:r>
            <a:r>
              <a:rPr lang="en-CA" dirty="0" err="1" smtClean="0"/>
              <a:t>d’interprétation</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96836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7162799" y="2892277"/>
            <a:ext cx="1801689" cy="1645920"/>
          </a:xfrm>
        </p:spPr>
        <p:txBody>
          <a:bodyPr/>
          <a:lstStyle/>
          <a:p>
            <a:r>
              <a:rPr lang="en-CA" dirty="0" err="1" smtClean="0"/>
              <a:t>Projet</a:t>
            </a:r>
            <a:r>
              <a:rPr lang="en-CA" dirty="0" smtClean="0"/>
              <a:t> de Constitution </a:t>
            </a:r>
            <a:r>
              <a:rPr lang="en-CA" dirty="0" err="1" smtClean="0"/>
              <a:t>québécoise</a:t>
            </a:r>
            <a:endParaRPr lang="fr-CA" dirty="0"/>
          </a:p>
        </p:txBody>
      </p:sp>
      <p:sp>
        <p:nvSpPr>
          <p:cNvPr id="4" name="Titre 3"/>
          <p:cNvSpPr>
            <a:spLocks noGrp="1"/>
          </p:cNvSpPr>
          <p:nvPr>
            <p:ph type="title"/>
          </p:nvPr>
        </p:nvSpPr>
        <p:spPr/>
        <p:txBody>
          <a:bodyPr/>
          <a:lstStyle/>
          <a:p>
            <a:r>
              <a:rPr lang="en-CA" dirty="0" smtClean="0"/>
              <a:t>Dispositions </a:t>
            </a:r>
            <a:r>
              <a:rPr lang="en-CA" dirty="0" err="1" smtClean="0"/>
              <a:t>transitoires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11335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355846"/>
            <a:ext cx="8381260" cy="1272953"/>
          </a:xfrm>
        </p:spPr>
        <p:txBody>
          <a:bodyPr/>
          <a:lstStyle/>
          <a:p>
            <a:r>
              <a:rPr lang="en-CA" dirty="0" err="1" smtClean="0"/>
              <a:t>Droit</a:t>
            </a:r>
            <a:r>
              <a:rPr lang="en-CA" dirty="0" smtClean="0"/>
              <a:t> au </a:t>
            </a:r>
            <a:r>
              <a:rPr lang="en-CA" dirty="0" err="1" smtClean="0"/>
              <a:t>secours</a:t>
            </a:r>
            <a:r>
              <a:rPr lang="en-CA" dirty="0" smtClean="0"/>
              <a:t> et</a:t>
            </a:r>
            <a:br>
              <a:rPr lang="en-CA" dirty="0" smtClean="0"/>
            </a:br>
            <a:r>
              <a:rPr lang="en-CA" dirty="0" err="1" smtClean="0"/>
              <a:t>personnalité</a:t>
            </a:r>
            <a:r>
              <a:rPr lang="en-CA" dirty="0" smtClean="0"/>
              <a:t> juridique</a:t>
            </a:r>
            <a:r>
              <a:rPr lang="en-CA" dirty="0"/>
              <a:t/>
            </a:r>
            <a:br>
              <a:rPr lang="en-CA" dirty="0"/>
            </a:br>
            <a:endParaRPr lang="fr-CA" dirty="0"/>
          </a:p>
        </p:txBody>
      </p:sp>
      <p:sp>
        <p:nvSpPr>
          <p:cNvPr id="3" name="Rectangle 2"/>
          <p:cNvSpPr/>
          <p:nvPr/>
        </p:nvSpPr>
        <p:spPr>
          <a:xfrm>
            <a:off x="179512" y="2274838"/>
            <a:ext cx="8784976" cy="3262432"/>
          </a:xfrm>
          <a:prstGeom prst="rect">
            <a:avLst/>
          </a:prstGeom>
        </p:spPr>
        <p:txBody>
          <a:bodyPr wrap="square">
            <a:spAutoFit/>
          </a:bodyPr>
          <a:lstStyle/>
          <a:p>
            <a:pPr algn="just"/>
            <a:r>
              <a:rPr lang="fr-FR" sz="1600" dirty="0">
                <a:latin typeface="Tahoma" pitchFamily="34" charset="0"/>
                <a:ea typeface="Tahoma" pitchFamily="34" charset="0"/>
                <a:cs typeface="Tahoma" pitchFamily="34" charset="0"/>
              </a:rPr>
              <a:t>2. Tout être humain dont la vie est en péril a droit au secours.</a:t>
            </a:r>
            <a:endParaRPr lang="fr-CA" sz="1600" dirty="0">
              <a:latin typeface="Tahoma" pitchFamily="34" charset="0"/>
              <a:ea typeface="Tahoma" pitchFamily="34" charset="0"/>
              <a:cs typeface="Tahoma" pitchFamily="34" charset="0"/>
            </a:endParaRPr>
          </a:p>
          <a:p>
            <a:pPr algn="just"/>
            <a:endParaRPr lang="fr-FR" sz="1600" dirty="0" smtClean="0">
              <a:latin typeface="Tahoma" pitchFamily="34" charset="0"/>
              <a:ea typeface="Tahoma" pitchFamily="34" charset="0"/>
              <a:cs typeface="Tahoma" pitchFamily="34" charset="0"/>
            </a:endParaRPr>
          </a:p>
          <a:p>
            <a:pPr algn="just"/>
            <a:r>
              <a:rPr lang="fr-FR" sz="1600" dirty="0" smtClean="0">
                <a:latin typeface="Tahoma" pitchFamily="34" charset="0"/>
                <a:ea typeface="Tahoma" pitchFamily="34" charset="0"/>
                <a:cs typeface="Tahoma" pitchFamily="34" charset="0"/>
              </a:rPr>
              <a:t>Toute </a:t>
            </a:r>
            <a:r>
              <a:rPr lang="fr-FR" sz="1600" dirty="0">
                <a:latin typeface="Tahoma" pitchFamily="34" charset="0"/>
                <a:ea typeface="Tahoma" pitchFamily="34" charset="0"/>
                <a:cs typeface="Tahoma" pitchFamily="34" charset="0"/>
              </a:rPr>
              <a:t>personne doit porter secours à celui dont la vie est en péril, personnellement ou en obtenant du secours, en lui apportant l'aide physique nécessaire et immédiate, à moins d'un risque pour elle ou pour les tiers ou d'un autre motif raisonnable</a:t>
            </a:r>
            <a:r>
              <a:rPr lang="fr-FR" sz="1600" dirty="0" smtClean="0">
                <a:latin typeface="Tahoma" pitchFamily="34" charset="0"/>
                <a:ea typeface="Tahoma" pitchFamily="34" charset="0"/>
                <a:cs typeface="Tahoma" pitchFamily="34" charset="0"/>
              </a:rPr>
              <a:t>.</a:t>
            </a:r>
          </a:p>
          <a:p>
            <a:pPr algn="just"/>
            <a:endParaRPr lang="fr-FR" sz="1600" dirty="0">
              <a:latin typeface="Tahoma" pitchFamily="34" charset="0"/>
              <a:ea typeface="Tahoma" pitchFamily="34" charset="0"/>
              <a:cs typeface="Tahoma" pitchFamily="34" charset="0"/>
            </a:endParaRPr>
          </a:p>
          <a:p>
            <a:pPr algn="just"/>
            <a:r>
              <a:rPr lang="fr-FR" sz="1600" dirty="0">
                <a:latin typeface="Tahoma" pitchFamily="34" charset="0"/>
                <a:ea typeface="Tahoma" pitchFamily="34" charset="0"/>
                <a:cs typeface="Tahoma" pitchFamily="34" charset="0"/>
              </a:rPr>
              <a:t> </a:t>
            </a:r>
            <a:endParaRPr lang="fr-CA" sz="1600" dirty="0">
              <a:latin typeface="Tahoma" pitchFamily="34" charset="0"/>
              <a:ea typeface="Tahoma" pitchFamily="34" charset="0"/>
              <a:cs typeface="Tahoma" pitchFamily="34" charset="0"/>
            </a:endParaRPr>
          </a:p>
          <a:p>
            <a:pPr algn="just"/>
            <a:r>
              <a:rPr lang="fr-FR" sz="1600" dirty="0" smtClean="0">
                <a:latin typeface="Tahoma" pitchFamily="34" charset="0"/>
                <a:ea typeface="Tahoma" pitchFamily="34" charset="0"/>
                <a:cs typeface="Tahoma" pitchFamily="34" charset="0"/>
              </a:rPr>
              <a:t>3. Toute </a:t>
            </a:r>
            <a:r>
              <a:rPr lang="fr-FR" sz="1600" dirty="0">
                <a:latin typeface="Tahoma" pitchFamily="34" charset="0"/>
                <a:ea typeface="Tahoma" pitchFamily="34" charset="0"/>
                <a:cs typeface="Tahoma" pitchFamily="34" charset="0"/>
              </a:rPr>
              <a:t>personne possède également la personnalité juridique</a:t>
            </a:r>
            <a:endParaRPr lang="fr-FR" sz="1600" dirty="0" smtClean="0">
              <a:latin typeface="Tahoma" pitchFamily="34" charset="0"/>
              <a:ea typeface="Tahoma" pitchFamily="34" charset="0"/>
              <a:cs typeface="Tahoma" pitchFamily="34" charset="0"/>
            </a:endParaRPr>
          </a:p>
          <a:p>
            <a:pPr algn="just"/>
            <a:endParaRPr lang="fr-FR" dirty="0">
              <a:latin typeface="Tahoma" pitchFamily="34" charset="0"/>
              <a:ea typeface="Tahoma" pitchFamily="34" charset="0"/>
              <a:cs typeface="Tahoma" pitchFamily="34" charset="0"/>
            </a:endParaRPr>
          </a:p>
          <a:p>
            <a:pPr algn="ctr"/>
            <a:r>
              <a:rPr lang="fr-FR" dirty="0" smtClean="0">
                <a:latin typeface="Tahoma" pitchFamily="34" charset="0"/>
                <a:ea typeface="Tahoma" pitchFamily="34" charset="0"/>
                <a:cs typeface="Tahoma" pitchFamily="34" charset="0"/>
              </a:rPr>
              <a:t>      </a:t>
            </a:r>
            <a:r>
              <a:rPr lang="fr-FR" sz="1600" dirty="0" smtClean="0">
                <a:latin typeface="Tahoma" pitchFamily="34" charset="0"/>
                <a:ea typeface="Tahoma" pitchFamily="34" charset="0"/>
                <a:cs typeface="Tahoma" pitchFamily="34" charset="0"/>
              </a:rPr>
              <a:t> </a:t>
            </a:r>
            <a:r>
              <a:rPr lang="en-CA" dirty="0" smtClean="0">
                <a:latin typeface="Tahoma" pitchFamily="34" charset="0"/>
                <a:ea typeface="Tahoma" pitchFamily="34" charset="0"/>
                <a:cs typeface="Tahoma" pitchFamily="34" charset="0"/>
              </a:rPr>
              <a:t>_______________________________________________</a:t>
            </a:r>
          </a:p>
          <a:p>
            <a:pPr algn="just"/>
            <a:endParaRPr lang="en-CA" dirty="0">
              <a:latin typeface="Tahoma" pitchFamily="34" charset="0"/>
              <a:ea typeface="Tahoma" pitchFamily="34" charset="0"/>
              <a:cs typeface="Tahoma" pitchFamily="34" charset="0"/>
            </a:endParaRPr>
          </a:p>
          <a:p>
            <a:pPr algn="just"/>
            <a:r>
              <a:rPr lang="en-CA" sz="1600" dirty="0" err="1" smtClean="0">
                <a:latin typeface="Tahoma" pitchFamily="34" charset="0"/>
                <a:ea typeface="Tahoma" pitchFamily="34" charset="0"/>
                <a:cs typeface="Tahoma" pitchFamily="34" charset="0"/>
              </a:rPr>
              <a:t>Ces</a:t>
            </a:r>
            <a:r>
              <a:rPr lang="en-CA" sz="1600" dirty="0" smtClean="0">
                <a:latin typeface="Tahoma" pitchFamily="34" charset="0"/>
                <a:ea typeface="Tahoma" pitchFamily="34" charset="0"/>
                <a:cs typeface="Tahoma" pitchFamily="34" charset="0"/>
              </a:rPr>
              <a:t> articles </a:t>
            </a:r>
            <a:r>
              <a:rPr lang="en-CA" sz="1600" dirty="0" err="1" smtClean="0">
                <a:latin typeface="Tahoma" pitchFamily="34" charset="0"/>
                <a:ea typeface="Tahoma" pitchFamily="34" charset="0"/>
                <a:cs typeface="Tahoma" pitchFamily="34" charset="0"/>
              </a:rPr>
              <a:t>reproduisent</a:t>
            </a:r>
            <a:r>
              <a:rPr lang="en-CA" sz="1600" dirty="0" smtClean="0">
                <a:latin typeface="Tahoma" pitchFamily="34" charset="0"/>
                <a:ea typeface="Tahoma" pitchFamily="34" charset="0"/>
                <a:cs typeface="Tahoma" pitchFamily="34" charset="0"/>
              </a:rPr>
              <a:t> les articles 1 al.2 et 2 de la </a:t>
            </a:r>
            <a:r>
              <a:rPr lang="en-CA" sz="1600" i="1" dirty="0" smtClean="0">
                <a:latin typeface="Tahoma" pitchFamily="34" charset="0"/>
                <a:ea typeface="Tahoma" pitchFamily="34" charset="0"/>
                <a:cs typeface="Tahoma" pitchFamily="34" charset="0"/>
              </a:rPr>
              <a:t>Charte québecoise</a:t>
            </a:r>
            <a:r>
              <a:rPr lang="en-CA" i="1" dirty="0" smtClean="0">
                <a:latin typeface="Tahoma" pitchFamily="34" charset="0"/>
                <a:ea typeface="Tahoma" pitchFamily="34" charset="0"/>
                <a:cs typeface="Tahoma" pitchFamily="34" charset="0"/>
              </a:rPr>
              <a:t>.</a:t>
            </a:r>
            <a:endParaRPr lang="fr-CA"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85815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pPr marL="45720" indent="0" algn="just">
              <a:buNone/>
            </a:pPr>
            <a:r>
              <a:rPr lang="en-CA" b="1" dirty="0" smtClean="0">
                <a:solidFill>
                  <a:srgbClr val="000000"/>
                </a:solidFill>
                <a:latin typeface="Tahoma" pitchFamily="34" charset="0"/>
                <a:ea typeface="Tahoma" pitchFamily="34" charset="0"/>
                <a:cs typeface="Tahoma" pitchFamily="34" charset="0"/>
              </a:rPr>
              <a:t>51. La </a:t>
            </a:r>
            <a:r>
              <a:rPr lang="en-CA" b="1" dirty="0" err="1" smtClean="0">
                <a:solidFill>
                  <a:srgbClr val="000000"/>
                </a:solidFill>
                <a:latin typeface="Tahoma" pitchFamily="34" charset="0"/>
                <a:ea typeface="Tahoma" pitchFamily="34" charset="0"/>
                <a:cs typeface="Tahoma" pitchFamily="34" charset="0"/>
              </a:rPr>
              <a:t>législation</a:t>
            </a:r>
            <a:r>
              <a:rPr lang="en-CA" b="1" dirty="0" smtClean="0">
                <a:solidFill>
                  <a:srgbClr val="000000"/>
                </a:solidFill>
                <a:latin typeface="Tahoma" pitchFamily="34" charset="0"/>
                <a:ea typeface="Tahoma" pitchFamily="34" charset="0"/>
                <a:cs typeface="Tahoma" pitchFamily="34" charset="0"/>
              </a:rPr>
              <a:t> du Québec en </a:t>
            </a:r>
            <a:r>
              <a:rPr lang="en-CA" b="1" dirty="0" err="1" smtClean="0">
                <a:solidFill>
                  <a:srgbClr val="000000"/>
                </a:solidFill>
                <a:latin typeface="Tahoma" pitchFamily="34" charset="0"/>
                <a:ea typeface="Tahoma" pitchFamily="34" charset="0"/>
                <a:cs typeface="Tahoma" pitchFamily="34" charset="0"/>
              </a:rPr>
              <a:t>vigueur</a:t>
            </a:r>
            <a:r>
              <a:rPr lang="en-CA" b="1" dirty="0" smtClean="0">
                <a:solidFill>
                  <a:srgbClr val="000000"/>
                </a:solidFill>
                <a:latin typeface="Tahoma" pitchFamily="34" charset="0"/>
                <a:ea typeface="Tahoma" pitchFamily="34" charset="0"/>
                <a:cs typeface="Tahoma" pitchFamily="34" charset="0"/>
              </a:rPr>
              <a:t> </a:t>
            </a:r>
            <a:r>
              <a:rPr lang="en-CA" b="1" dirty="0" err="1" smtClean="0">
                <a:solidFill>
                  <a:srgbClr val="000000"/>
                </a:solidFill>
                <a:latin typeface="Tahoma" pitchFamily="34" charset="0"/>
                <a:ea typeface="Tahoma" pitchFamily="34" charset="0"/>
                <a:cs typeface="Tahoma" pitchFamily="34" charset="0"/>
              </a:rPr>
              <a:t>avant</a:t>
            </a:r>
            <a:r>
              <a:rPr lang="en-CA" b="1" dirty="0" smtClean="0">
                <a:solidFill>
                  <a:srgbClr val="000000"/>
                </a:solidFill>
                <a:latin typeface="Tahoma" pitchFamily="34" charset="0"/>
                <a:ea typeface="Tahoma" pitchFamily="34" charset="0"/>
                <a:cs typeface="Tahoma" pitchFamily="34" charset="0"/>
              </a:rPr>
              <a:t> </a:t>
            </a:r>
            <a:r>
              <a:rPr lang="en-CA" b="1" dirty="0" err="1" smtClean="0">
                <a:solidFill>
                  <a:srgbClr val="000000"/>
                </a:solidFill>
                <a:latin typeface="Tahoma" pitchFamily="34" charset="0"/>
                <a:ea typeface="Tahoma" pitchFamily="34" charset="0"/>
                <a:cs typeface="Tahoma" pitchFamily="34" charset="0"/>
              </a:rPr>
              <a:t>l’entrée</a:t>
            </a:r>
            <a:r>
              <a:rPr lang="en-CA" b="1" dirty="0" smtClean="0">
                <a:solidFill>
                  <a:srgbClr val="000000"/>
                </a:solidFill>
                <a:latin typeface="Tahoma" pitchFamily="34" charset="0"/>
                <a:ea typeface="Tahoma" pitchFamily="34" charset="0"/>
                <a:cs typeface="Tahoma" pitchFamily="34" charset="0"/>
              </a:rPr>
              <a:t> de la </a:t>
            </a:r>
            <a:r>
              <a:rPr lang="en-CA" b="1" dirty="0" err="1" smtClean="0">
                <a:solidFill>
                  <a:srgbClr val="000000"/>
                </a:solidFill>
                <a:latin typeface="Tahoma" pitchFamily="34" charset="0"/>
                <a:ea typeface="Tahoma" pitchFamily="34" charset="0"/>
                <a:cs typeface="Tahoma" pitchFamily="34" charset="0"/>
              </a:rPr>
              <a:t>présente</a:t>
            </a:r>
            <a:r>
              <a:rPr lang="en-CA" b="1" dirty="0" smtClean="0">
                <a:solidFill>
                  <a:srgbClr val="000000"/>
                </a:solidFill>
                <a:latin typeface="Tahoma" pitchFamily="34" charset="0"/>
                <a:ea typeface="Tahoma" pitchFamily="34" charset="0"/>
                <a:cs typeface="Tahoma" pitchFamily="34" charset="0"/>
              </a:rPr>
              <a:t> Constitution continue d’être en </a:t>
            </a:r>
            <a:r>
              <a:rPr lang="en-CA" b="1" dirty="0" err="1" smtClean="0">
                <a:solidFill>
                  <a:srgbClr val="000000"/>
                </a:solidFill>
                <a:latin typeface="Tahoma" pitchFamily="34" charset="0"/>
                <a:ea typeface="Tahoma" pitchFamily="34" charset="0"/>
                <a:cs typeface="Tahoma" pitchFamily="34" charset="0"/>
              </a:rPr>
              <a:t>vigueur</a:t>
            </a:r>
            <a:r>
              <a:rPr lang="en-CA" b="1" dirty="0" smtClean="0">
                <a:solidFill>
                  <a:srgbClr val="000000"/>
                </a:solidFill>
                <a:latin typeface="Tahoma" pitchFamily="34" charset="0"/>
                <a:ea typeface="Tahoma" pitchFamily="34" charset="0"/>
                <a:cs typeface="Tahoma" pitchFamily="34" charset="0"/>
              </a:rPr>
              <a:t>.</a:t>
            </a:r>
          </a:p>
          <a:p>
            <a:pPr marL="45720" indent="0" algn="just">
              <a:buNone/>
            </a:pPr>
            <a:endParaRPr lang="en-CA" b="1" dirty="0">
              <a:solidFill>
                <a:srgbClr val="000000"/>
              </a:solidFill>
              <a:latin typeface="Tahoma" pitchFamily="34" charset="0"/>
              <a:ea typeface="Tahoma" pitchFamily="34" charset="0"/>
              <a:cs typeface="Tahoma" pitchFamily="34" charset="0"/>
            </a:endParaRPr>
          </a:p>
          <a:p>
            <a:pPr marL="45720" indent="0" algn="just">
              <a:buNone/>
            </a:pPr>
            <a:r>
              <a:rPr lang="en-CA" b="1" dirty="0" smtClean="0">
                <a:solidFill>
                  <a:srgbClr val="000000"/>
                </a:solidFill>
                <a:latin typeface="Tahoma" pitchFamily="34" charset="0"/>
                <a:ea typeface="Tahoma" pitchFamily="34" charset="0"/>
                <a:cs typeface="Tahoma" pitchFamily="34" charset="0"/>
              </a:rPr>
              <a:t>52. La </a:t>
            </a:r>
            <a:r>
              <a:rPr lang="en-CA" b="1" dirty="0" err="1" smtClean="0">
                <a:solidFill>
                  <a:srgbClr val="000000"/>
                </a:solidFill>
                <a:latin typeface="Tahoma" pitchFamily="34" charset="0"/>
                <a:ea typeface="Tahoma" pitchFamily="34" charset="0"/>
                <a:cs typeface="Tahoma" pitchFamily="34" charset="0"/>
              </a:rPr>
              <a:t>présente</a:t>
            </a:r>
            <a:r>
              <a:rPr lang="en-CA" b="1" dirty="0" smtClean="0">
                <a:solidFill>
                  <a:srgbClr val="000000"/>
                </a:solidFill>
                <a:latin typeface="Tahoma" pitchFamily="34" charset="0"/>
                <a:ea typeface="Tahoma" pitchFamily="34" charset="0"/>
                <a:cs typeface="Tahoma" pitchFamily="34" charset="0"/>
              </a:rPr>
              <a:t> Loi entre en </a:t>
            </a:r>
            <a:r>
              <a:rPr lang="en-CA" b="1" dirty="0" err="1" smtClean="0">
                <a:solidFill>
                  <a:srgbClr val="000000"/>
                </a:solidFill>
                <a:latin typeface="Tahoma" pitchFamily="34" charset="0"/>
                <a:ea typeface="Tahoma" pitchFamily="34" charset="0"/>
                <a:cs typeface="Tahoma" pitchFamily="34" charset="0"/>
              </a:rPr>
              <a:t>vigueur</a:t>
            </a:r>
            <a:r>
              <a:rPr lang="en-CA" b="1" dirty="0" smtClean="0">
                <a:solidFill>
                  <a:srgbClr val="000000"/>
                </a:solidFill>
                <a:latin typeface="Tahoma" pitchFamily="34" charset="0"/>
                <a:ea typeface="Tahoma" pitchFamily="34" charset="0"/>
                <a:cs typeface="Tahoma" pitchFamily="34" charset="0"/>
              </a:rPr>
              <a:t> le 10 </a:t>
            </a:r>
            <a:r>
              <a:rPr lang="en-CA" b="1" dirty="0" err="1" smtClean="0">
                <a:solidFill>
                  <a:srgbClr val="000000"/>
                </a:solidFill>
                <a:latin typeface="Tahoma" pitchFamily="34" charset="0"/>
                <a:ea typeface="Tahoma" pitchFamily="34" charset="0"/>
                <a:cs typeface="Tahoma" pitchFamily="34" charset="0"/>
              </a:rPr>
              <a:t>juin</a:t>
            </a:r>
            <a:r>
              <a:rPr lang="en-CA" b="1" dirty="0" smtClean="0">
                <a:solidFill>
                  <a:srgbClr val="000000"/>
                </a:solidFill>
                <a:latin typeface="Tahoma" pitchFamily="34" charset="0"/>
                <a:ea typeface="Tahoma" pitchFamily="34" charset="0"/>
                <a:cs typeface="Tahoma" pitchFamily="34" charset="0"/>
              </a:rPr>
              <a:t> 2015.</a:t>
            </a:r>
          </a:p>
          <a:p>
            <a:pPr marL="45720" indent="0" algn="just">
              <a:buNone/>
            </a:pPr>
            <a:endParaRPr lang="en-CA" b="1" dirty="0">
              <a:solidFill>
                <a:srgbClr val="000000"/>
              </a:solidFill>
              <a:latin typeface="Tahoma" pitchFamily="34" charset="0"/>
              <a:ea typeface="Tahoma" pitchFamily="34" charset="0"/>
              <a:cs typeface="Tahoma" pitchFamily="34" charset="0"/>
            </a:endParaRPr>
          </a:p>
          <a:p>
            <a:pPr marL="45720" indent="0" algn="just">
              <a:buNone/>
            </a:pPr>
            <a:r>
              <a:rPr lang="en-CA" b="1" dirty="0" smtClean="0">
                <a:solidFill>
                  <a:srgbClr val="000000"/>
                </a:solidFill>
                <a:latin typeface="Tahoma" pitchFamily="34" charset="0"/>
                <a:ea typeface="Tahoma" pitchFamily="34" charset="0"/>
                <a:cs typeface="Tahoma" pitchFamily="34" charset="0"/>
              </a:rPr>
              <a:t>53. La </a:t>
            </a:r>
            <a:r>
              <a:rPr lang="en-CA" b="1" dirty="0" err="1" smtClean="0">
                <a:solidFill>
                  <a:srgbClr val="000000"/>
                </a:solidFill>
                <a:latin typeface="Tahoma" pitchFamily="34" charset="0"/>
                <a:ea typeface="Tahoma" pitchFamily="34" charset="0"/>
                <a:cs typeface="Tahoma" pitchFamily="34" charset="0"/>
              </a:rPr>
              <a:t>présente</a:t>
            </a:r>
            <a:r>
              <a:rPr lang="en-CA" b="1" dirty="0" smtClean="0">
                <a:solidFill>
                  <a:srgbClr val="000000"/>
                </a:solidFill>
                <a:latin typeface="Tahoma" pitchFamily="34" charset="0"/>
                <a:ea typeface="Tahoma" pitchFamily="34" charset="0"/>
                <a:cs typeface="Tahoma" pitchFamily="34" charset="0"/>
              </a:rPr>
              <a:t> Loi </a:t>
            </a:r>
            <a:r>
              <a:rPr lang="en-CA" b="1" dirty="0" err="1" smtClean="0">
                <a:solidFill>
                  <a:srgbClr val="000000"/>
                </a:solidFill>
                <a:latin typeface="Tahoma" pitchFamily="34" charset="0"/>
                <a:ea typeface="Tahoma" pitchFamily="34" charset="0"/>
                <a:cs typeface="Tahoma" pitchFamily="34" charset="0"/>
              </a:rPr>
              <a:t>abroge</a:t>
            </a:r>
            <a:r>
              <a:rPr lang="en-CA" b="1" dirty="0" smtClean="0">
                <a:solidFill>
                  <a:srgbClr val="000000"/>
                </a:solidFill>
                <a:latin typeface="Tahoma" pitchFamily="34" charset="0"/>
                <a:ea typeface="Tahoma" pitchFamily="34" charset="0"/>
                <a:cs typeface="Tahoma" pitchFamily="34" charset="0"/>
              </a:rPr>
              <a:t> les articles 1 à 56 de la </a:t>
            </a:r>
            <a:r>
              <a:rPr lang="en-CA" b="1" i="1" dirty="0" smtClean="0">
                <a:solidFill>
                  <a:srgbClr val="000000"/>
                </a:solidFill>
                <a:latin typeface="Tahoma" pitchFamily="34" charset="0"/>
                <a:ea typeface="Tahoma" pitchFamily="34" charset="0"/>
                <a:cs typeface="Tahoma" pitchFamily="34" charset="0"/>
              </a:rPr>
              <a:t>Charte des droits de libertés de la personne, </a:t>
            </a:r>
            <a:r>
              <a:rPr lang="en-CA" b="1" dirty="0" smtClean="0">
                <a:solidFill>
                  <a:srgbClr val="000000"/>
                </a:solidFill>
                <a:latin typeface="Tahoma" pitchFamily="34" charset="0"/>
                <a:ea typeface="Tahoma" pitchFamily="34" charset="0"/>
                <a:cs typeface="Tahoma" pitchFamily="34" charset="0"/>
              </a:rPr>
              <a:t> qui </a:t>
            </a:r>
            <a:r>
              <a:rPr lang="en-CA" b="1" dirty="0" err="1" smtClean="0">
                <a:solidFill>
                  <a:srgbClr val="000000"/>
                </a:solidFill>
                <a:latin typeface="Tahoma" pitchFamily="34" charset="0"/>
                <a:ea typeface="Tahoma" pitchFamily="34" charset="0"/>
                <a:cs typeface="Tahoma" pitchFamily="34" charset="0"/>
              </a:rPr>
              <a:t>devient</a:t>
            </a:r>
            <a:r>
              <a:rPr lang="en-CA" b="1" dirty="0" smtClean="0">
                <a:solidFill>
                  <a:srgbClr val="000000"/>
                </a:solidFill>
                <a:latin typeface="Tahoma" pitchFamily="34" charset="0"/>
                <a:ea typeface="Tahoma" pitchFamily="34" charset="0"/>
                <a:cs typeface="Tahoma" pitchFamily="34" charset="0"/>
              </a:rPr>
              <a:t> la </a:t>
            </a:r>
            <a:r>
              <a:rPr lang="en-CA" b="1" i="1" dirty="0" smtClean="0">
                <a:solidFill>
                  <a:srgbClr val="000000"/>
                </a:solidFill>
                <a:latin typeface="Tahoma" pitchFamily="34" charset="0"/>
                <a:ea typeface="Tahoma" pitchFamily="34" charset="0"/>
                <a:cs typeface="Tahoma" pitchFamily="34" charset="0"/>
              </a:rPr>
              <a:t>Loi de </a:t>
            </a:r>
            <a:r>
              <a:rPr lang="en-CA" b="1" i="1" dirty="0" err="1" smtClean="0">
                <a:solidFill>
                  <a:srgbClr val="000000"/>
                </a:solidFill>
                <a:latin typeface="Tahoma" pitchFamily="34" charset="0"/>
                <a:ea typeface="Tahoma" pitchFamily="34" charset="0"/>
                <a:cs typeface="Tahoma" pitchFamily="34" charset="0"/>
              </a:rPr>
              <a:t>mise</a:t>
            </a:r>
            <a:r>
              <a:rPr lang="en-CA" b="1" i="1" dirty="0" smtClean="0">
                <a:solidFill>
                  <a:srgbClr val="000000"/>
                </a:solidFill>
                <a:latin typeface="Tahoma" pitchFamily="34" charset="0"/>
                <a:ea typeface="Tahoma" pitchFamily="34" charset="0"/>
                <a:cs typeface="Tahoma" pitchFamily="34" charset="0"/>
              </a:rPr>
              <a:t> en oeuvre de la </a:t>
            </a:r>
            <a:r>
              <a:rPr lang="en-CA" b="1" i="1" dirty="0" err="1" smtClean="0">
                <a:solidFill>
                  <a:srgbClr val="000000"/>
                </a:solidFill>
                <a:latin typeface="Tahoma" pitchFamily="34" charset="0"/>
                <a:ea typeface="Tahoma" pitchFamily="34" charset="0"/>
                <a:cs typeface="Tahoma" pitchFamily="34" charset="0"/>
              </a:rPr>
              <a:t>Déclaration</a:t>
            </a:r>
            <a:r>
              <a:rPr lang="en-CA" b="1" i="1" dirty="0" smtClean="0">
                <a:solidFill>
                  <a:srgbClr val="000000"/>
                </a:solidFill>
                <a:latin typeface="Tahoma" pitchFamily="34" charset="0"/>
                <a:ea typeface="Tahoma" pitchFamily="34" charset="0"/>
                <a:cs typeface="Tahoma" pitchFamily="34" charset="0"/>
              </a:rPr>
              <a:t> des droits fondamentaux du Québec</a:t>
            </a:r>
            <a:r>
              <a:rPr lang="en-CA" b="1" dirty="0" smtClean="0">
                <a:solidFill>
                  <a:srgbClr val="000000"/>
                </a:solidFill>
                <a:latin typeface="Tahoma" pitchFamily="34" charset="0"/>
                <a:ea typeface="Tahoma" pitchFamily="34" charset="0"/>
                <a:cs typeface="Tahoma" pitchFamily="34" charset="0"/>
              </a:rPr>
              <a:t>. </a:t>
            </a:r>
            <a:endParaRPr lang="fr-CA" b="1" dirty="0">
              <a:solidFill>
                <a:srgbClr val="000000"/>
              </a:solidFill>
              <a:latin typeface="Tahoma" pitchFamily="34" charset="0"/>
              <a:ea typeface="Tahoma" pitchFamily="34" charset="0"/>
              <a:cs typeface="Tahoma" pitchFamily="34" charset="0"/>
            </a:endParaRPr>
          </a:p>
        </p:txBody>
      </p:sp>
      <p:sp>
        <p:nvSpPr>
          <p:cNvPr id="4" name="Titre 3"/>
          <p:cNvSpPr>
            <a:spLocks noGrp="1"/>
          </p:cNvSpPr>
          <p:nvPr>
            <p:ph type="title"/>
          </p:nvPr>
        </p:nvSpPr>
        <p:spPr/>
        <p:txBody>
          <a:bodyPr/>
          <a:lstStyle/>
          <a:p>
            <a:r>
              <a:rPr lang="en-CA" dirty="0" smtClean="0"/>
              <a:t>Dispositions </a:t>
            </a:r>
            <a:r>
              <a:rPr lang="en-CA" dirty="0" err="1" smtClean="0"/>
              <a:t>transitoires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6545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51520" y="1719071"/>
            <a:ext cx="8712967" cy="4407408"/>
          </a:xfrm>
        </p:spPr>
        <p:txBody>
          <a:bodyPr>
            <a:normAutofit lnSpcReduction="10000"/>
          </a:bodyPr>
          <a:lstStyle/>
          <a:p>
            <a:pPr marL="45720" indent="0" algn="just">
              <a:buNone/>
            </a:pPr>
            <a:r>
              <a:rPr lang="fr-CA" dirty="0" smtClean="0">
                <a:solidFill>
                  <a:schemeClr val="tx1"/>
                </a:solidFill>
              </a:rPr>
              <a:t>4. </a:t>
            </a:r>
            <a:r>
              <a:rPr lang="fr-CA" dirty="0">
                <a:solidFill>
                  <a:schemeClr val="tx1"/>
                </a:solidFill>
              </a:rPr>
              <a:t>Toute personne est titulaire des libertés fondamentales </a:t>
            </a:r>
            <a:r>
              <a:rPr lang="fr-CA" dirty="0" smtClean="0">
                <a:solidFill>
                  <a:schemeClr val="tx1"/>
                </a:solidFill>
              </a:rPr>
              <a:t>telles que :</a:t>
            </a:r>
          </a:p>
          <a:p>
            <a:pPr marL="45720" indent="0" algn="just">
              <a:buNone/>
            </a:pPr>
            <a:endParaRPr lang="fr-CA" dirty="0">
              <a:solidFill>
                <a:schemeClr val="tx1"/>
              </a:solidFill>
            </a:endParaRPr>
          </a:p>
          <a:p>
            <a:pPr marL="45720" indent="0" algn="just">
              <a:buNone/>
            </a:pPr>
            <a:r>
              <a:rPr lang="fr-CA" dirty="0">
                <a:solidFill>
                  <a:schemeClr val="tx1"/>
                </a:solidFill>
              </a:rPr>
              <a:t>a) la liberté de conscience et la liberté de religion</a:t>
            </a:r>
          </a:p>
          <a:p>
            <a:pPr marL="45720" indent="0" algn="just">
              <a:buNone/>
            </a:pPr>
            <a:r>
              <a:rPr lang="fr-CA" dirty="0">
                <a:solidFill>
                  <a:schemeClr val="tx1"/>
                </a:solidFill>
              </a:rPr>
              <a:t>b) la liberté d'opinion</a:t>
            </a:r>
          </a:p>
          <a:p>
            <a:pPr marL="45720" indent="0" algn="just">
              <a:buNone/>
            </a:pPr>
            <a:r>
              <a:rPr lang="fr-CA" dirty="0">
                <a:solidFill>
                  <a:schemeClr val="tx1"/>
                </a:solidFill>
              </a:rPr>
              <a:t>c) la liberté d'expression, notamment </a:t>
            </a:r>
            <a:r>
              <a:rPr lang="fr-CA" b="1" dirty="0">
                <a:solidFill>
                  <a:schemeClr val="tx1"/>
                </a:solidFill>
              </a:rPr>
              <a:t>la liberté artistique, politique, de recevoir ou partager des informations et idées </a:t>
            </a:r>
            <a:r>
              <a:rPr lang="fr-CA" b="1" dirty="0" smtClean="0">
                <a:solidFill>
                  <a:schemeClr val="tx1"/>
                </a:solidFill>
              </a:rPr>
              <a:t>et la liberté </a:t>
            </a:r>
            <a:r>
              <a:rPr lang="fr-CA" b="1" dirty="0">
                <a:solidFill>
                  <a:schemeClr val="tx1"/>
                </a:solidFill>
              </a:rPr>
              <a:t>de presse, dans les limites </a:t>
            </a:r>
            <a:r>
              <a:rPr lang="fr-CA" b="1" dirty="0" smtClean="0">
                <a:solidFill>
                  <a:schemeClr val="tx1"/>
                </a:solidFill>
              </a:rPr>
              <a:t>du respect des </a:t>
            </a:r>
            <a:r>
              <a:rPr lang="fr-CA" b="1" dirty="0">
                <a:solidFill>
                  <a:schemeClr val="tx1"/>
                </a:solidFill>
              </a:rPr>
              <a:t>droits d’autrui et de la sauvegarde de la sécurité nationale et de l'ordre public.</a:t>
            </a:r>
          </a:p>
          <a:p>
            <a:pPr marL="45720" indent="0" algn="just">
              <a:buNone/>
            </a:pPr>
            <a:r>
              <a:rPr lang="fr-CA" dirty="0">
                <a:solidFill>
                  <a:schemeClr val="tx1"/>
                </a:solidFill>
              </a:rPr>
              <a:t>d) la liberté de réunion pacifique</a:t>
            </a:r>
          </a:p>
          <a:p>
            <a:pPr marL="45720" indent="0" algn="just">
              <a:buNone/>
            </a:pPr>
            <a:r>
              <a:rPr lang="fr-CA" dirty="0">
                <a:solidFill>
                  <a:schemeClr val="tx1"/>
                </a:solidFill>
              </a:rPr>
              <a:t>e) la liberté </a:t>
            </a:r>
            <a:r>
              <a:rPr lang="fr-CA" dirty="0" smtClean="0">
                <a:solidFill>
                  <a:schemeClr val="tx1"/>
                </a:solidFill>
              </a:rPr>
              <a:t>d'association.</a:t>
            </a:r>
          </a:p>
          <a:p>
            <a:pPr marL="45720" indent="0" algn="just">
              <a:buNone/>
            </a:pPr>
            <a:r>
              <a:rPr lang="fr-CA" b="1" dirty="0" smtClean="0">
                <a:solidFill>
                  <a:schemeClr val="tx1"/>
                </a:solidFill>
              </a:rPr>
              <a:t>f</a:t>
            </a:r>
            <a:r>
              <a:rPr lang="fr-CA" b="1" dirty="0">
                <a:solidFill>
                  <a:schemeClr val="tx1"/>
                </a:solidFill>
              </a:rPr>
              <a:t>) la liberté de recherche scientifique</a:t>
            </a:r>
          </a:p>
          <a:p>
            <a:pPr marL="45720" indent="0">
              <a:buNone/>
            </a:pPr>
            <a:endParaRPr lang="fr-CA" dirty="0"/>
          </a:p>
        </p:txBody>
      </p:sp>
      <p:sp>
        <p:nvSpPr>
          <p:cNvPr id="4" name="Titre 3"/>
          <p:cNvSpPr>
            <a:spLocks noGrp="1"/>
          </p:cNvSpPr>
          <p:nvPr>
            <p:ph type="title"/>
          </p:nvPr>
        </p:nvSpPr>
        <p:spPr/>
        <p:txBody>
          <a:bodyPr/>
          <a:lstStyle/>
          <a:p>
            <a:r>
              <a:rPr lang="en-CA" dirty="0" smtClean="0"/>
              <a:t>Libertés </a:t>
            </a:r>
            <a:r>
              <a:rPr lang="en-CA" dirty="0" err="1" smtClean="0"/>
              <a:t>fondamentales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24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1"/>
          </a:xfrm>
        </p:spPr>
        <p:txBody>
          <a:bodyPr>
            <a:normAutofit fontScale="92500"/>
          </a:bodyPr>
          <a:lstStyle/>
          <a:p>
            <a:pPr marL="45720" indent="0" algn="just">
              <a:buNone/>
            </a:pPr>
            <a:r>
              <a:rPr lang="fr-CA" sz="1800" dirty="0" smtClean="0">
                <a:solidFill>
                  <a:schemeClr val="tx1"/>
                </a:solidFill>
                <a:latin typeface="Tahoma" pitchFamily="34" charset="0"/>
                <a:ea typeface="Tahoma" pitchFamily="34" charset="0"/>
                <a:cs typeface="Tahoma" pitchFamily="34" charset="0"/>
              </a:rPr>
              <a:t>4.Toute </a:t>
            </a:r>
            <a:r>
              <a:rPr lang="fr-CA" sz="1800" dirty="0">
                <a:solidFill>
                  <a:schemeClr val="tx1"/>
                </a:solidFill>
                <a:latin typeface="Tahoma" pitchFamily="34" charset="0"/>
                <a:ea typeface="Tahoma" pitchFamily="34" charset="0"/>
                <a:cs typeface="Tahoma" pitchFamily="34" charset="0"/>
              </a:rPr>
              <a:t>personne est titulaire des libertés </a:t>
            </a:r>
            <a:r>
              <a:rPr lang="fr-CA" sz="1800" dirty="0" smtClean="0">
                <a:solidFill>
                  <a:schemeClr val="tx1"/>
                </a:solidFill>
                <a:latin typeface="Tahoma" pitchFamily="34" charset="0"/>
                <a:ea typeface="Tahoma" pitchFamily="34" charset="0"/>
                <a:cs typeface="Tahoma" pitchFamily="34" charset="0"/>
              </a:rPr>
              <a:t>fondamentales, telles que </a:t>
            </a:r>
            <a:r>
              <a:rPr lang="fr-CA" sz="1800" dirty="0">
                <a:solidFill>
                  <a:schemeClr val="tx1"/>
                </a:solidFill>
                <a:latin typeface="Tahoma" pitchFamily="34" charset="0"/>
                <a:ea typeface="Tahoma" pitchFamily="34" charset="0"/>
                <a:cs typeface="Tahoma" pitchFamily="34" charset="0"/>
              </a:rPr>
              <a:t>:</a:t>
            </a:r>
          </a:p>
          <a:p>
            <a:pPr marL="45720" indent="0" algn="just">
              <a:buNone/>
            </a:pPr>
            <a:r>
              <a:rPr lang="en-CA" sz="1800" dirty="0" smtClean="0">
                <a:solidFill>
                  <a:schemeClr val="tx1"/>
                </a:solidFill>
                <a:latin typeface="Tahoma" pitchFamily="34" charset="0"/>
                <a:ea typeface="Tahoma" pitchFamily="34" charset="0"/>
                <a:cs typeface="Tahoma" pitchFamily="34" charset="0"/>
              </a:rPr>
              <a:t>[…]</a:t>
            </a:r>
            <a:endParaRPr lang="fr-CA" sz="1800" dirty="0" smtClean="0">
              <a:solidFill>
                <a:schemeClr val="tx1"/>
              </a:solidFill>
              <a:latin typeface="Tahoma" pitchFamily="34" charset="0"/>
              <a:ea typeface="Tahoma" pitchFamily="34" charset="0"/>
              <a:cs typeface="Tahoma" pitchFamily="34" charset="0"/>
            </a:endParaRPr>
          </a:p>
          <a:p>
            <a:pPr marL="45720" indent="0" algn="just">
              <a:buNone/>
            </a:pPr>
            <a:r>
              <a:rPr lang="fr-CA" sz="1800" dirty="0" smtClean="0">
                <a:solidFill>
                  <a:schemeClr val="tx1"/>
                </a:solidFill>
                <a:latin typeface="Tahoma" pitchFamily="34" charset="0"/>
                <a:ea typeface="Tahoma" pitchFamily="34" charset="0"/>
                <a:cs typeface="Tahoma" pitchFamily="34" charset="0"/>
              </a:rPr>
              <a:t>c</a:t>
            </a:r>
            <a:r>
              <a:rPr lang="fr-CA" sz="1800" dirty="0">
                <a:solidFill>
                  <a:schemeClr val="tx1"/>
                </a:solidFill>
                <a:latin typeface="Tahoma" pitchFamily="34" charset="0"/>
                <a:ea typeface="Tahoma" pitchFamily="34" charset="0"/>
                <a:cs typeface="Tahoma" pitchFamily="34" charset="0"/>
              </a:rPr>
              <a:t>) la liberté d'expression, notamment </a:t>
            </a:r>
            <a:r>
              <a:rPr lang="fr-CA" sz="1800" b="1" dirty="0">
                <a:solidFill>
                  <a:schemeClr val="tx1"/>
                </a:solidFill>
                <a:latin typeface="Tahoma" pitchFamily="34" charset="0"/>
                <a:ea typeface="Tahoma" pitchFamily="34" charset="0"/>
                <a:cs typeface="Tahoma" pitchFamily="34" charset="0"/>
              </a:rPr>
              <a:t>la liberté artistique, politique, de recevoir ou partager des informations et idées </a:t>
            </a:r>
            <a:r>
              <a:rPr lang="fr-CA" sz="1800" b="1" dirty="0" smtClean="0">
                <a:solidFill>
                  <a:schemeClr val="tx1"/>
                </a:solidFill>
                <a:latin typeface="Tahoma" pitchFamily="34" charset="0"/>
                <a:ea typeface="Tahoma" pitchFamily="34" charset="0"/>
                <a:cs typeface="Tahoma" pitchFamily="34" charset="0"/>
              </a:rPr>
              <a:t>et la liberté </a:t>
            </a:r>
            <a:r>
              <a:rPr lang="fr-CA" sz="1800" b="1" dirty="0">
                <a:solidFill>
                  <a:schemeClr val="tx1"/>
                </a:solidFill>
                <a:latin typeface="Tahoma" pitchFamily="34" charset="0"/>
                <a:ea typeface="Tahoma" pitchFamily="34" charset="0"/>
                <a:cs typeface="Tahoma" pitchFamily="34" charset="0"/>
              </a:rPr>
              <a:t>de presse, dans les limites </a:t>
            </a:r>
            <a:r>
              <a:rPr lang="fr-CA" sz="1800" b="1" dirty="0" smtClean="0">
                <a:solidFill>
                  <a:schemeClr val="tx1"/>
                </a:solidFill>
                <a:latin typeface="Tahoma" pitchFamily="34" charset="0"/>
                <a:ea typeface="Tahoma" pitchFamily="34" charset="0"/>
                <a:cs typeface="Tahoma" pitchFamily="34" charset="0"/>
              </a:rPr>
              <a:t>du respect des </a:t>
            </a:r>
            <a:r>
              <a:rPr lang="fr-CA" sz="1800" b="1" dirty="0">
                <a:solidFill>
                  <a:schemeClr val="tx1"/>
                </a:solidFill>
                <a:latin typeface="Tahoma" pitchFamily="34" charset="0"/>
                <a:ea typeface="Tahoma" pitchFamily="34" charset="0"/>
                <a:cs typeface="Tahoma" pitchFamily="34" charset="0"/>
              </a:rPr>
              <a:t>droits d’autrui et de la sauvegarde de la sécurité nationale et de l'ordre public</a:t>
            </a:r>
            <a:r>
              <a:rPr lang="fr-CA" sz="1800" b="1" dirty="0" smtClean="0">
                <a:solidFill>
                  <a:schemeClr val="tx1"/>
                </a:solidFill>
                <a:latin typeface="Tahoma" pitchFamily="34" charset="0"/>
                <a:ea typeface="Tahoma" pitchFamily="34" charset="0"/>
                <a:cs typeface="Tahoma" pitchFamily="34" charset="0"/>
              </a:rPr>
              <a:t>.</a:t>
            </a:r>
          </a:p>
          <a:p>
            <a:pPr marL="45720" indent="0" algn="ctr">
              <a:buNone/>
            </a:pPr>
            <a:r>
              <a:rPr lang="fr-CA" sz="1800" dirty="0" smtClean="0">
                <a:solidFill>
                  <a:schemeClr val="tx1"/>
                </a:solidFill>
                <a:latin typeface="Tahoma" pitchFamily="34" charset="0"/>
                <a:ea typeface="Tahoma" pitchFamily="34" charset="0"/>
                <a:cs typeface="Tahoma" pitchFamily="34" charset="0"/>
              </a:rPr>
              <a:t>______________________________________</a:t>
            </a:r>
            <a:endParaRPr lang="fr-CA" sz="1800" dirty="0">
              <a:solidFill>
                <a:schemeClr val="tx1"/>
              </a:solidFill>
              <a:latin typeface="Tahoma" pitchFamily="34" charset="0"/>
              <a:ea typeface="Tahoma" pitchFamily="34" charset="0"/>
              <a:cs typeface="Tahoma" pitchFamily="34" charset="0"/>
            </a:endParaRPr>
          </a:p>
          <a:p>
            <a:pPr marL="45720" indent="0">
              <a:buNone/>
            </a:pPr>
            <a:endParaRPr lang="en-CA" sz="1800" b="1" dirty="0" smtClean="0">
              <a:solidFill>
                <a:schemeClr val="tx1"/>
              </a:solidFill>
              <a:latin typeface="Tahoma" pitchFamily="34" charset="0"/>
              <a:ea typeface="Tahoma" pitchFamily="34" charset="0"/>
              <a:cs typeface="Tahoma" pitchFamily="34" charset="0"/>
            </a:endParaRPr>
          </a:p>
          <a:p>
            <a:pPr marL="45720" indent="0" algn="just">
              <a:buNone/>
            </a:pPr>
            <a:r>
              <a:rPr lang="en-CA" sz="1800" dirty="0" err="1" smtClean="0">
                <a:solidFill>
                  <a:schemeClr val="tx1"/>
                </a:solidFill>
                <a:latin typeface="Tahoma" pitchFamily="34" charset="0"/>
                <a:ea typeface="Tahoma" pitchFamily="34" charset="0"/>
                <a:cs typeface="Tahoma" pitchFamily="34" charset="0"/>
              </a:rPr>
              <a:t>Constitutionnalisation</a:t>
            </a:r>
            <a:r>
              <a:rPr lang="en-CA" sz="1800" dirty="0" smtClean="0">
                <a:solidFill>
                  <a:schemeClr val="tx1"/>
                </a:solidFill>
                <a:latin typeface="Tahoma" pitchFamily="34" charset="0"/>
                <a:ea typeface="Tahoma" pitchFamily="34" charset="0"/>
                <a:cs typeface="Tahoma" pitchFamily="34" charset="0"/>
              </a:rPr>
              <a:t> des </a:t>
            </a:r>
            <a:r>
              <a:rPr lang="en-CA" sz="1800" dirty="0" err="1" smtClean="0">
                <a:solidFill>
                  <a:schemeClr val="tx1"/>
                </a:solidFill>
                <a:latin typeface="Tahoma" pitchFamily="34" charset="0"/>
                <a:ea typeface="Tahoma" pitchFamily="34" charset="0"/>
                <a:cs typeface="Tahoma" pitchFamily="34" charset="0"/>
              </a:rPr>
              <a:t>facettes</a:t>
            </a:r>
            <a:r>
              <a:rPr lang="en-CA" sz="1800" dirty="0" smtClean="0">
                <a:solidFill>
                  <a:schemeClr val="tx1"/>
                </a:solidFill>
                <a:latin typeface="Tahoma" pitchFamily="34" charset="0"/>
                <a:ea typeface="Tahoma" pitchFamily="34" charset="0"/>
                <a:cs typeface="Tahoma" pitchFamily="34" charset="0"/>
              </a:rPr>
              <a:t> de la </a:t>
            </a:r>
            <a:r>
              <a:rPr lang="en-CA" sz="1800" dirty="0" err="1" smtClean="0">
                <a:solidFill>
                  <a:schemeClr val="tx1"/>
                </a:solidFill>
                <a:latin typeface="Tahoma" pitchFamily="34" charset="0"/>
                <a:ea typeface="Tahoma" pitchFamily="34" charset="0"/>
                <a:cs typeface="Tahoma" pitchFamily="34" charset="0"/>
              </a:rPr>
              <a:t>liberté</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d’expression</a:t>
            </a:r>
            <a:r>
              <a:rPr lang="en-CA" sz="1800" dirty="0" smtClean="0">
                <a:solidFill>
                  <a:schemeClr val="tx1"/>
                </a:solidFill>
                <a:latin typeface="Tahoma" pitchFamily="34" charset="0"/>
                <a:ea typeface="Tahoma" pitchFamily="34" charset="0"/>
                <a:cs typeface="Tahoma" pitchFamily="34" charset="0"/>
              </a:rPr>
              <a:t> et des </a:t>
            </a:r>
            <a:r>
              <a:rPr lang="en-CA" sz="1800" dirty="0" err="1" smtClean="0">
                <a:solidFill>
                  <a:schemeClr val="tx1"/>
                </a:solidFill>
                <a:latin typeface="Tahoma" pitchFamily="34" charset="0"/>
                <a:ea typeface="Tahoma" pitchFamily="34" charset="0"/>
                <a:cs typeface="Tahoma" pitchFamily="34" charset="0"/>
              </a:rPr>
              <a:t>limites</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légitimes</a:t>
            </a:r>
            <a:r>
              <a:rPr lang="en-CA" sz="1800" dirty="0" smtClean="0">
                <a:solidFill>
                  <a:schemeClr val="tx1"/>
                </a:solidFill>
                <a:latin typeface="Tahoma" pitchFamily="34" charset="0"/>
                <a:ea typeface="Tahoma" pitchFamily="34" charset="0"/>
                <a:cs typeface="Tahoma" pitchFamily="34" charset="0"/>
              </a:rPr>
              <a:t> à son </a:t>
            </a:r>
            <a:r>
              <a:rPr lang="en-CA" sz="1800" dirty="0" err="1" smtClean="0">
                <a:solidFill>
                  <a:schemeClr val="tx1"/>
                </a:solidFill>
                <a:latin typeface="Tahoma" pitchFamily="34" charset="0"/>
                <a:ea typeface="Tahoma" pitchFamily="34" charset="0"/>
                <a:cs typeface="Tahoma" pitchFamily="34" charset="0"/>
              </a:rPr>
              <a:t>exercice</a:t>
            </a:r>
            <a:r>
              <a:rPr lang="en-CA" sz="1800" dirty="0" smtClean="0">
                <a:solidFill>
                  <a:schemeClr val="tx1"/>
                </a:solidFill>
                <a:latin typeface="Tahoma" pitchFamily="34" charset="0"/>
                <a:ea typeface="Tahoma" pitchFamily="34" charset="0"/>
                <a:cs typeface="Tahoma" pitchFamily="34" charset="0"/>
              </a:rPr>
              <a:t> pour </a:t>
            </a:r>
            <a:r>
              <a:rPr lang="en-CA" sz="1800" dirty="0" err="1" smtClean="0">
                <a:solidFill>
                  <a:schemeClr val="tx1"/>
                </a:solidFill>
                <a:latin typeface="Tahoma" pitchFamily="34" charset="0"/>
                <a:ea typeface="Tahoma" pitchFamily="34" charset="0"/>
                <a:cs typeface="Tahoma" pitchFamily="34" charset="0"/>
              </a:rPr>
              <a:t>mieux</a:t>
            </a:r>
            <a:r>
              <a:rPr lang="en-CA" sz="1800" dirty="0" smtClean="0">
                <a:solidFill>
                  <a:schemeClr val="tx1"/>
                </a:solidFill>
                <a:latin typeface="Tahoma" pitchFamily="34" charset="0"/>
                <a:ea typeface="Tahoma" pitchFamily="34" charset="0"/>
                <a:cs typeface="Tahoma" pitchFamily="34" charset="0"/>
              </a:rPr>
              <a:t> en </a:t>
            </a:r>
            <a:r>
              <a:rPr lang="en-CA" sz="1800" dirty="0" err="1" smtClean="0">
                <a:solidFill>
                  <a:schemeClr val="tx1"/>
                </a:solidFill>
                <a:latin typeface="Tahoma" pitchFamily="34" charset="0"/>
                <a:ea typeface="Tahoma" pitchFamily="34" charset="0"/>
                <a:cs typeface="Tahoma" pitchFamily="34" charset="0"/>
              </a:rPr>
              <a:t>délimiter</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l’étendue</a:t>
            </a:r>
            <a:r>
              <a:rPr lang="en-CA" sz="1800" dirty="0" smtClean="0">
                <a:solidFill>
                  <a:schemeClr val="tx1"/>
                </a:solidFill>
                <a:latin typeface="Tahoma" pitchFamily="34" charset="0"/>
                <a:ea typeface="Tahoma" pitchFamily="34" charset="0"/>
                <a:cs typeface="Tahoma" pitchFamily="34" charset="0"/>
              </a:rPr>
              <a:t>. </a:t>
            </a:r>
            <a:r>
              <a:rPr lang="en-CA" sz="1800" dirty="0">
                <a:solidFill>
                  <a:schemeClr val="tx1"/>
                </a:solidFill>
                <a:latin typeface="Tahoma" pitchFamily="34" charset="0"/>
                <a:ea typeface="Tahoma" pitchFamily="34" charset="0"/>
                <a:cs typeface="Tahoma" pitchFamily="34" charset="0"/>
              </a:rPr>
              <a:t>L</a:t>
            </a:r>
            <a:r>
              <a:rPr lang="en-CA" sz="1800" dirty="0" smtClean="0">
                <a:solidFill>
                  <a:schemeClr val="tx1"/>
                </a:solidFill>
                <a:latin typeface="Tahoma" pitchFamily="34" charset="0"/>
                <a:ea typeface="Tahoma" pitchFamily="34" charset="0"/>
                <a:cs typeface="Tahoma" pitchFamily="34" charset="0"/>
              </a:rPr>
              <a:t>a </a:t>
            </a:r>
            <a:r>
              <a:rPr lang="en-CA" sz="1800" dirty="0" err="1" smtClean="0">
                <a:solidFill>
                  <a:schemeClr val="tx1"/>
                </a:solidFill>
                <a:latin typeface="Tahoma" pitchFamily="34" charset="0"/>
                <a:ea typeface="Tahoma" pitchFamily="34" charset="0"/>
                <a:cs typeface="Tahoma" pitchFamily="34" charset="0"/>
              </a:rPr>
              <a:t>liste</a:t>
            </a:r>
            <a:r>
              <a:rPr lang="en-CA" sz="1800" dirty="0" smtClean="0">
                <a:solidFill>
                  <a:schemeClr val="tx1"/>
                </a:solidFill>
                <a:latin typeface="Tahoma" pitchFamily="34" charset="0"/>
                <a:ea typeface="Tahoma" pitchFamily="34" charset="0"/>
                <a:cs typeface="Tahoma" pitchFamily="34" charset="0"/>
              </a:rPr>
              <a:t> de </a:t>
            </a:r>
            <a:r>
              <a:rPr lang="en-CA" sz="1800" dirty="0" err="1" smtClean="0">
                <a:solidFill>
                  <a:schemeClr val="tx1"/>
                </a:solidFill>
                <a:latin typeface="Tahoma" pitchFamily="34" charset="0"/>
                <a:ea typeface="Tahoma" pitchFamily="34" charset="0"/>
                <a:cs typeface="Tahoma" pitchFamily="34" charset="0"/>
              </a:rPr>
              <a:t>facettes</a:t>
            </a:r>
            <a:r>
              <a:rPr lang="en-CA" sz="1800" dirty="0" smtClean="0">
                <a:solidFill>
                  <a:schemeClr val="tx1"/>
                </a:solidFill>
                <a:latin typeface="Tahoma" pitchFamily="34" charset="0"/>
                <a:ea typeface="Tahoma" pitchFamily="34" charset="0"/>
                <a:cs typeface="Tahoma" pitchFamily="34" charset="0"/>
              </a:rPr>
              <a:t> à la </a:t>
            </a:r>
            <a:r>
              <a:rPr lang="en-CA" sz="1800" dirty="0" err="1" smtClean="0">
                <a:solidFill>
                  <a:schemeClr val="tx1"/>
                </a:solidFill>
                <a:latin typeface="Tahoma" pitchFamily="34" charset="0"/>
                <a:ea typeface="Tahoma" pitchFamily="34" charset="0"/>
                <a:cs typeface="Tahoma" pitchFamily="34" charset="0"/>
              </a:rPr>
              <a:t>liberté</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d’expression</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n’est</a:t>
            </a:r>
            <a:r>
              <a:rPr lang="en-CA" sz="1800" dirty="0" smtClean="0">
                <a:solidFill>
                  <a:schemeClr val="tx1"/>
                </a:solidFill>
                <a:latin typeface="Tahoma" pitchFamily="34" charset="0"/>
                <a:ea typeface="Tahoma" pitchFamily="34" charset="0"/>
                <a:cs typeface="Tahoma" pitchFamily="34" charset="0"/>
              </a:rPr>
              <a:t> pas exhaustive, </a:t>
            </a:r>
            <a:r>
              <a:rPr lang="en-CA" sz="1800" dirty="0" err="1" smtClean="0">
                <a:solidFill>
                  <a:schemeClr val="tx1"/>
                </a:solidFill>
                <a:latin typeface="Tahoma" pitchFamily="34" charset="0"/>
                <a:ea typeface="Tahoma" pitchFamily="34" charset="0"/>
                <a:cs typeface="Tahoma" pitchFamily="34" charset="0"/>
              </a:rPr>
              <a:t>mais</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celle</a:t>
            </a:r>
            <a:r>
              <a:rPr lang="en-CA" sz="1800" dirty="0" smtClean="0">
                <a:solidFill>
                  <a:schemeClr val="tx1"/>
                </a:solidFill>
                <a:latin typeface="Tahoma" pitchFamily="34" charset="0"/>
                <a:ea typeface="Tahoma" pitchFamily="34" charset="0"/>
                <a:cs typeface="Tahoma" pitchFamily="34" charset="0"/>
              </a:rPr>
              <a:t> relative aux </a:t>
            </a:r>
            <a:r>
              <a:rPr lang="en-CA" sz="1800" dirty="0" err="1" smtClean="0">
                <a:solidFill>
                  <a:schemeClr val="tx1"/>
                </a:solidFill>
                <a:latin typeface="Tahoma" pitchFamily="34" charset="0"/>
                <a:ea typeface="Tahoma" pitchFamily="34" charset="0"/>
                <a:cs typeface="Tahoma" pitchFamily="34" charset="0"/>
              </a:rPr>
              <a:t>limites</a:t>
            </a:r>
            <a:r>
              <a:rPr lang="en-CA" sz="1800" dirty="0" smtClean="0">
                <a:solidFill>
                  <a:schemeClr val="tx1"/>
                </a:solidFill>
                <a:latin typeface="Tahoma" pitchFamily="34" charset="0"/>
                <a:ea typeface="Tahoma" pitchFamily="34" charset="0"/>
                <a:cs typeface="Tahoma" pitchFamily="34" charset="0"/>
              </a:rPr>
              <a:t> </a:t>
            </a:r>
            <a:r>
              <a:rPr lang="en-CA" sz="1800" dirty="0" err="1" smtClean="0">
                <a:solidFill>
                  <a:schemeClr val="tx1"/>
                </a:solidFill>
                <a:latin typeface="Tahoma" pitchFamily="34" charset="0"/>
                <a:ea typeface="Tahoma" pitchFamily="34" charset="0"/>
                <a:cs typeface="Tahoma" pitchFamily="34" charset="0"/>
              </a:rPr>
              <a:t>l’est</a:t>
            </a:r>
            <a:r>
              <a:rPr lang="en-CA" sz="1800" dirty="0" smtClean="0">
                <a:solidFill>
                  <a:schemeClr val="tx1"/>
                </a:solidFill>
                <a:latin typeface="Tahoma" pitchFamily="34" charset="0"/>
                <a:ea typeface="Tahoma" pitchFamily="34" charset="0"/>
                <a:cs typeface="Tahoma" pitchFamily="34" charset="0"/>
              </a:rPr>
              <a:t>.</a:t>
            </a:r>
          </a:p>
          <a:p>
            <a:pPr marL="45720" indent="0" algn="just">
              <a:buNone/>
            </a:pPr>
            <a:endParaRPr lang="en-CA" sz="1800" dirty="0">
              <a:solidFill>
                <a:schemeClr val="tx1"/>
              </a:solidFill>
              <a:latin typeface="Tahoma" pitchFamily="34" charset="0"/>
              <a:ea typeface="Tahoma" pitchFamily="34" charset="0"/>
              <a:cs typeface="Tahoma" pitchFamily="34" charset="0"/>
            </a:endParaRPr>
          </a:p>
          <a:p>
            <a:pPr marL="45720" indent="0" algn="just">
              <a:buNone/>
            </a:pPr>
            <a:r>
              <a:rPr lang="en-CA" sz="1800" b="1" dirty="0" smtClean="0">
                <a:solidFill>
                  <a:schemeClr val="tx1"/>
                </a:solidFill>
                <a:latin typeface="Tahoma" pitchFamily="34" charset="0"/>
                <a:ea typeface="Tahoma" pitchFamily="34" charset="0"/>
                <a:cs typeface="Tahoma" pitchFamily="34" charset="0"/>
              </a:rPr>
              <a:t>Sources:</a:t>
            </a:r>
          </a:p>
          <a:p>
            <a:pPr marL="45720" indent="0" algn="just">
              <a:buNone/>
            </a:pPr>
            <a:r>
              <a:rPr lang="en-CA" sz="1400" i="1" dirty="0" err="1" smtClean="0">
                <a:solidFill>
                  <a:schemeClr val="tx1"/>
                </a:solidFill>
                <a:latin typeface="Tahoma" pitchFamily="34" charset="0"/>
                <a:ea typeface="Tahoma" pitchFamily="34" charset="0"/>
                <a:cs typeface="Tahoma" pitchFamily="34" charset="0"/>
              </a:rPr>
              <a:t>Déclaration</a:t>
            </a:r>
            <a:r>
              <a:rPr lang="en-CA" sz="1400" i="1" dirty="0" smtClean="0">
                <a:solidFill>
                  <a:schemeClr val="tx1"/>
                </a:solidFill>
                <a:latin typeface="Tahoma" pitchFamily="34" charset="0"/>
                <a:ea typeface="Tahoma" pitchFamily="34" charset="0"/>
                <a:cs typeface="Tahoma" pitchFamily="34" charset="0"/>
              </a:rPr>
              <a:t> des droits de </a:t>
            </a:r>
            <a:r>
              <a:rPr lang="en-CA" sz="1400" i="1" dirty="0" err="1" smtClean="0">
                <a:solidFill>
                  <a:schemeClr val="tx1"/>
                </a:solidFill>
                <a:latin typeface="Tahoma" pitchFamily="34" charset="0"/>
                <a:ea typeface="Tahoma" pitchFamily="34" charset="0"/>
                <a:cs typeface="Tahoma" pitchFamily="34" charset="0"/>
              </a:rPr>
              <a:t>l’Afrique</a:t>
            </a:r>
            <a:r>
              <a:rPr lang="en-CA" sz="1400" i="1" dirty="0" smtClean="0">
                <a:solidFill>
                  <a:schemeClr val="tx1"/>
                </a:solidFill>
                <a:latin typeface="Tahoma" pitchFamily="34" charset="0"/>
                <a:ea typeface="Tahoma" pitchFamily="34" charset="0"/>
                <a:cs typeface="Tahoma" pitchFamily="34" charset="0"/>
              </a:rPr>
              <a:t> du </a:t>
            </a:r>
            <a:r>
              <a:rPr lang="en-CA" sz="1400" i="1" dirty="0" err="1" smtClean="0">
                <a:solidFill>
                  <a:schemeClr val="tx1"/>
                </a:solidFill>
                <a:latin typeface="Tahoma" pitchFamily="34" charset="0"/>
                <a:ea typeface="Tahoma" pitchFamily="34" charset="0"/>
                <a:cs typeface="Tahoma" pitchFamily="34" charset="0"/>
              </a:rPr>
              <a:t>Sud</a:t>
            </a:r>
            <a:r>
              <a:rPr lang="en-CA" sz="1400" i="1" dirty="0" smtClean="0">
                <a:solidFill>
                  <a:schemeClr val="tx1"/>
                </a:solidFill>
                <a:latin typeface="Tahoma" pitchFamily="34" charset="0"/>
                <a:ea typeface="Tahoma" pitchFamily="34" charset="0"/>
                <a:cs typeface="Tahoma" pitchFamily="34" charset="0"/>
              </a:rPr>
              <a:t>;</a:t>
            </a:r>
          </a:p>
          <a:p>
            <a:pPr marL="45720" indent="0" algn="just">
              <a:buNone/>
            </a:pPr>
            <a:r>
              <a:rPr lang="en-CA" sz="1400" i="1" dirty="0" smtClean="0">
                <a:solidFill>
                  <a:schemeClr val="tx1"/>
                </a:solidFill>
                <a:latin typeface="Tahoma" pitchFamily="34" charset="0"/>
                <a:ea typeface="Tahoma" pitchFamily="34" charset="0"/>
                <a:cs typeface="Tahoma" pitchFamily="34" charset="0"/>
              </a:rPr>
              <a:t>Convention </a:t>
            </a:r>
            <a:r>
              <a:rPr lang="en-CA" sz="1400" i="1" dirty="0" err="1" smtClean="0">
                <a:solidFill>
                  <a:schemeClr val="tx1"/>
                </a:solidFill>
                <a:latin typeface="Tahoma" pitchFamily="34" charset="0"/>
                <a:ea typeface="Tahoma" pitchFamily="34" charset="0"/>
                <a:cs typeface="Tahoma" pitchFamily="34" charset="0"/>
              </a:rPr>
              <a:t>européenne</a:t>
            </a:r>
            <a:r>
              <a:rPr lang="en-CA" sz="1400" i="1" dirty="0" smtClean="0">
                <a:solidFill>
                  <a:schemeClr val="tx1"/>
                </a:solidFill>
                <a:latin typeface="Tahoma" pitchFamily="34" charset="0"/>
                <a:ea typeface="Tahoma" pitchFamily="34" charset="0"/>
                <a:cs typeface="Tahoma" pitchFamily="34" charset="0"/>
              </a:rPr>
              <a:t> des droits de </a:t>
            </a:r>
            <a:r>
              <a:rPr lang="en-CA" sz="1400" i="1" dirty="0" err="1" smtClean="0">
                <a:solidFill>
                  <a:schemeClr val="tx1"/>
                </a:solidFill>
                <a:latin typeface="Tahoma" pitchFamily="34" charset="0"/>
                <a:ea typeface="Tahoma" pitchFamily="34" charset="0"/>
                <a:cs typeface="Tahoma" pitchFamily="34" charset="0"/>
              </a:rPr>
              <a:t>l’homme</a:t>
            </a:r>
            <a:r>
              <a:rPr lang="en-CA" sz="1400" i="1" dirty="0" smtClean="0">
                <a:solidFill>
                  <a:schemeClr val="tx1"/>
                </a:solidFill>
                <a:latin typeface="Tahoma" pitchFamily="34" charset="0"/>
                <a:ea typeface="Tahoma" pitchFamily="34" charset="0"/>
                <a:cs typeface="Tahoma" pitchFamily="34" charset="0"/>
              </a:rPr>
              <a:t>;</a:t>
            </a:r>
          </a:p>
          <a:p>
            <a:pPr marL="45720" indent="0" algn="just">
              <a:buNone/>
            </a:pPr>
            <a:r>
              <a:rPr lang="en-CA" sz="1400" i="1" dirty="0" smtClean="0">
                <a:solidFill>
                  <a:schemeClr val="tx1"/>
                </a:solidFill>
                <a:latin typeface="Tahoma" pitchFamily="34" charset="0"/>
                <a:ea typeface="Tahoma" pitchFamily="34" charset="0"/>
                <a:cs typeface="Tahoma" pitchFamily="34" charset="0"/>
              </a:rPr>
              <a:t>Pacte international relatif aux droits civils et politiques.</a:t>
            </a:r>
            <a:endParaRPr lang="fr-CA" sz="1400" i="1" dirty="0">
              <a:solidFill>
                <a:schemeClr val="tx1"/>
              </a:solidFill>
              <a:latin typeface="Tahoma" pitchFamily="34" charset="0"/>
              <a:ea typeface="Tahoma" pitchFamily="34" charset="0"/>
              <a:cs typeface="Tahoma" pitchFamily="34" charset="0"/>
            </a:endParaRPr>
          </a:p>
          <a:p>
            <a:pPr marL="45720" indent="0">
              <a:buNone/>
            </a:pPr>
            <a:endParaRPr lang="fr-CA" dirty="0">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Liberté</a:t>
            </a:r>
            <a:r>
              <a:rPr lang="en-CA" dirty="0" smtClean="0"/>
              <a:t> </a:t>
            </a:r>
            <a:r>
              <a:rPr lang="en-CA" dirty="0" err="1" smtClean="0"/>
              <a:t>d’expression</a:t>
            </a:r>
            <a:r>
              <a:rPr lang="en-CA" dirty="0" smtClean="0"/>
              <a:t> (article 4c)</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2762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marL="45720" indent="0" algn="just">
              <a:buNone/>
            </a:pPr>
            <a:r>
              <a:rPr lang="fr-FR" dirty="0">
                <a:solidFill>
                  <a:schemeClr val="tx1"/>
                </a:solidFill>
                <a:latin typeface="Tahoma" pitchFamily="34" charset="0"/>
                <a:ea typeface="Tahoma" pitchFamily="34" charset="0"/>
                <a:cs typeface="Tahoma" pitchFamily="34" charset="0"/>
              </a:rPr>
              <a:t>4</a:t>
            </a:r>
            <a:r>
              <a:rPr lang="fr-FR" dirty="0" smtClean="0">
                <a:solidFill>
                  <a:schemeClr val="tx1"/>
                </a:solidFill>
                <a:latin typeface="Tahoma" pitchFamily="34" charset="0"/>
                <a:ea typeface="Tahoma" pitchFamily="34" charset="0"/>
                <a:cs typeface="Tahoma" pitchFamily="34" charset="0"/>
              </a:rPr>
              <a:t>. </a:t>
            </a:r>
            <a:r>
              <a:rPr lang="fr-FR" dirty="0">
                <a:solidFill>
                  <a:schemeClr val="tx1"/>
                </a:solidFill>
                <a:latin typeface="Tahoma" pitchFamily="34" charset="0"/>
                <a:ea typeface="Tahoma" pitchFamily="34" charset="0"/>
                <a:cs typeface="Tahoma" pitchFamily="34" charset="0"/>
              </a:rPr>
              <a:t>Toute personne est titulaire des libertés </a:t>
            </a:r>
            <a:r>
              <a:rPr lang="fr-FR" dirty="0" smtClean="0">
                <a:solidFill>
                  <a:schemeClr val="tx1"/>
                </a:solidFill>
                <a:latin typeface="Tahoma" pitchFamily="34" charset="0"/>
                <a:ea typeface="Tahoma" pitchFamily="34" charset="0"/>
                <a:cs typeface="Tahoma" pitchFamily="34" charset="0"/>
              </a:rPr>
              <a:t>fondamentale, telles que</a:t>
            </a:r>
            <a:r>
              <a:rPr lang="fr-FR" dirty="0">
                <a:solidFill>
                  <a:schemeClr val="tx1"/>
                </a:solidFill>
                <a:latin typeface="Tahoma" pitchFamily="34" charset="0"/>
                <a:ea typeface="Tahoma" pitchFamily="34" charset="0"/>
                <a:cs typeface="Tahoma" pitchFamily="34" charset="0"/>
              </a:rPr>
              <a:t> </a:t>
            </a:r>
            <a:r>
              <a:rPr lang="fr-FR" dirty="0" smtClean="0">
                <a:solidFill>
                  <a:schemeClr val="tx1"/>
                </a:solidFill>
                <a:latin typeface="Tahoma" pitchFamily="34" charset="0"/>
                <a:ea typeface="Tahoma" pitchFamily="34" charset="0"/>
                <a:cs typeface="Tahoma" pitchFamily="34" charset="0"/>
              </a:rPr>
              <a:t>:</a:t>
            </a:r>
          </a:p>
          <a:p>
            <a:pPr marL="45720" indent="0" algn="just">
              <a:buNone/>
            </a:pPr>
            <a:r>
              <a:rPr lang="fr-FR" dirty="0" smtClean="0">
                <a:solidFill>
                  <a:schemeClr val="tx1"/>
                </a:solidFill>
                <a:latin typeface="Tahoma" pitchFamily="34" charset="0"/>
                <a:ea typeface="Tahoma" pitchFamily="34" charset="0"/>
                <a:cs typeface="Tahoma" pitchFamily="34" charset="0"/>
              </a:rPr>
              <a:t>[…] </a:t>
            </a:r>
          </a:p>
          <a:p>
            <a:pPr marL="45720" indent="0" algn="just">
              <a:buNone/>
            </a:pPr>
            <a:r>
              <a:rPr lang="fr-FR" b="1" dirty="0" smtClean="0">
                <a:solidFill>
                  <a:schemeClr val="tx1"/>
                </a:solidFill>
                <a:latin typeface="Tahoma" pitchFamily="34" charset="0"/>
                <a:ea typeface="Tahoma" pitchFamily="34" charset="0"/>
                <a:cs typeface="Tahoma" pitchFamily="34" charset="0"/>
              </a:rPr>
              <a:t>f</a:t>
            </a:r>
            <a:r>
              <a:rPr lang="fr-FR" b="1" dirty="0">
                <a:solidFill>
                  <a:schemeClr val="tx1"/>
                </a:solidFill>
                <a:latin typeface="Tahoma" pitchFamily="34" charset="0"/>
                <a:ea typeface="Tahoma" pitchFamily="34" charset="0"/>
                <a:cs typeface="Tahoma" pitchFamily="34" charset="0"/>
              </a:rPr>
              <a:t>) la liberté de recherche </a:t>
            </a:r>
            <a:r>
              <a:rPr lang="fr-FR" b="1" dirty="0" smtClean="0">
                <a:solidFill>
                  <a:schemeClr val="tx1"/>
                </a:solidFill>
                <a:latin typeface="Tahoma" pitchFamily="34" charset="0"/>
                <a:ea typeface="Tahoma" pitchFamily="34" charset="0"/>
                <a:cs typeface="Tahoma" pitchFamily="34" charset="0"/>
              </a:rPr>
              <a:t>scientifique</a:t>
            </a:r>
          </a:p>
          <a:p>
            <a:pPr marL="45720" indent="0" algn="ctr">
              <a:buNone/>
            </a:pPr>
            <a:r>
              <a:rPr lang="fr-FR" dirty="0" smtClean="0">
                <a:solidFill>
                  <a:schemeClr val="tx1"/>
                </a:solidFill>
                <a:latin typeface="Tahoma" pitchFamily="34" charset="0"/>
                <a:ea typeface="Tahoma" pitchFamily="34" charset="0"/>
                <a:cs typeface="Tahoma" pitchFamily="34" charset="0"/>
              </a:rPr>
              <a:t>_________________________________________</a:t>
            </a:r>
          </a:p>
          <a:p>
            <a:pPr marL="45720" indent="0">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r>
              <a:rPr lang="fr-FR" dirty="0" smtClean="0">
                <a:solidFill>
                  <a:schemeClr val="tx1"/>
                </a:solidFill>
                <a:latin typeface="Tahoma" pitchFamily="34" charset="0"/>
                <a:ea typeface="Tahoma" pitchFamily="34" charset="0"/>
                <a:cs typeface="Tahoma" pitchFamily="34" charset="0"/>
              </a:rPr>
              <a:t>Cet article concerne le droit de faire des recherches scientifiques et d’en communiquer les résultats, entre autres dans les universités. Importance de l’impartialité des chercheurs.</a:t>
            </a:r>
          </a:p>
          <a:p>
            <a:pPr marL="45720" indent="0" algn="just">
              <a:buNone/>
            </a:pPr>
            <a:endParaRPr lang="fr-FR" dirty="0" smtClean="0">
              <a:solidFill>
                <a:schemeClr val="tx1"/>
              </a:solidFill>
              <a:latin typeface="Tahoma" pitchFamily="34" charset="0"/>
              <a:ea typeface="Tahoma" pitchFamily="34" charset="0"/>
              <a:cs typeface="Tahoma" pitchFamily="34" charset="0"/>
            </a:endParaRPr>
          </a:p>
          <a:p>
            <a:pPr marL="45720" indent="0" algn="just">
              <a:buNone/>
            </a:pPr>
            <a:r>
              <a:rPr lang="fr-FR" b="1" dirty="0" smtClean="0">
                <a:solidFill>
                  <a:schemeClr val="tx1"/>
                </a:solidFill>
                <a:latin typeface="Tahoma" pitchFamily="34" charset="0"/>
                <a:ea typeface="Tahoma" pitchFamily="34" charset="0"/>
                <a:cs typeface="Tahoma" pitchFamily="34" charset="0"/>
              </a:rPr>
              <a:t>Sources:</a:t>
            </a:r>
          </a:p>
          <a:p>
            <a:pPr marL="45720" indent="0" algn="just">
              <a:buNone/>
            </a:pPr>
            <a:r>
              <a:rPr lang="fr-FR" i="1" dirty="0" smtClean="0">
                <a:solidFill>
                  <a:schemeClr val="tx1"/>
                </a:solidFill>
                <a:latin typeface="Tahoma" pitchFamily="34" charset="0"/>
                <a:ea typeface="Tahoma" pitchFamily="34" charset="0"/>
                <a:cs typeface="Tahoma" pitchFamily="34" charset="0"/>
              </a:rPr>
              <a:t>Pacte international relatif aux droits économiques, sociaux et culturels</a:t>
            </a:r>
          </a:p>
          <a:p>
            <a:pPr marL="45720" indent="0" algn="just">
              <a:buNone/>
            </a:pPr>
            <a:r>
              <a:rPr lang="fr-FR" dirty="0" smtClean="0">
                <a:solidFill>
                  <a:schemeClr val="tx1"/>
                </a:solidFill>
                <a:latin typeface="Tahoma" pitchFamily="34" charset="0"/>
                <a:ea typeface="Tahoma" pitchFamily="34" charset="0"/>
                <a:cs typeface="Tahoma" pitchFamily="34" charset="0"/>
              </a:rPr>
              <a:t>Daniel TURP, </a:t>
            </a:r>
            <a:r>
              <a:rPr lang="fr-FR" i="1" dirty="0" smtClean="0">
                <a:solidFill>
                  <a:schemeClr val="tx1"/>
                </a:solidFill>
                <a:latin typeface="Tahoma" pitchFamily="34" charset="0"/>
                <a:ea typeface="Tahoma" pitchFamily="34" charset="0"/>
                <a:cs typeface="Tahoma" pitchFamily="34" charset="0"/>
              </a:rPr>
              <a:t>Constitution nationale québécoise</a:t>
            </a:r>
          </a:p>
          <a:p>
            <a:pPr marL="45720" indent="0">
              <a:buNone/>
            </a:pPr>
            <a:endParaRPr lang="fr-FR" dirty="0" smtClean="0">
              <a:solidFill>
                <a:schemeClr val="tx1"/>
              </a:solidFill>
              <a:latin typeface="Tahoma" pitchFamily="34" charset="0"/>
              <a:ea typeface="Tahoma" pitchFamily="34" charset="0"/>
              <a:cs typeface="Tahoma" pitchFamily="34" charset="0"/>
            </a:endParaRPr>
          </a:p>
        </p:txBody>
      </p:sp>
      <p:sp>
        <p:nvSpPr>
          <p:cNvPr id="3" name="Titre 2"/>
          <p:cNvSpPr>
            <a:spLocks noGrp="1"/>
          </p:cNvSpPr>
          <p:nvPr>
            <p:ph type="title"/>
          </p:nvPr>
        </p:nvSpPr>
        <p:spPr/>
        <p:txBody>
          <a:bodyPr/>
          <a:lstStyle/>
          <a:p>
            <a:r>
              <a:rPr lang="en-CA" dirty="0" err="1" smtClean="0"/>
              <a:t>Liberté</a:t>
            </a:r>
            <a:r>
              <a:rPr lang="en-CA" dirty="0" smtClean="0"/>
              <a:t> de </a:t>
            </a:r>
            <a:r>
              <a:rPr lang="en-CA" dirty="0" err="1" smtClean="0"/>
              <a:t>recherche</a:t>
            </a:r>
            <a:r>
              <a:rPr lang="en-CA" dirty="0" smtClean="0"/>
              <a:t> </a:t>
            </a:r>
            <a:r>
              <a:rPr lang="en-CA" dirty="0" err="1" smtClean="0"/>
              <a:t>scientifique</a:t>
            </a:r>
            <a:r>
              <a:rPr lang="en-CA" dirty="0"/>
              <a:t> </a:t>
            </a:r>
            <a:r>
              <a:rPr lang="en-CA" dirty="0" smtClean="0"/>
              <a:t>(article 4f) </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7146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950290"/>
          </a:xfrm>
        </p:spPr>
        <p:txBody>
          <a:bodyPr>
            <a:normAutofit fontScale="62500" lnSpcReduction="20000"/>
          </a:bodyPr>
          <a:lstStyle/>
          <a:p>
            <a:pPr marL="45720" indent="0" algn="just">
              <a:buNone/>
            </a:pPr>
            <a:r>
              <a:rPr lang="fr-FR" sz="2100" dirty="0" smtClean="0">
                <a:solidFill>
                  <a:schemeClr val="tx1"/>
                </a:solidFill>
              </a:rPr>
              <a:t>5. Toute </a:t>
            </a:r>
            <a:r>
              <a:rPr lang="fr-FR" sz="2100" dirty="0">
                <a:solidFill>
                  <a:schemeClr val="tx1"/>
                </a:solidFill>
              </a:rPr>
              <a:t>personne a droit à la sauvegarde de sa dignité, de son honneur et de sa réputation</a:t>
            </a:r>
            <a:r>
              <a:rPr lang="fr-FR" sz="2100" dirty="0" smtClean="0">
                <a:solidFill>
                  <a:schemeClr val="tx1"/>
                </a:solidFill>
              </a:rPr>
              <a:t>.</a:t>
            </a:r>
          </a:p>
          <a:p>
            <a:pPr marL="45720" indent="0" algn="just">
              <a:buNone/>
            </a:pPr>
            <a:endParaRPr lang="fr-FR" sz="2100" dirty="0">
              <a:solidFill>
                <a:schemeClr val="tx1"/>
              </a:solidFill>
            </a:endParaRPr>
          </a:p>
          <a:p>
            <a:pPr marL="45720" indent="0" algn="just">
              <a:buNone/>
            </a:pPr>
            <a:r>
              <a:rPr lang="fr-CA" sz="2100" dirty="0" smtClean="0">
                <a:solidFill>
                  <a:schemeClr val="tx1"/>
                </a:solidFill>
              </a:rPr>
              <a:t>6. Toute </a:t>
            </a:r>
            <a:r>
              <a:rPr lang="fr-CA" sz="2100" dirty="0">
                <a:solidFill>
                  <a:schemeClr val="tx1"/>
                </a:solidFill>
              </a:rPr>
              <a:t>personne a droit au respect de sa vie privée</a:t>
            </a:r>
            <a:r>
              <a:rPr lang="fr-CA" sz="2100" dirty="0" smtClean="0">
                <a:solidFill>
                  <a:schemeClr val="tx1"/>
                </a:solidFill>
              </a:rPr>
              <a:t>.</a:t>
            </a:r>
          </a:p>
          <a:p>
            <a:pPr marL="45720" indent="0" algn="just">
              <a:buNone/>
            </a:pPr>
            <a:endParaRPr lang="fr-CA" sz="2100" dirty="0">
              <a:solidFill>
                <a:schemeClr val="tx1"/>
              </a:solidFill>
            </a:endParaRPr>
          </a:p>
          <a:p>
            <a:pPr marL="45720" indent="0" algn="just">
              <a:buNone/>
            </a:pPr>
            <a:r>
              <a:rPr lang="fr-CA" sz="2100" dirty="0" smtClean="0">
                <a:solidFill>
                  <a:schemeClr val="tx1"/>
                </a:solidFill>
              </a:rPr>
              <a:t>7. Toute </a:t>
            </a:r>
            <a:r>
              <a:rPr lang="fr-CA" sz="2100" dirty="0">
                <a:solidFill>
                  <a:schemeClr val="tx1"/>
                </a:solidFill>
              </a:rPr>
              <a:t>personne a droit à la jouissance paisible et à la libre disposition de ses biens, sauf dans la mesure prévue par la loi.</a:t>
            </a:r>
          </a:p>
          <a:p>
            <a:pPr marL="45720" indent="0" algn="just">
              <a:buNone/>
            </a:pPr>
            <a:endParaRPr lang="fr-CA" sz="2100" dirty="0">
              <a:solidFill>
                <a:schemeClr val="tx1"/>
              </a:solidFill>
            </a:endParaRPr>
          </a:p>
          <a:p>
            <a:pPr marL="45720" indent="0" algn="just">
              <a:buNone/>
            </a:pPr>
            <a:r>
              <a:rPr lang="fr-FR" sz="2100" dirty="0" smtClean="0">
                <a:solidFill>
                  <a:schemeClr val="tx1"/>
                </a:solidFill>
              </a:rPr>
              <a:t>8. La </a:t>
            </a:r>
            <a:r>
              <a:rPr lang="fr-FR" sz="2100" dirty="0">
                <a:solidFill>
                  <a:schemeClr val="tx1"/>
                </a:solidFill>
              </a:rPr>
              <a:t>demeure est inviolable</a:t>
            </a:r>
            <a:r>
              <a:rPr lang="fr-FR" sz="2100" dirty="0" smtClean="0">
                <a:solidFill>
                  <a:schemeClr val="tx1"/>
                </a:solidFill>
              </a:rPr>
              <a:t>.</a:t>
            </a:r>
          </a:p>
          <a:p>
            <a:pPr marL="45720" indent="0" algn="just">
              <a:buNone/>
            </a:pPr>
            <a:endParaRPr lang="fr-FR" sz="2100" dirty="0">
              <a:solidFill>
                <a:schemeClr val="tx1"/>
              </a:solidFill>
            </a:endParaRPr>
          </a:p>
          <a:p>
            <a:pPr marL="45720" indent="0" algn="just">
              <a:buNone/>
            </a:pPr>
            <a:r>
              <a:rPr lang="fr-FR" sz="2100" dirty="0" smtClean="0">
                <a:solidFill>
                  <a:schemeClr val="tx1"/>
                </a:solidFill>
              </a:rPr>
              <a:t>9. Nul </a:t>
            </a:r>
            <a:r>
              <a:rPr lang="fr-FR" sz="2100" dirty="0">
                <a:solidFill>
                  <a:schemeClr val="tx1"/>
                </a:solidFill>
              </a:rPr>
              <a:t>ne peut pénétrer chez autrui ni y prendre quoi que ce soit sans son consentement exprès ou tacite</a:t>
            </a:r>
            <a:r>
              <a:rPr lang="fr-FR" sz="2100" dirty="0" smtClean="0">
                <a:solidFill>
                  <a:schemeClr val="tx1"/>
                </a:solidFill>
              </a:rPr>
              <a:t>.</a:t>
            </a:r>
          </a:p>
          <a:p>
            <a:pPr marL="45720" indent="0" algn="just">
              <a:buNone/>
            </a:pPr>
            <a:endParaRPr lang="fr-FR" sz="2100" dirty="0" smtClean="0">
              <a:solidFill>
                <a:schemeClr val="tx1"/>
              </a:solidFill>
            </a:endParaRPr>
          </a:p>
          <a:p>
            <a:pPr marL="45720" indent="0" algn="just">
              <a:buNone/>
            </a:pPr>
            <a:r>
              <a:rPr lang="fr-FR" sz="2100" dirty="0" smtClean="0">
                <a:solidFill>
                  <a:schemeClr val="tx1"/>
                </a:solidFill>
              </a:rPr>
              <a:t>10.Chacun </a:t>
            </a:r>
            <a:r>
              <a:rPr lang="fr-FR" sz="2100" dirty="0">
                <a:solidFill>
                  <a:schemeClr val="tx1"/>
                </a:solidFill>
              </a:rPr>
              <a:t>a droit au respect du secret </a:t>
            </a:r>
            <a:r>
              <a:rPr lang="fr-FR" sz="2100" dirty="0" smtClean="0">
                <a:solidFill>
                  <a:schemeClr val="tx1"/>
                </a:solidFill>
              </a:rPr>
              <a:t>professionnel.</a:t>
            </a:r>
          </a:p>
          <a:p>
            <a:pPr marL="45720" indent="0" algn="just">
              <a:buNone/>
            </a:pPr>
            <a:r>
              <a:rPr lang="fr-FR" sz="2100" dirty="0" smtClean="0">
                <a:solidFill>
                  <a:schemeClr val="tx1"/>
                </a:solidFill>
              </a:rPr>
              <a:t>Toute </a:t>
            </a:r>
            <a:r>
              <a:rPr lang="fr-FR" sz="2100" dirty="0">
                <a:solidFill>
                  <a:schemeClr val="tx1"/>
                </a:solidFill>
              </a:rPr>
              <a:t>personne tenue par la loi au secret professionnel et tout prêtre ou autre ministre du culte ne peuvent, même en justice, divulguer les renseignements confidentiels qui leur ont été révélés en raison de leur état ou profession, à moins qu'ils n'y soient autorisés par celui qui leur a fait ces confidences ou par une disposition expresse de la loi</a:t>
            </a:r>
            <a:r>
              <a:rPr lang="fr-FR" sz="2100" dirty="0" smtClean="0">
                <a:solidFill>
                  <a:schemeClr val="tx1"/>
                </a:solidFill>
              </a:rPr>
              <a:t>.</a:t>
            </a:r>
          </a:p>
          <a:p>
            <a:pPr marL="45720" indent="0" algn="just">
              <a:buNone/>
            </a:pPr>
            <a:r>
              <a:rPr lang="fr-FR" sz="2100" dirty="0" smtClean="0">
                <a:solidFill>
                  <a:schemeClr val="tx1"/>
                </a:solidFill>
              </a:rPr>
              <a:t>Le </a:t>
            </a:r>
            <a:r>
              <a:rPr lang="fr-FR" sz="2100" dirty="0">
                <a:solidFill>
                  <a:schemeClr val="tx1"/>
                </a:solidFill>
              </a:rPr>
              <a:t>tribunal doit, d'office, assurer le respect du secret professionnel</a:t>
            </a:r>
            <a:r>
              <a:rPr lang="fr-FR" sz="2100" dirty="0" smtClean="0">
                <a:solidFill>
                  <a:schemeClr val="tx1"/>
                </a:solidFill>
              </a:rPr>
              <a:t>.</a:t>
            </a:r>
          </a:p>
          <a:p>
            <a:pPr marL="45720" indent="0" algn="just">
              <a:buNone/>
            </a:pPr>
            <a:endParaRPr lang="fr-FR" sz="2100" dirty="0">
              <a:solidFill>
                <a:schemeClr val="tx1"/>
              </a:solidFill>
            </a:endParaRPr>
          </a:p>
          <a:p>
            <a:pPr marL="45720" indent="0" algn="ctr">
              <a:buNone/>
            </a:pPr>
            <a:r>
              <a:rPr lang="fr-FR" sz="2100" dirty="0" smtClean="0">
                <a:solidFill>
                  <a:schemeClr val="tx1"/>
                </a:solidFill>
              </a:rPr>
              <a:t>_______________________________________________</a:t>
            </a:r>
          </a:p>
          <a:p>
            <a:pPr marL="45720" indent="0" algn="just">
              <a:buNone/>
            </a:pPr>
            <a:endParaRPr lang="fr-FR" sz="2100" dirty="0">
              <a:solidFill>
                <a:schemeClr val="tx1"/>
              </a:solidFill>
            </a:endParaRPr>
          </a:p>
          <a:p>
            <a:pPr marL="45720" indent="0" algn="just">
              <a:buNone/>
            </a:pPr>
            <a:r>
              <a:rPr lang="fr-FR" sz="2100" dirty="0" smtClean="0">
                <a:solidFill>
                  <a:schemeClr val="tx1"/>
                </a:solidFill>
              </a:rPr>
              <a:t>Ces articles reproduisent les articles 4 à 9 de la </a:t>
            </a:r>
            <a:r>
              <a:rPr lang="fr-FR" sz="2100" i="1" dirty="0" smtClean="0">
                <a:solidFill>
                  <a:schemeClr val="tx1"/>
                </a:solidFill>
              </a:rPr>
              <a:t>Charte québécoise.</a:t>
            </a:r>
            <a:endParaRPr lang="fr-CA" sz="2100" dirty="0">
              <a:solidFill>
                <a:schemeClr val="tx1"/>
              </a:solidFill>
            </a:endParaRPr>
          </a:p>
          <a:p>
            <a:pPr marL="45720" indent="0" algn="just">
              <a:buNone/>
            </a:pPr>
            <a:endParaRPr lang="fr-CA" dirty="0"/>
          </a:p>
          <a:p>
            <a:pPr marL="45720" indent="0" algn="just">
              <a:buNone/>
            </a:pPr>
            <a:endParaRPr lang="fr-CA" dirty="0"/>
          </a:p>
          <a:p>
            <a:pPr marL="45720" indent="0" algn="just">
              <a:buNone/>
            </a:pPr>
            <a:endParaRPr lang="fr-CA" dirty="0" smtClean="0"/>
          </a:p>
          <a:p>
            <a:pPr marL="45720" indent="0" algn="just">
              <a:buNone/>
            </a:pPr>
            <a:endParaRPr lang="en-CA" dirty="0" smtClean="0"/>
          </a:p>
          <a:p>
            <a:pPr marL="45720" indent="0" algn="just">
              <a:buNone/>
            </a:pPr>
            <a:endParaRPr lang="fr-CA" dirty="0"/>
          </a:p>
        </p:txBody>
      </p:sp>
      <p:sp>
        <p:nvSpPr>
          <p:cNvPr id="3" name="Titre 2"/>
          <p:cNvSpPr>
            <a:spLocks noGrp="1"/>
          </p:cNvSpPr>
          <p:nvPr>
            <p:ph type="title"/>
          </p:nvPr>
        </p:nvSpPr>
        <p:spPr/>
        <p:txBody>
          <a:bodyPr/>
          <a:lstStyle/>
          <a:p>
            <a:r>
              <a:rPr lang="en-CA" dirty="0" err="1" smtClean="0"/>
              <a:t>Autres</a:t>
            </a:r>
            <a:r>
              <a:rPr lang="en-CA" dirty="0" smtClean="0"/>
              <a:t> droits civils et politiques</a:t>
            </a:r>
            <a:endParaRPr lang="fr-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9498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Personnalisée 1">
      <a:dk1>
        <a:srgbClr val="000000"/>
      </a:dk1>
      <a:lt1>
        <a:srgbClr val="FFFFFF"/>
      </a:lt1>
      <a:dk2>
        <a:srgbClr val="423E43"/>
      </a:dk2>
      <a:lt2>
        <a:srgbClr val="BDCADB"/>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1818</TotalTime>
  <Words>5447</Words>
  <Application>Microsoft Macintosh PowerPoint</Application>
  <PresentationFormat>Présentation à l'écran (4:3)</PresentationFormat>
  <Paragraphs>504</Paragraphs>
  <Slides>50</Slides>
  <Notes>2</Notes>
  <HiddenSlides>0</HiddenSlides>
  <MMClips>0</MMClips>
  <ScaleCrop>false</ScaleCrop>
  <HeadingPairs>
    <vt:vector size="4" baseType="variant">
      <vt:variant>
        <vt:lpstr>Modèle de conception</vt:lpstr>
      </vt:variant>
      <vt:variant>
        <vt:i4>1</vt:i4>
      </vt:variant>
      <vt:variant>
        <vt:lpstr>Titres des diapositives</vt:lpstr>
      </vt:variant>
      <vt:variant>
        <vt:i4>50</vt:i4>
      </vt:variant>
    </vt:vector>
  </HeadingPairs>
  <TitlesOfParts>
    <vt:vector size="51" baseType="lpstr">
      <vt:lpstr>Grille</vt:lpstr>
      <vt:lpstr>     Commission IV  sur les droits fondamentaux   Rapporteure : Stéphanie Pépin    Déclaration des droits fondamentaux du Québec</vt:lpstr>
      <vt:lpstr>PRÉAMBULE</vt:lpstr>
      <vt:lpstr>Droits civils et politiques</vt:lpstr>
      <vt:lpstr>Droit à la vie </vt:lpstr>
      <vt:lpstr>Droit au secours et personnalité juridique </vt:lpstr>
      <vt:lpstr>Libertés fondamentales</vt:lpstr>
      <vt:lpstr>Liberté d’expression (article 4c)</vt:lpstr>
      <vt:lpstr>Liberté de recherche scientifique (article 4f) </vt:lpstr>
      <vt:lpstr>Autres droits civils et politiques</vt:lpstr>
      <vt:lpstr>Droit à l’égalité</vt:lpstr>
      <vt:lpstr>Égalité devant la loi</vt:lpstr>
      <vt:lpstr>Égalité devant la loi: motifs de discrimination</vt:lpstr>
      <vt:lpstr>Actions discriminatoires interdites</vt:lpstr>
      <vt:lpstr>Discrimination liée à l’emploi</vt:lpstr>
      <vt:lpstr>Autres dispositions du droit à l’égalité</vt:lpstr>
      <vt:lpstr>Autres dispositions du droit à l’égalité</vt:lpstr>
      <vt:lpstr>Garantie juridiques</vt:lpstr>
      <vt:lpstr>garanties juridiques des détenus</vt:lpstr>
      <vt:lpstr>Garanties juridiques des accusés</vt:lpstr>
      <vt:lpstr>Droit de ne pas être privé de sa liberté</vt:lpstr>
      <vt:lpstr>Autres garanties juridiques</vt:lpstr>
      <vt:lpstr>Droits politiques</vt:lpstr>
      <vt:lpstr>Droit de pétition à l’assemblée nationale </vt:lpstr>
      <vt:lpstr>Droit de vote</vt:lpstr>
      <vt:lpstr>Droits économiques, sociaux et culturels</vt:lpstr>
      <vt:lpstr>Obligation de garantir un seuil minimal</vt:lpstr>
      <vt:lpstr>Droits de l’enfant</vt:lpstr>
      <vt:lpstr>Droit à l’éducation</vt:lpstr>
      <vt:lpstr>Droit à un niveau de vie décent</vt:lpstr>
      <vt:lpstr>Droit à la culture</vt:lpstr>
      <vt:lpstr>Droit à l’information</vt:lpstr>
      <vt:lpstr>Droit au travail</vt:lpstr>
      <vt:lpstr>Droit à l’usage du français</vt:lpstr>
      <vt:lpstr>Autres droits économiques et sociaux</vt:lpstr>
      <vt:lpstr>Droits collectifs</vt:lpstr>
      <vt:lpstr>Droit à un environnement sain</vt:lpstr>
      <vt:lpstr>Droit à la protection du patrimoine</vt:lpstr>
      <vt:lpstr>Recours en cas de violation </vt:lpstr>
      <vt:lpstr>Recours en cas de violation</vt:lpstr>
      <vt:lpstr>Clause justificative</vt:lpstr>
      <vt:lpstr>Clause justificative</vt:lpstr>
      <vt:lpstr>Clause dérogatoire</vt:lpstr>
      <vt:lpstr>Clause dérogatoire</vt:lpstr>
      <vt:lpstr>Clauses interprétatives</vt:lpstr>
      <vt:lpstr>Clause d’interprétation</vt:lpstr>
      <vt:lpstr>Niveau de protection garanti</vt:lpstr>
      <vt:lpstr>Engagements internationaux</vt:lpstr>
      <vt:lpstr>Autres clauses d’interprétation</vt:lpstr>
      <vt:lpstr>Dispositions transitoires</vt:lpstr>
      <vt:lpstr>Dispositions transitoires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Stephanie</dc:creator>
  <cp:lastModifiedBy>Daniel Turp</cp:lastModifiedBy>
  <cp:revision>150</cp:revision>
  <dcterms:created xsi:type="dcterms:W3CDTF">2013-06-11T11:11:33Z</dcterms:created>
  <dcterms:modified xsi:type="dcterms:W3CDTF">2013-06-11T11:15:10Z</dcterms:modified>
</cp:coreProperties>
</file>