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8" r:id="rId10"/>
    <p:sldId id="264" r:id="rId11"/>
    <p:sldId id="265" r:id="rId12"/>
    <p:sldId id="266" r:id="rId13"/>
    <p:sldId id="267" r:id="rId14"/>
    <p:sldId id="269" r:id="rId15"/>
    <p:sldId id="280" r:id="rId16"/>
    <p:sldId id="270" r:id="rId17"/>
    <p:sldId id="271" r:id="rId18"/>
    <p:sldId id="272" r:id="rId19"/>
    <p:sldId id="273" r:id="rId20"/>
    <p:sldId id="274" r:id="rId21"/>
    <p:sldId id="275" r:id="rId22"/>
    <p:sldId id="276" r:id="rId23"/>
    <p:sldId id="277" r:id="rId24"/>
    <p:sldId id="278" r:id="rId25"/>
    <p:sldId id="279" r:id="rId26"/>
    <p:sldId id="281" r:id="rId27"/>
    <p:sldId id="284" r:id="rId28"/>
    <p:sldId id="285" r:id="rId29"/>
    <p:sldId id="286" r:id="rId30"/>
    <p:sldId id="288" r:id="rId31"/>
    <p:sldId id="287" r:id="rId32"/>
    <p:sldId id="282" r:id="rId33"/>
    <p:sldId id="28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0" d="100"/>
          <a:sy n="70" d="100"/>
        </p:scale>
        <p:origin x="-1386"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B45B37-2FB7-44BD-BF9D-35ECC4ED4D78}" type="datetimeFigureOut">
              <a:rPr lang="en-US" smtClean="0"/>
              <a:pPr/>
              <a:t>4/1/2012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308C2-FC42-4C6B-8AFE-861333A1ACD0}" type="slidenum">
              <a:rPr lang="en-US" smtClean="0"/>
              <a:pPr/>
              <a:t>‹#›</a:t>
            </a:fld>
            <a:endParaRPr lang="en-US"/>
          </a:p>
        </p:txBody>
      </p:sp>
    </p:spTree>
    <p:extLst>
      <p:ext uri="{BB962C8B-B14F-4D97-AF65-F5344CB8AC3E}">
        <p14:creationId xmlns:p14="http://schemas.microsoft.com/office/powerpoint/2010/main" val="3688975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B45B37-2FB7-44BD-BF9D-35ECC4ED4D78}" type="datetimeFigureOut">
              <a:rPr lang="en-US" smtClean="0"/>
              <a:pPr/>
              <a:t>4/1/2012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308C2-FC42-4C6B-8AFE-861333A1ACD0}" type="slidenum">
              <a:rPr lang="en-US" smtClean="0"/>
              <a:pPr/>
              <a:t>‹#›</a:t>
            </a:fld>
            <a:endParaRPr lang="en-US"/>
          </a:p>
        </p:txBody>
      </p:sp>
    </p:spTree>
    <p:extLst>
      <p:ext uri="{BB962C8B-B14F-4D97-AF65-F5344CB8AC3E}">
        <p14:creationId xmlns:p14="http://schemas.microsoft.com/office/powerpoint/2010/main" val="2626011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B45B37-2FB7-44BD-BF9D-35ECC4ED4D78}" type="datetimeFigureOut">
              <a:rPr lang="en-US" smtClean="0"/>
              <a:pPr/>
              <a:t>4/1/2012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308C2-FC42-4C6B-8AFE-861333A1ACD0}" type="slidenum">
              <a:rPr lang="en-US" smtClean="0"/>
              <a:pPr/>
              <a:t>‹#›</a:t>
            </a:fld>
            <a:endParaRPr lang="en-US"/>
          </a:p>
        </p:txBody>
      </p:sp>
    </p:spTree>
    <p:extLst>
      <p:ext uri="{BB962C8B-B14F-4D97-AF65-F5344CB8AC3E}">
        <p14:creationId xmlns:p14="http://schemas.microsoft.com/office/powerpoint/2010/main" val="535606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B45B37-2FB7-44BD-BF9D-35ECC4ED4D78}" type="datetimeFigureOut">
              <a:rPr lang="en-US" smtClean="0"/>
              <a:pPr/>
              <a:t>4/1/2012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308C2-FC42-4C6B-8AFE-861333A1ACD0}" type="slidenum">
              <a:rPr lang="en-US" smtClean="0"/>
              <a:pPr/>
              <a:t>‹#›</a:t>
            </a:fld>
            <a:endParaRPr lang="en-US"/>
          </a:p>
        </p:txBody>
      </p:sp>
    </p:spTree>
    <p:extLst>
      <p:ext uri="{BB962C8B-B14F-4D97-AF65-F5344CB8AC3E}">
        <p14:creationId xmlns:p14="http://schemas.microsoft.com/office/powerpoint/2010/main" val="1775756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B45B37-2FB7-44BD-BF9D-35ECC4ED4D78}" type="datetimeFigureOut">
              <a:rPr lang="en-US" smtClean="0"/>
              <a:pPr/>
              <a:t>4/1/2012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308C2-FC42-4C6B-8AFE-861333A1ACD0}" type="slidenum">
              <a:rPr lang="en-US" smtClean="0"/>
              <a:pPr/>
              <a:t>‹#›</a:t>
            </a:fld>
            <a:endParaRPr lang="en-US"/>
          </a:p>
        </p:txBody>
      </p:sp>
    </p:spTree>
    <p:extLst>
      <p:ext uri="{BB962C8B-B14F-4D97-AF65-F5344CB8AC3E}">
        <p14:creationId xmlns:p14="http://schemas.microsoft.com/office/powerpoint/2010/main" val="1273171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B45B37-2FB7-44BD-BF9D-35ECC4ED4D78}" type="datetimeFigureOut">
              <a:rPr lang="en-US" smtClean="0"/>
              <a:pPr/>
              <a:t>4/1/2012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308C2-FC42-4C6B-8AFE-861333A1ACD0}" type="slidenum">
              <a:rPr lang="en-US" smtClean="0"/>
              <a:pPr/>
              <a:t>‹#›</a:t>
            </a:fld>
            <a:endParaRPr lang="en-US"/>
          </a:p>
        </p:txBody>
      </p:sp>
    </p:spTree>
    <p:extLst>
      <p:ext uri="{BB962C8B-B14F-4D97-AF65-F5344CB8AC3E}">
        <p14:creationId xmlns:p14="http://schemas.microsoft.com/office/powerpoint/2010/main" val="3759463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B45B37-2FB7-44BD-BF9D-35ECC4ED4D78}" type="datetimeFigureOut">
              <a:rPr lang="en-US" smtClean="0"/>
              <a:pPr/>
              <a:t>4/1/2012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308C2-FC42-4C6B-8AFE-861333A1ACD0}" type="slidenum">
              <a:rPr lang="en-US" smtClean="0"/>
              <a:pPr/>
              <a:t>‹#›</a:t>
            </a:fld>
            <a:endParaRPr lang="en-US"/>
          </a:p>
        </p:txBody>
      </p:sp>
    </p:spTree>
    <p:extLst>
      <p:ext uri="{BB962C8B-B14F-4D97-AF65-F5344CB8AC3E}">
        <p14:creationId xmlns:p14="http://schemas.microsoft.com/office/powerpoint/2010/main" val="1415920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B45B37-2FB7-44BD-BF9D-35ECC4ED4D78}" type="datetimeFigureOut">
              <a:rPr lang="en-US" smtClean="0"/>
              <a:pPr/>
              <a:t>4/1/2012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308C2-FC42-4C6B-8AFE-861333A1ACD0}" type="slidenum">
              <a:rPr lang="en-US" smtClean="0"/>
              <a:pPr/>
              <a:t>‹#›</a:t>
            </a:fld>
            <a:endParaRPr lang="en-US"/>
          </a:p>
        </p:txBody>
      </p:sp>
    </p:spTree>
    <p:extLst>
      <p:ext uri="{BB962C8B-B14F-4D97-AF65-F5344CB8AC3E}">
        <p14:creationId xmlns:p14="http://schemas.microsoft.com/office/powerpoint/2010/main" val="1578256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B45B37-2FB7-44BD-BF9D-35ECC4ED4D78}" type="datetimeFigureOut">
              <a:rPr lang="en-US" smtClean="0"/>
              <a:pPr/>
              <a:t>4/1/2012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308C2-FC42-4C6B-8AFE-861333A1ACD0}" type="slidenum">
              <a:rPr lang="en-US" smtClean="0"/>
              <a:pPr/>
              <a:t>‹#›</a:t>
            </a:fld>
            <a:endParaRPr lang="en-US"/>
          </a:p>
        </p:txBody>
      </p:sp>
    </p:spTree>
    <p:extLst>
      <p:ext uri="{BB962C8B-B14F-4D97-AF65-F5344CB8AC3E}">
        <p14:creationId xmlns:p14="http://schemas.microsoft.com/office/powerpoint/2010/main" val="2499949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B45B37-2FB7-44BD-BF9D-35ECC4ED4D78}" type="datetimeFigureOut">
              <a:rPr lang="en-US" smtClean="0"/>
              <a:pPr/>
              <a:t>4/1/2012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308C2-FC42-4C6B-8AFE-861333A1ACD0}" type="slidenum">
              <a:rPr lang="en-US" smtClean="0"/>
              <a:pPr/>
              <a:t>‹#›</a:t>
            </a:fld>
            <a:endParaRPr lang="en-US"/>
          </a:p>
        </p:txBody>
      </p:sp>
    </p:spTree>
    <p:extLst>
      <p:ext uri="{BB962C8B-B14F-4D97-AF65-F5344CB8AC3E}">
        <p14:creationId xmlns:p14="http://schemas.microsoft.com/office/powerpoint/2010/main" val="1518074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B45B37-2FB7-44BD-BF9D-35ECC4ED4D78}" type="datetimeFigureOut">
              <a:rPr lang="en-US" smtClean="0"/>
              <a:pPr/>
              <a:t>4/1/2012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308C2-FC42-4C6B-8AFE-861333A1ACD0}" type="slidenum">
              <a:rPr lang="en-US" smtClean="0"/>
              <a:pPr/>
              <a:t>‹#›</a:t>
            </a:fld>
            <a:endParaRPr lang="en-US"/>
          </a:p>
        </p:txBody>
      </p:sp>
    </p:spTree>
    <p:extLst>
      <p:ext uri="{BB962C8B-B14F-4D97-AF65-F5344CB8AC3E}">
        <p14:creationId xmlns:p14="http://schemas.microsoft.com/office/powerpoint/2010/main" val="1465558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B45B37-2FB7-44BD-BF9D-35ECC4ED4D78}" type="datetimeFigureOut">
              <a:rPr lang="en-US" smtClean="0"/>
              <a:pPr/>
              <a:t>4/1/2012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3308C2-FC42-4C6B-8AFE-861333A1ACD0}" type="slidenum">
              <a:rPr lang="en-US" smtClean="0"/>
              <a:pPr/>
              <a:t>‹#›</a:t>
            </a:fld>
            <a:endParaRPr lang="en-US"/>
          </a:p>
        </p:txBody>
      </p:sp>
    </p:spTree>
    <p:extLst>
      <p:ext uri="{BB962C8B-B14F-4D97-AF65-F5344CB8AC3E}">
        <p14:creationId xmlns:p14="http://schemas.microsoft.com/office/powerpoint/2010/main" val="181152326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s>
</file>

<file path=ppt/slides/_rels/slide11.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slideLayout" Target="../slideLayouts/slideLayout7.xml"/><Relationship Id="rId4" Type="http://schemas.openxmlformats.org/officeDocument/2006/relationships/tags" Target="../tags/tag25.xml"/></Relationships>
</file>

<file path=ppt/slides/_rels/slide12.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slideLayout" Target="../slideLayouts/slideLayout7.xml"/><Relationship Id="rId4" Type="http://schemas.openxmlformats.org/officeDocument/2006/relationships/tags" Target="../tags/tag29.xml"/></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32.xml"/><Relationship Id="rId7" Type="http://schemas.openxmlformats.org/officeDocument/2006/relationships/tags" Target="../tags/tag36.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8.xml"/></Relationships>
</file>

<file path=ppt/slides/_rels/slide16.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hyperlink" Target="http://fr.wikipedia.org/wiki/D%C3%A9claration_d'ind%C3%A9pendance_des_%C3%89tats-Unis_d'Am%C3%A9rique" TargetMode="External"/><Relationship Id="rId4"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slideLayout" Target="../slideLayouts/slideLayout7.xml"/><Relationship Id="rId5" Type="http://schemas.openxmlformats.org/officeDocument/2006/relationships/tags" Target="../tags/tag46.xml"/><Relationship Id="rId4" Type="http://schemas.openxmlformats.org/officeDocument/2006/relationships/tags" Target="../tags/tag45.xml"/></Relationships>
</file>

<file path=ppt/slides/_rels/slide18.xml.rels><?xml version="1.0" encoding="UTF-8" standalone="yes"?>
<Relationships xmlns="http://schemas.openxmlformats.org/package/2006/relationships"><Relationship Id="rId8" Type="http://schemas.openxmlformats.org/officeDocument/2006/relationships/tags" Target="../tags/tag54.xml"/><Relationship Id="rId13" Type="http://schemas.openxmlformats.org/officeDocument/2006/relationships/tags" Target="../tags/tag59.xml"/><Relationship Id="rId3" Type="http://schemas.openxmlformats.org/officeDocument/2006/relationships/tags" Target="../tags/tag49.xml"/><Relationship Id="rId7" Type="http://schemas.openxmlformats.org/officeDocument/2006/relationships/tags" Target="../tags/tag53.xml"/><Relationship Id="rId12" Type="http://schemas.openxmlformats.org/officeDocument/2006/relationships/tags" Target="../tags/tag58.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11" Type="http://schemas.openxmlformats.org/officeDocument/2006/relationships/tags" Target="../tags/tag57.xml"/><Relationship Id="rId5" Type="http://schemas.openxmlformats.org/officeDocument/2006/relationships/tags" Target="../tags/tag51.xml"/><Relationship Id="rId15" Type="http://schemas.openxmlformats.org/officeDocument/2006/relationships/slideLayout" Target="../slideLayouts/slideLayout7.xml"/><Relationship Id="rId10" Type="http://schemas.openxmlformats.org/officeDocument/2006/relationships/tags" Target="../tags/tag56.xml"/><Relationship Id="rId4" Type="http://schemas.openxmlformats.org/officeDocument/2006/relationships/tags" Target="../tags/tag50.xml"/><Relationship Id="rId9" Type="http://schemas.openxmlformats.org/officeDocument/2006/relationships/tags" Target="../tags/tag55.xml"/><Relationship Id="rId14" Type="http://schemas.openxmlformats.org/officeDocument/2006/relationships/tags" Target="../tags/tag60.xml"/></Relationships>
</file>

<file path=ppt/slides/_rels/slide19.xml.rels><?xml version="1.0" encoding="UTF-8" standalone="yes"?>
<Relationships xmlns="http://schemas.openxmlformats.org/package/2006/relationships"><Relationship Id="rId8" Type="http://schemas.openxmlformats.org/officeDocument/2006/relationships/tags" Target="../tags/tag68.xml"/><Relationship Id="rId3" Type="http://schemas.openxmlformats.org/officeDocument/2006/relationships/tags" Target="../tags/tag63.xml"/><Relationship Id="rId7" Type="http://schemas.openxmlformats.org/officeDocument/2006/relationships/tags" Target="../tags/tag67.xml"/><Relationship Id="rId2" Type="http://schemas.openxmlformats.org/officeDocument/2006/relationships/tags" Target="../tags/tag62.xml"/><Relationship Id="rId1" Type="http://schemas.openxmlformats.org/officeDocument/2006/relationships/tags" Target="../tags/tag61.xml"/><Relationship Id="rId6" Type="http://schemas.openxmlformats.org/officeDocument/2006/relationships/tags" Target="../tags/tag66.xml"/><Relationship Id="rId5" Type="http://schemas.openxmlformats.org/officeDocument/2006/relationships/tags" Target="../tags/tag65.xml"/><Relationship Id="rId10" Type="http://schemas.openxmlformats.org/officeDocument/2006/relationships/slideLayout" Target="../slideLayouts/slideLayout7.xml"/><Relationship Id="rId4" Type="http://schemas.openxmlformats.org/officeDocument/2006/relationships/tags" Target="../tags/tag64.xml"/><Relationship Id="rId9" Type="http://schemas.openxmlformats.org/officeDocument/2006/relationships/tags" Target="../tags/tag6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4"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8" Type="http://schemas.openxmlformats.org/officeDocument/2006/relationships/tags" Target="../tags/tag80.xml"/><Relationship Id="rId3" Type="http://schemas.openxmlformats.org/officeDocument/2006/relationships/tags" Target="../tags/tag75.xml"/><Relationship Id="rId7" Type="http://schemas.openxmlformats.org/officeDocument/2006/relationships/tags" Target="../tags/tag79.xml"/><Relationship Id="rId12" Type="http://schemas.openxmlformats.org/officeDocument/2006/relationships/slideLayout" Target="../slideLayouts/slideLayout7.xml"/><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tags" Target="../tags/tag78.xml"/><Relationship Id="rId11" Type="http://schemas.openxmlformats.org/officeDocument/2006/relationships/tags" Target="../tags/tag83.xml"/><Relationship Id="rId5" Type="http://schemas.openxmlformats.org/officeDocument/2006/relationships/tags" Target="../tags/tag77.xml"/><Relationship Id="rId10" Type="http://schemas.openxmlformats.org/officeDocument/2006/relationships/tags" Target="../tags/tag82.xml"/><Relationship Id="rId4" Type="http://schemas.openxmlformats.org/officeDocument/2006/relationships/tags" Target="../tags/tag76.xml"/><Relationship Id="rId9" Type="http://schemas.openxmlformats.org/officeDocument/2006/relationships/tags" Target="../tags/tag81.xml"/></Relationships>
</file>

<file path=ppt/slides/_rels/slide22.xml.rels><?xml version="1.0" encoding="UTF-8" standalone="yes"?>
<Relationships xmlns="http://schemas.openxmlformats.org/package/2006/relationships"><Relationship Id="rId3" Type="http://schemas.openxmlformats.org/officeDocument/2006/relationships/tags" Target="../tags/tag86.xml"/><Relationship Id="rId7" Type="http://schemas.openxmlformats.org/officeDocument/2006/relationships/slideLayout" Target="../slideLayouts/slideLayout2.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s>
</file>

<file path=ppt/slides/_rels/slide23.xml.rels><?xml version="1.0" encoding="UTF-8" standalone="yes"?>
<Relationships xmlns="http://schemas.openxmlformats.org/package/2006/relationships"><Relationship Id="rId8" Type="http://schemas.openxmlformats.org/officeDocument/2006/relationships/tags" Target="../tags/tag97.xml"/><Relationship Id="rId3" Type="http://schemas.openxmlformats.org/officeDocument/2006/relationships/tags" Target="../tags/tag92.xml"/><Relationship Id="rId7" Type="http://schemas.openxmlformats.org/officeDocument/2006/relationships/tags" Target="../tags/tag96.xml"/><Relationship Id="rId12" Type="http://schemas.openxmlformats.org/officeDocument/2006/relationships/slideLayout" Target="../slideLayouts/slideLayout7.xml"/><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tags" Target="../tags/tag95.xml"/><Relationship Id="rId11" Type="http://schemas.openxmlformats.org/officeDocument/2006/relationships/tags" Target="../tags/tag100.xml"/><Relationship Id="rId5" Type="http://schemas.openxmlformats.org/officeDocument/2006/relationships/tags" Target="../tags/tag94.xml"/><Relationship Id="rId10" Type="http://schemas.openxmlformats.org/officeDocument/2006/relationships/tags" Target="../tags/tag99.xml"/><Relationship Id="rId4" Type="http://schemas.openxmlformats.org/officeDocument/2006/relationships/tags" Target="../tags/tag93.xml"/><Relationship Id="rId9" Type="http://schemas.openxmlformats.org/officeDocument/2006/relationships/tags" Target="../tags/tag98.xml"/></Relationships>
</file>

<file path=ppt/slides/_rels/slide24.xml.rels><?xml version="1.0" encoding="UTF-8" standalone="yes"?>
<Relationships xmlns="http://schemas.openxmlformats.org/package/2006/relationships"><Relationship Id="rId8" Type="http://schemas.openxmlformats.org/officeDocument/2006/relationships/tags" Target="../tags/tag108.xml"/><Relationship Id="rId3" Type="http://schemas.openxmlformats.org/officeDocument/2006/relationships/tags" Target="../tags/tag103.xml"/><Relationship Id="rId7" Type="http://schemas.openxmlformats.org/officeDocument/2006/relationships/tags" Target="../tags/tag107.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tags" Target="../tags/tag106.xml"/><Relationship Id="rId5" Type="http://schemas.openxmlformats.org/officeDocument/2006/relationships/tags" Target="../tags/tag105.xml"/><Relationship Id="rId4" Type="http://schemas.openxmlformats.org/officeDocument/2006/relationships/tags" Target="../tags/tag104.xml"/><Relationship Id="rId9"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 Id="rId6" Type="http://schemas.openxmlformats.org/officeDocument/2006/relationships/slideLayout" Target="../slideLayouts/slideLayout7.xml"/><Relationship Id="rId5" Type="http://schemas.openxmlformats.org/officeDocument/2006/relationships/tags" Target="../tags/tag113.xml"/><Relationship Id="rId4" Type="http://schemas.openxmlformats.org/officeDocument/2006/relationships/tags" Target="../tags/tag112.xml"/></Relationships>
</file>

<file path=ppt/slides/_rels/slide26.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116.xml"/><Relationship Id="rId7" Type="http://schemas.openxmlformats.org/officeDocument/2006/relationships/tags" Target="../tags/tag120.xml"/><Relationship Id="rId2" Type="http://schemas.openxmlformats.org/officeDocument/2006/relationships/tags" Target="../tags/tag115.xml"/><Relationship Id="rId1" Type="http://schemas.openxmlformats.org/officeDocument/2006/relationships/tags" Target="../tags/tag114.xml"/><Relationship Id="rId6" Type="http://schemas.openxmlformats.org/officeDocument/2006/relationships/tags" Target="../tags/tag119.xml"/><Relationship Id="rId5" Type="http://schemas.openxmlformats.org/officeDocument/2006/relationships/tags" Target="../tags/tag118.xml"/><Relationship Id="rId4" Type="http://schemas.openxmlformats.org/officeDocument/2006/relationships/tags" Target="../tags/tag117.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22.xml"/><Relationship Id="rId1" Type="http://schemas.openxmlformats.org/officeDocument/2006/relationships/tags" Target="../tags/tag121.xml"/></Relationships>
</file>

<file path=ppt/slides/_rels/slide28.xml.rels><?xml version="1.0" encoding="UTF-8" standalone="yes"?>
<Relationships xmlns="http://schemas.openxmlformats.org/package/2006/relationships"><Relationship Id="rId3" Type="http://schemas.openxmlformats.org/officeDocument/2006/relationships/tags" Target="../tags/tag125.xml"/><Relationship Id="rId2" Type="http://schemas.openxmlformats.org/officeDocument/2006/relationships/tags" Target="../tags/tag124.xml"/><Relationship Id="rId1" Type="http://schemas.openxmlformats.org/officeDocument/2006/relationships/tags" Target="../tags/tag123.xml"/><Relationship Id="rId4"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tags" Target="../tags/tag128.xml"/><Relationship Id="rId2" Type="http://schemas.openxmlformats.org/officeDocument/2006/relationships/tags" Target="../tags/tag127.xml"/><Relationship Id="rId1" Type="http://schemas.openxmlformats.org/officeDocument/2006/relationships/tags" Target="../tags/tag126.xml"/><Relationship Id="rId4"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30.xml"/><Relationship Id="rId1" Type="http://schemas.openxmlformats.org/officeDocument/2006/relationships/tags" Target="../tags/tag129.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32.xml"/><Relationship Id="rId1" Type="http://schemas.openxmlformats.org/officeDocument/2006/relationships/tags" Target="../tags/tag131.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4.xml"/><Relationship Id="rId1" Type="http://schemas.openxmlformats.org/officeDocument/2006/relationships/tags" Target="../tags/tag133.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36.xml"/><Relationship Id="rId1" Type="http://schemas.openxmlformats.org/officeDocument/2006/relationships/tags" Target="../tags/tag13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s>
</file>

<file path=ppt/slides/_rels/slide8.xml.rels><?xml version="1.0" encoding="UTF-8" standalone="yes"?>
<Relationships xmlns="http://schemas.openxmlformats.org/package/2006/relationships"><Relationship Id="rId3" Type="http://schemas.openxmlformats.org/officeDocument/2006/relationships/hyperlink" Target="http://www.hrea.org/fr/erc/bibliotheque/statut-du-rome.pdf" TargetMode="External"/><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hyperlink" Target="http://www.hrea.org/fr/erc/bibliotheque/display.php?doc_id=522&amp;category_id=28&amp;category_type=3&amp;group=Trait%E9s+des+droits+de+l&amp;" TargetMode="External"/><Relationship Id="rId4" Type="http://schemas.openxmlformats.org/officeDocument/2006/relationships/hyperlink" Target="http://www.hrea.org/fr/erc/bibliotheque/display.php?doc_id=1047&amp;category_id=27&amp;category_type=3&amp;group=Trait%E9s+des+droits+de+l&amp;" TargetMode="Externa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325760" y="2105421"/>
            <a:ext cx="8350696" cy="2187675"/>
          </a:xfrm>
        </p:spPr>
        <p:txBody>
          <a:bodyPr>
            <a:normAutofit/>
          </a:bodyPr>
          <a:lstStyle/>
          <a:p>
            <a:r>
              <a:rPr lang="fr-CA" sz="6600" dirty="0" smtClean="0">
                <a:latin typeface="Edwardian Script ITC" pitchFamily="66" charset="0"/>
              </a:rPr>
              <a:t>La plus irréparable des peines irréparables. </a:t>
            </a:r>
            <a:endParaRPr lang="en-US" sz="6600" dirty="0">
              <a:latin typeface="Edwardian Script ITC" pitchFamily="66" charset="0"/>
            </a:endParaRPr>
          </a:p>
        </p:txBody>
      </p:sp>
      <p:sp>
        <p:nvSpPr>
          <p:cNvPr id="3" name="Subtitle 2"/>
          <p:cNvSpPr>
            <a:spLocks noGrp="1"/>
          </p:cNvSpPr>
          <p:nvPr>
            <p:ph type="subTitle" idx="1"/>
            <p:custDataLst>
              <p:tags r:id="rId2"/>
            </p:custDataLst>
          </p:nvPr>
        </p:nvSpPr>
        <p:spPr>
          <a:xfrm>
            <a:off x="4572000" y="4509120"/>
            <a:ext cx="6400800" cy="1752600"/>
          </a:xfrm>
        </p:spPr>
        <p:txBody>
          <a:bodyPr>
            <a:normAutofit/>
          </a:bodyPr>
          <a:lstStyle/>
          <a:p>
            <a:r>
              <a:rPr lang="fr-CA" sz="2000" dirty="0" smtClean="0"/>
              <a:t>-Victor Hugo</a:t>
            </a:r>
            <a:endParaRPr lang="en-US" sz="2000" dirty="0"/>
          </a:p>
        </p:txBody>
      </p:sp>
    </p:spTree>
    <p:extLst>
      <p:ext uri="{BB962C8B-B14F-4D97-AF65-F5344CB8AC3E}">
        <p14:creationId xmlns:p14="http://schemas.microsoft.com/office/powerpoint/2010/main" val="185388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custDataLst>
              <p:tags r:id="rId1"/>
            </p:custDataLst>
          </p:nvPr>
        </p:nvSpPr>
        <p:spPr>
          <a:xfrm>
            <a:off x="658379" y="1386056"/>
            <a:ext cx="7992888" cy="4801314"/>
          </a:xfrm>
          <a:prstGeom prst="rect">
            <a:avLst/>
          </a:prstGeom>
          <a:solidFill>
            <a:schemeClr val="bg2">
              <a:lumMod val="20000"/>
              <a:lumOff val="80000"/>
            </a:schemeClr>
          </a:solidFill>
          <a:ln w="53975" cmpd="thickThin">
            <a:solidFill>
              <a:srgbClr val="003399"/>
            </a:solidFill>
          </a:ln>
        </p:spPr>
        <p:txBody>
          <a:bodyPr wrap="square" rtlCol="0">
            <a:spAutoFit/>
          </a:bodyPr>
          <a:lstStyle/>
          <a:p>
            <a:pPr lvl="0">
              <a:buFont typeface="Symbol" pitchFamily="18" charset="2"/>
              <a:buChar char=""/>
            </a:pPr>
            <a:r>
              <a:rPr lang="fr-CA" b="1" dirty="0" smtClean="0">
                <a:solidFill>
                  <a:srgbClr val="003399"/>
                </a:solidFill>
              </a:rPr>
              <a:t> </a:t>
            </a:r>
            <a:r>
              <a:rPr lang="fr-CA" b="1" u="sng" dirty="0" smtClean="0">
                <a:solidFill>
                  <a:srgbClr val="003399"/>
                </a:solidFill>
              </a:rPr>
              <a:t>Art</a:t>
            </a:r>
            <a:r>
              <a:rPr lang="fr-CA" b="1" u="sng" dirty="0">
                <a:solidFill>
                  <a:srgbClr val="003399"/>
                </a:solidFill>
              </a:rPr>
              <a:t>. 6(2)</a:t>
            </a:r>
            <a:r>
              <a:rPr lang="fr-CA" b="1" dirty="0">
                <a:solidFill>
                  <a:srgbClr val="003399"/>
                </a:solidFill>
              </a:rPr>
              <a:t> : </a:t>
            </a:r>
            <a:r>
              <a:rPr lang="fr-CA" dirty="0">
                <a:solidFill>
                  <a:srgbClr val="003399"/>
                </a:solidFill>
              </a:rPr>
              <a:t>Quand est-ce qu’une sentence de mort peut-elle être prononcé? (5 critères) </a:t>
            </a:r>
            <a:endParaRPr lang="en-US" dirty="0">
              <a:solidFill>
                <a:srgbClr val="003399"/>
              </a:solidFill>
            </a:endParaRPr>
          </a:p>
          <a:p>
            <a:pPr marL="285750" lvl="0" indent="-285750">
              <a:buFont typeface="Courier New" pitchFamily="49" charset="0"/>
              <a:buChar char="o"/>
            </a:pPr>
            <a:r>
              <a:rPr lang="fr-CA" dirty="0">
                <a:solidFill>
                  <a:srgbClr val="003399"/>
                </a:solidFill>
              </a:rPr>
              <a:t>Pour les pays qui n’ont pas </a:t>
            </a:r>
            <a:r>
              <a:rPr lang="fr-CA" dirty="0" smtClean="0">
                <a:solidFill>
                  <a:srgbClr val="003399"/>
                </a:solidFill>
              </a:rPr>
              <a:t>aboli </a:t>
            </a:r>
            <a:r>
              <a:rPr lang="fr-CA" dirty="0">
                <a:solidFill>
                  <a:srgbClr val="003399"/>
                </a:solidFill>
              </a:rPr>
              <a:t>la peine de mort</a:t>
            </a:r>
            <a:endParaRPr lang="en-US" dirty="0">
              <a:solidFill>
                <a:srgbClr val="003399"/>
              </a:solidFill>
            </a:endParaRPr>
          </a:p>
          <a:p>
            <a:pPr marL="285750" lvl="0" indent="-285750">
              <a:buFont typeface="Courier New" pitchFamily="49" charset="0"/>
              <a:buChar char="o"/>
            </a:pPr>
            <a:r>
              <a:rPr lang="fr-CA" dirty="0">
                <a:solidFill>
                  <a:srgbClr val="003399"/>
                </a:solidFill>
              </a:rPr>
              <a:t>Seulement pour les crimes </a:t>
            </a:r>
            <a:r>
              <a:rPr lang="fr-CA" dirty="0" smtClean="0">
                <a:solidFill>
                  <a:srgbClr val="003399"/>
                </a:solidFill>
              </a:rPr>
              <a:t>dits </a:t>
            </a:r>
            <a:r>
              <a:rPr lang="fr-CA" dirty="0">
                <a:solidFill>
                  <a:srgbClr val="003399"/>
                </a:solidFill>
              </a:rPr>
              <a:t>« les plus graves » </a:t>
            </a:r>
            <a:endParaRPr lang="en-US" dirty="0">
              <a:solidFill>
                <a:srgbClr val="003399"/>
              </a:solidFill>
            </a:endParaRPr>
          </a:p>
          <a:p>
            <a:pPr marL="285750" lvl="0" indent="-285750">
              <a:buFont typeface="Courier New" pitchFamily="49" charset="0"/>
              <a:buChar char="o"/>
            </a:pPr>
            <a:r>
              <a:rPr lang="fr-CA" dirty="0">
                <a:solidFill>
                  <a:srgbClr val="003399"/>
                </a:solidFill>
              </a:rPr>
              <a:t>En conformation avec la législation en vigueur au moment de l’infraction</a:t>
            </a:r>
            <a:endParaRPr lang="en-US" dirty="0">
              <a:solidFill>
                <a:srgbClr val="003399"/>
              </a:solidFill>
            </a:endParaRPr>
          </a:p>
          <a:p>
            <a:pPr marL="285750" lvl="0" indent="-285750">
              <a:buFont typeface="Courier New" pitchFamily="49" charset="0"/>
              <a:buChar char="o"/>
            </a:pPr>
            <a:r>
              <a:rPr lang="fr-CA" dirty="0">
                <a:solidFill>
                  <a:srgbClr val="003399"/>
                </a:solidFill>
              </a:rPr>
              <a:t>Cette législation ne doit pas être en contradiction avec les dispositions du présent Pacte ou avec la Convention pour la prévention et la répression du crime de génocide</a:t>
            </a:r>
            <a:endParaRPr lang="en-US" dirty="0">
              <a:solidFill>
                <a:srgbClr val="003399"/>
              </a:solidFill>
            </a:endParaRPr>
          </a:p>
          <a:p>
            <a:pPr marL="285750" lvl="0" indent="-285750">
              <a:buFont typeface="Courier New" pitchFamily="49" charset="0"/>
              <a:buChar char="o"/>
            </a:pPr>
            <a:r>
              <a:rPr lang="fr-CA" dirty="0">
                <a:solidFill>
                  <a:srgbClr val="003399"/>
                </a:solidFill>
              </a:rPr>
              <a:t>S</a:t>
            </a:r>
            <a:r>
              <a:rPr lang="fr-CA" dirty="0" smtClean="0">
                <a:solidFill>
                  <a:srgbClr val="003399"/>
                </a:solidFill>
              </a:rPr>
              <a:t>eulement </a:t>
            </a:r>
            <a:r>
              <a:rPr lang="fr-CA" dirty="0">
                <a:solidFill>
                  <a:srgbClr val="003399"/>
                </a:solidFill>
              </a:rPr>
              <a:t>en vertu d’un jugement définitif rendu par un tribunal compétent  </a:t>
            </a:r>
            <a:endParaRPr lang="en-US" dirty="0">
              <a:solidFill>
                <a:srgbClr val="003399"/>
              </a:solidFill>
            </a:endParaRPr>
          </a:p>
          <a:p>
            <a:r>
              <a:rPr lang="fr-CA" dirty="0">
                <a:solidFill>
                  <a:srgbClr val="003399"/>
                </a:solidFill>
              </a:rPr>
              <a:t> </a:t>
            </a:r>
            <a:endParaRPr lang="en-US" dirty="0">
              <a:solidFill>
                <a:srgbClr val="003399"/>
              </a:solidFill>
            </a:endParaRPr>
          </a:p>
          <a:p>
            <a:pPr lvl="0">
              <a:buFont typeface="Symbol" pitchFamily="18" charset="2"/>
              <a:buChar char=""/>
            </a:pPr>
            <a:r>
              <a:rPr lang="fr-CA" b="1" dirty="0" smtClean="0">
                <a:solidFill>
                  <a:srgbClr val="003399"/>
                </a:solidFill>
              </a:rPr>
              <a:t> </a:t>
            </a:r>
            <a:r>
              <a:rPr lang="fr-CA" b="1" u="sng" dirty="0" smtClean="0">
                <a:solidFill>
                  <a:srgbClr val="003399"/>
                </a:solidFill>
              </a:rPr>
              <a:t>Art</a:t>
            </a:r>
            <a:r>
              <a:rPr lang="fr-CA" b="1" u="sng" dirty="0">
                <a:solidFill>
                  <a:srgbClr val="003399"/>
                </a:solidFill>
              </a:rPr>
              <a:t>. 6(3)</a:t>
            </a:r>
            <a:r>
              <a:rPr lang="fr-CA" b="1" dirty="0">
                <a:solidFill>
                  <a:srgbClr val="003399"/>
                </a:solidFill>
              </a:rPr>
              <a:t> : </a:t>
            </a:r>
            <a:r>
              <a:rPr lang="fr-CA" dirty="0">
                <a:solidFill>
                  <a:srgbClr val="003399"/>
                </a:solidFill>
              </a:rPr>
              <a:t>Interdiction de la peine de mort lorsque la privation de la vie constitue le crime de génocide.   </a:t>
            </a:r>
            <a:endParaRPr lang="en-US" dirty="0">
              <a:solidFill>
                <a:srgbClr val="003399"/>
              </a:solidFill>
            </a:endParaRPr>
          </a:p>
          <a:p>
            <a:r>
              <a:rPr lang="fr-CA" dirty="0">
                <a:solidFill>
                  <a:srgbClr val="003399"/>
                </a:solidFill>
              </a:rPr>
              <a:t> </a:t>
            </a:r>
            <a:endParaRPr lang="en-US" dirty="0">
              <a:solidFill>
                <a:srgbClr val="003399"/>
              </a:solidFill>
            </a:endParaRPr>
          </a:p>
          <a:p>
            <a:pPr lvl="0">
              <a:buFont typeface="Symbol" pitchFamily="18" charset="2"/>
              <a:buChar char=""/>
            </a:pPr>
            <a:r>
              <a:rPr lang="fr-CA" b="1" dirty="0" smtClean="0">
                <a:solidFill>
                  <a:srgbClr val="003399"/>
                </a:solidFill>
              </a:rPr>
              <a:t> </a:t>
            </a:r>
            <a:r>
              <a:rPr lang="fr-CA" b="1" u="sng" dirty="0" smtClean="0">
                <a:solidFill>
                  <a:srgbClr val="003399"/>
                </a:solidFill>
              </a:rPr>
              <a:t>Art</a:t>
            </a:r>
            <a:r>
              <a:rPr lang="fr-CA" b="1" u="sng" dirty="0">
                <a:solidFill>
                  <a:srgbClr val="003399"/>
                </a:solidFill>
              </a:rPr>
              <a:t>. 6(4) </a:t>
            </a:r>
            <a:r>
              <a:rPr lang="fr-CA" b="1" dirty="0">
                <a:solidFill>
                  <a:srgbClr val="003399"/>
                </a:solidFill>
              </a:rPr>
              <a:t>: </a:t>
            </a:r>
            <a:r>
              <a:rPr lang="fr-CA" dirty="0">
                <a:solidFill>
                  <a:srgbClr val="003399"/>
                </a:solidFill>
              </a:rPr>
              <a:t>Un condamné à mort peut solliciter la grâce/commutation de la peine et elle peut être accordée dans tous les cas. </a:t>
            </a:r>
            <a:endParaRPr lang="en-US" dirty="0">
              <a:solidFill>
                <a:srgbClr val="003399"/>
              </a:solidFill>
            </a:endParaRPr>
          </a:p>
          <a:p>
            <a:r>
              <a:rPr lang="fr-CA" dirty="0">
                <a:solidFill>
                  <a:srgbClr val="003399"/>
                </a:solidFill>
              </a:rPr>
              <a:t> </a:t>
            </a:r>
            <a:endParaRPr lang="en-US" dirty="0">
              <a:solidFill>
                <a:srgbClr val="003399"/>
              </a:solidFill>
            </a:endParaRPr>
          </a:p>
          <a:p>
            <a:pPr>
              <a:buFont typeface="Symbol" pitchFamily="18" charset="2"/>
              <a:buChar char=""/>
            </a:pPr>
            <a:r>
              <a:rPr lang="en-US" b="1" u="sng" dirty="0">
                <a:solidFill>
                  <a:srgbClr val="003399"/>
                </a:solidFill>
              </a:rPr>
              <a:t>Art. 6(5) </a:t>
            </a:r>
            <a:r>
              <a:rPr lang="en-US" b="1" dirty="0">
                <a:solidFill>
                  <a:srgbClr val="003399"/>
                </a:solidFill>
              </a:rPr>
              <a:t>: </a:t>
            </a:r>
            <a:r>
              <a:rPr lang="en-US" dirty="0">
                <a:solidFill>
                  <a:srgbClr val="003399"/>
                </a:solidFill>
              </a:rPr>
              <a:t>Protection des </a:t>
            </a:r>
            <a:r>
              <a:rPr lang="en-US" dirty="0" err="1">
                <a:solidFill>
                  <a:srgbClr val="003399"/>
                </a:solidFill>
              </a:rPr>
              <a:t>enfants</a:t>
            </a:r>
            <a:r>
              <a:rPr lang="en-US" dirty="0">
                <a:solidFill>
                  <a:srgbClr val="003399"/>
                </a:solidFill>
              </a:rPr>
              <a:t> de </a:t>
            </a:r>
            <a:r>
              <a:rPr lang="en-US" dirty="0" err="1">
                <a:solidFill>
                  <a:srgbClr val="003399"/>
                </a:solidFill>
              </a:rPr>
              <a:t>moins</a:t>
            </a:r>
            <a:r>
              <a:rPr lang="en-US" dirty="0">
                <a:solidFill>
                  <a:srgbClr val="003399"/>
                </a:solidFill>
              </a:rPr>
              <a:t> de 18 </a:t>
            </a:r>
            <a:r>
              <a:rPr lang="en-US" dirty="0" err="1">
                <a:solidFill>
                  <a:srgbClr val="003399"/>
                </a:solidFill>
              </a:rPr>
              <a:t>ans</a:t>
            </a:r>
            <a:r>
              <a:rPr lang="en-US" dirty="0">
                <a:solidFill>
                  <a:srgbClr val="003399"/>
                </a:solidFill>
              </a:rPr>
              <a:t> et des femmes enceintes</a:t>
            </a:r>
          </a:p>
        </p:txBody>
      </p:sp>
      <p:sp>
        <p:nvSpPr>
          <p:cNvPr id="7" name="TextBox 6"/>
          <p:cNvSpPr txBox="1"/>
          <p:nvPr>
            <p:custDataLst>
              <p:tags r:id="rId2"/>
            </p:custDataLst>
          </p:nvPr>
        </p:nvSpPr>
        <p:spPr>
          <a:xfrm>
            <a:off x="-25115" y="764704"/>
            <a:ext cx="6791132" cy="861774"/>
          </a:xfrm>
          <a:prstGeom prst="rect">
            <a:avLst/>
          </a:prstGeom>
          <a:noFill/>
        </p:spPr>
        <p:txBody>
          <a:bodyPr wrap="square" rtlCol="0">
            <a:spAutoFit/>
          </a:bodyPr>
          <a:lstStyle/>
          <a:p>
            <a:r>
              <a:rPr lang="fr-CA" sz="3200" b="1" dirty="0">
                <a:solidFill>
                  <a:schemeClr val="accent1">
                    <a:lumMod val="20000"/>
                    <a:lumOff val="80000"/>
                  </a:schemeClr>
                </a:solidFill>
              </a:rPr>
              <a:t>Pactes sur les droits civils et politiques</a:t>
            </a:r>
            <a:endParaRPr lang="en-US" sz="3200" b="1" dirty="0">
              <a:solidFill>
                <a:schemeClr val="accent1">
                  <a:lumMod val="20000"/>
                  <a:lumOff val="80000"/>
                </a:schemeClr>
              </a:solidFill>
            </a:endParaRPr>
          </a:p>
          <a:p>
            <a:endParaRPr lang="en-US" dirty="0"/>
          </a:p>
        </p:txBody>
      </p:sp>
    </p:spTree>
    <p:extLst>
      <p:ext uri="{BB962C8B-B14F-4D97-AF65-F5344CB8AC3E}">
        <p14:creationId xmlns:p14="http://schemas.microsoft.com/office/powerpoint/2010/main" val="12897530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custDataLst>
              <p:tags r:id="rId1"/>
            </p:custDataLst>
          </p:nvPr>
        </p:nvSpPr>
        <p:spPr>
          <a:xfrm>
            <a:off x="467544" y="1341923"/>
            <a:ext cx="7992888" cy="4247317"/>
          </a:xfrm>
          <a:prstGeom prst="rect">
            <a:avLst/>
          </a:prstGeom>
          <a:solidFill>
            <a:schemeClr val="bg2">
              <a:lumMod val="20000"/>
              <a:lumOff val="80000"/>
            </a:schemeClr>
          </a:solidFill>
          <a:ln w="53975" cmpd="thickThin">
            <a:solidFill>
              <a:srgbClr val="003399"/>
            </a:solidFill>
          </a:ln>
        </p:spPr>
        <p:txBody>
          <a:bodyPr wrap="square" rtlCol="0">
            <a:spAutoFit/>
          </a:bodyPr>
          <a:lstStyle/>
          <a:p>
            <a:pPr lvl="0"/>
            <a:endParaRPr lang="fr-CA" u="sng" dirty="0" smtClean="0">
              <a:solidFill>
                <a:srgbClr val="003399"/>
              </a:solidFill>
            </a:endParaRPr>
          </a:p>
          <a:p>
            <a:pPr lvl="0">
              <a:buFont typeface="Symbol" pitchFamily="18" charset="2"/>
              <a:buChar char=""/>
            </a:pPr>
            <a:r>
              <a:rPr lang="fr-CA" u="sng" dirty="0" smtClean="0">
                <a:solidFill>
                  <a:srgbClr val="003399"/>
                </a:solidFill>
              </a:rPr>
              <a:t>  </a:t>
            </a:r>
            <a:r>
              <a:rPr lang="fr-CA" b="1" u="sng" dirty="0" smtClean="0">
                <a:solidFill>
                  <a:srgbClr val="003399"/>
                </a:solidFill>
              </a:rPr>
              <a:t>Art</a:t>
            </a:r>
            <a:r>
              <a:rPr lang="fr-CA" b="1" u="sng" dirty="0">
                <a:solidFill>
                  <a:srgbClr val="003399"/>
                </a:solidFill>
              </a:rPr>
              <a:t>. 4(2)</a:t>
            </a:r>
            <a:r>
              <a:rPr lang="fr-CA" b="1" dirty="0">
                <a:solidFill>
                  <a:srgbClr val="003399"/>
                </a:solidFill>
              </a:rPr>
              <a:t>: </a:t>
            </a:r>
            <a:r>
              <a:rPr lang="fr-CA" dirty="0">
                <a:solidFill>
                  <a:srgbClr val="003399"/>
                </a:solidFill>
              </a:rPr>
              <a:t>Mesures dérogeant à l’art. 6 sont interdites, même en cas de danger public exceptionnel menaçant l’existence de la nation </a:t>
            </a:r>
            <a:endParaRPr lang="fr-CA" dirty="0" smtClean="0">
              <a:solidFill>
                <a:srgbClr val="003399"/>
              </a:solidFill>
            </a:endParaRPr>
          </a:p>
          <a:p>
            <a:pPr lvl="0"/>
            <a:endParaRPr lang="en-US" dirty="0">
              <a:solidFill>
                <a:srgbClr val="003399"/>
              </a:solidFill>
            </a:endParaRPr>
          </a:p>
          <a:p>
            <a:pPr lvl="0"/>
            <a:r>
              <a:rPr lang="fr-CA" b="1" dirty="0">
                <a:solidFill>
                  <a:srgbClr val="003399"/>
                </a:solidFill>
              </a:rPr>
              <a:t>Observations finales du Comité des droits de l'homme : République islamique d'Iran (29 novembre 2011)</a:t>
            </a:r>
            <a:endParaRPr lang="en-US" b="1" dirty="0">
              <a:solidFill>
                <a:srgbClr val="003399"/>
              </a:solidFill>
            </a:endParaRPr>
          </a:p>
          <a:p>
            <a:pPr marL="285750" lvl="0" indent="-285750">
              <a:buFont typeface="Courier New" pitchFamily="49" charset="0"/>
              <a:buChar char="o"/>
            </a:pPr>
            <a:r>
              <a:rPr lang="fr-CA" dirty="0">
                <a:solidFill>
                  <a:srgbClr val="003399"/>
                </a:solidFill>
              </a:rPr>
              <a:t>le harcèlement, la persécution, les peines cruelles peines cruelles et les risquent de peine de mort dont les </a:t>
            </a:r>
            <a:r>
              <a:rPr lang="fr-CA" u="sng" dirty="0">
                <a:solidFill>
                  <a:srgbClr val="003399"/>
                </a:solidFill>
              </a:rPr>
              <a:t>homosexuels, bisexuels et transgenres</a:t>
            </a:r>
            <a:r>
              <a:rPr lang="fr-CA" dirty="0">
                <a:solidFill>
                  <a:srgbClr val="003399"/>
                </a:solidFill>
              </a:rPr>
              <a:t> sont victimes</a:t>
            </a:r>
            <a:r>
              <a:rPr lang="fr-CA" dirty="0" smtClean="0">
                <a:solidFill>
                  <a:srgbClr val="003399"/>
                </a:solidFill>
              </a:rPr>
              <a:t>.</a:t>
            </a:r>
          </a:p>
          <a:p>
            <a:pPr marL="285750" lvl="0" indent="-285750">
              <a:buFont typeface="Courier New" pitchFamily="49" charset="0"/>
              <a:buChar char="o"/>
            </a:pPr>
            <a:endParaRPr lang="en-US" dirty="0">
              <a:solidFill>
                <a:srgbClr val="003399"/>
              </a:solidFill>
            </a:endParaRPr>
          </a:p>
          <a:p>
            <a:pPr marL="285750" lvl="0" indent="-285750">
              <a:buFont typeface="Courier New" pitchFamily="49" charset="0"/>
              <a:buChar char="o"/>
            </a:pPr>
            <a:r>
              <a:rPr lang="fr-CA" dirty="0">
                <a:solidFill>
                  <a:srgbClr val="003399"/>
                </a:solidFill>
              </a:rPr>
              <a:t>Une infraction commise par un </a:t>
            </a:r>
            <a:r>
              <a:rPr lang="fr-CA" u="sng" dirty="0">
                <a:solidFill>
                  <a:srgbClr val="003399"/>
                </a:solidFill>
              </a:rPr>
              <a:t>mineur</a:t>
            </a:r>
            <a:r>
              <a:rPr lang="fr-CA" dirty="0">
                <a:solidFill>
                  <a:srgbClr val="003399"/>
                </a:solidFill>
              </a:rPr>
              <a:t>/lorsque la personne était mineure peut toujours mener à la peine de mort.  </a:t>
            </a:r>
            <a:endParaRPr lang="fr-CA" dirty="0" smtClean="0">
              <a:solidFill>
                <a:srgbClr val="003399"/>
              </a:solidFill>
            </a:endParaRPr>
          </a:p>
          <a:p>
            <a:pPr marL="285750" lvl="0" indent="-285750">
              <a:buFont typeface="Courier New" pitchFamily="49" charset="0"/>
              <a:buChar char="o"/>
            </a:pPr>
            <a:endParaRPr lang="en-US" dirty="0">
              <a:solidFill>
                <a:srgbClr val="003399"/>
              </a:solidFill>
            </a:endParaRPr>
          </a:p>
          <a:p>
            <a:pPr marL="285750" lvl="0" indent="-285750">
              <a:buFont typeface="Courier New" pitchFamily="49" charset="0"/>
              <a:buChar char="o"/>
            </a:pPr>
            <a:r>
              <a:rPr lang="fr-CA" dirty="0">
                <a:solidFill>
                  <a:srgbClr val="003399"/>
                </a:solidFill>
              </a:rPr>
              <a:t>Les exécutions sont toujours </a:t>
            </a:r>
            <a:r>
              <a:rPr lang="fr-CA" u="sng" dirty="0">
                <a:solidFill>
                  <a:srgbClr val="003399"/>
                </a:solidFill>
              </a:rPr>
              <a:t>publiques</a:t>
            </a:r>
            <a:r>
              <a:rPr lang="fr-CA" dirty="0">
                <a:solidFill>
                  <a:srgbClr val="003399"/>
                </a:solidFill>
              </a:rPr>
              <a:t> et la </a:t>
            </a:r>
            <a:r>
              <a:rPr lang="fr-CA" u="sng" dirty="0">
                <a:solidFill>
                  <a:srgbClr val="003399"/>
                </a:solidFill>
              </a:rPr>
              <a:t>lapidation</a:t>
            </a:r>
            <a:r>
              <a:rPr lang="fr-CA" dirty="0">
                <a:solidFill>
                  <a:srgbClr val="003399"/>
                </a:solidFill>
              </a:rPr>
              <a:t> continue d'être employée comme méthode d'exécution</a:t>
            </a:r>
            <a:endParaRPr lang="en-US" dirty="0">
              <a:solidFill>
                <a:srgbClr val="003399"/>
              </a:solidFill>
            </a:endParaRPr>
          </a:p>
          <a:p>
            <a:pPr lvl="0"/>
            <a:endParaRPr lang="en-US" dirty="0">
              <a:solidFill>
                <a:srgbClr val="003399"/>
              </a:solidFill>
            </a:endParaRPr>
          </a:p>
        </p:txBody>
      </p:sp>
      <p:sp>
        <p:nvSpPr>
          <p:cNvPr id="4" name="TextBox 3"/>
          <p:cNvSpPr txBox="1"/>
          <p:nvPr>
            <p:custDataLst>
              <p:tags r:id="rId2"/>
            </p:custDataLst>
          </p:nvPr>
        </p:nvSpPr>
        <p:spPr>
          <a:xfrm>
            <a:off x="6588224" y="836712"/>
            <a:ext cx="1188132" cy="646331"/>
          </a:xfrm>
          <a:prstGeom prst="rect">
            <a:avLst/>
          </a:prstGeom>
          <a:noFill/>
        </p:spPr>
        <p:txBody>
          <a:bodyPr wrap="square" rtlCol="0">
            <a:spAutoFit/>
          </a:bodyPr>
          <a:lstStyle/>
          <a:p>
            <a:r>
              <a:rPr lang="fr-CA" b="1" dirty="0" smtClean="0">
                <a:solidFill>
                  <a:schemeClr val="accent1">
                    <a:lumMod val="20000"/>
                    <a:lumOff val="80000"/>
                  </a:schemeClr>
                </a:solidFill>
              </a:rPr>
              <a:t> </a:t>
            </a:r>
            <a:endParaRPr lang="en-US" dirty="0"/>
          </a:p>
          <a:p>
            <a:endParaRPr lang="en-US" dirty="0"/>
          </a:p>
        </p:txBody>
      </p:sp>
      <p:sp>
        <p:nvSpPr>
          <p:cNvPr id="7" name="TextBox 6"/>
          <p:cNvSpPr txBox="1"/>
          <p:nvPr>
            <p:custDataLst>
              <p:tags r:id="rId3"/>
            </p:custDataLst>
          </p:nvPr>
        </p:nvSpPr>
        <p:spPr>
          <a:xfrm>
            <a:off x="3491880" y="3501008"/>
            <a:ext cx="288032" cy="646331"/>
          </a:xfrm>
          <a:prstGeom prst="rect">
            <a:avLst/>
          </a:prstGeom>
          <a:noFill/>
        </p:spPr>
        <p:txBody>
          <a:bodyPr wrap="square" rtlCol="0">
            <a:spAutoFit/>
          </a:bodyPr>
          <a:lstStyle/>
          <a:p>
            <a:endParaRPr lang="en-US" b="1" dirty="0">
              <a:solidFill>
                <a:schemeClr val="accent1">
                  <a:lumMod val="20000"/>
                  <a:lumOff val="80000"/>
                </a:schemeClr>
              </a:solidFill>
            </a:endParaRPr>
          </a:p>
          <a:p>
            <a:endParaRPr lang="en-US" dirty="0"/>
          </a:p>
        </p:txBody>
      </p:sp>
      <p:sp>
        <p:nvSpPr>
          <p:cNvPr id="16" name="Rectangle 15"/>
          <p:cNvSpPr/>
          <p:nvPr>
            <p:custDataLst>
              <p:tags r:id="rId4"/>
            </p:custDataLst>
          </p:nvPr>
        </p:nvSpPr>
        <p:spPr>
          <a:xfrm>
            <a:off x="0" y="683985"/>
            <a:ext cx="6697667" cy="584775"/>
          </a:xfrm>
          <a:prstGeom prst="rect">
            <a:avLst/>
          </a:prstGeom>
        </p:spPr>
        <p:txBody>
          <a:bodyPr wrap="none">
            <a:spAutoFit/>
          </a:bodyPr>
          <a:lstStyle/>
          <a:p>
            <a:r>
              <a:rPr lang="fr-CA" sz="3200" b="1" dirty="0" smtClean="0">
                <a:solidFill>
                  <a:schemeClr val="accent1">
                    <a:lumMod val="20000"/>
                    <a:lumOff val="80000"/>
                  </a:schemeClr>
                </a:solidFill>
              </a:rPr>
              <a:t>Pactes sur les droits civils et politiques</a:t>
            </a:r>
            <a:endParaRPr lang="en-US" sz="3200" b="1" dirty="0">
              <a:solidFill>
                <a:schemeClr val="accent1">
                  <a:lumMod val="20000"/>
                  <a:lumOff val="80000"/>
                </a:schemeClr>
              </a:solidFill>
            </a:endParaRPr>
          </a:p>
        </p:txBody>
      </p:sp>
    </p:spTree>
    <p:extLst>
      <p:ext uri="{BB962C8B-B14F-4D97-AF65-F5344CB8AC3E}">
        <p14:creationId xmlns:p14="http://schemas.microsoft.com/office/powerpoint/2010/main" val="3806952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custDataLst>
              <p:tags r:id="rId1"/>
            </p:custDataLst>
          </p:nvPr>
        </p:nvSpPr>
        <p:spPr>
          <a:xfrm>
            <a:off x="0" y="-72008"/>
            <a:ext cx="9684568" cy="69573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endParaRPr lang="en-US" b="1" dirty="0">
              <a:solidFill>
                <a:schemeClr val="accent1">
                  <a:lumMod val="20000"/>
                  <a:lumOff val="80000"/>
                </a:schemeClr>
              </a:solidFill>
            </a:endParaRPr>
          </a:p>
        </p:txBody>
      </p:sp>
      <p:graphicFrame>
        <p:nvGraphicFramePr>
          <p:cNvPr id="3" name="Table 2"/>
          <p:cNvGraphicFramePr>
            <a:graphicFrameLocks noGrp="1"/>
          </p:cNvGraphicFramePr>
          <p:nvPr>
            <p:custDataLst>
              <p:tags r:id="rId2"/>
            </p:custDataLst>
            <p:extLst>
              <p:ext uri="{D42A27DB-BD31-4B8C-83A1-F6EECF244321}">
                <p14:modId xmlns:p14="http://schemas.microsoft.com/office/powerpoint/2010/main" val="2934401536"/>
              </p:ext>
            </p:extLst>
          </p:nvPr>
        </p:nvGraphicFramePr>
        <p:xfrm>
          <a:off x="395537" y="1556792"/>
          <a:ext cx="8568952" cy="5106480"/>
        </p:xfrm>
        <a:graphic>
          <a:graphicData uri="http://schemas.openxmlformats.org/drawingml/2006/table">
            <a:tbl>
              <a:tblPr firstRow="1" firstCol="1" bandRow="1">
                <a:effectLst>
                  <a:outerShdw blurRad="50800" dist="38100" dir="8100000" algn="tr" rotWithShape="0">
                    <a:prstClr val="black">
                      <a:alpha val="40000"/>
                    </a:prstClr>
                  </a:outerShdw>
                  <a:reflection blurRad="6350" stA="50000" endA="275" endPos="40000" dist="101600" dir="5400000" sy="-100000" algn="bl" rotWithShape="0"/>
                </a:effectLst>
                <a:tableStyleId>{5C22544A-7EE6-4342-B048-85BDC9FD1C3A}</a:tableStyleId>
              </a:tblPr>
              <a:tblGrid>
                <a:gridCol w="8568952"/>
              </a:tblGrid>
              <a:tr h="538480">
                <a:tc>
                  <a:txBody>
                    <a:bodyPr/>
                    <a:lstStyle/>
                    <a:p>
                      <a:pPr algn="ctr">
                        <a:lnSpc>
                          <a:spcPct val="115000"/>
                        </a:lnSpc>
                        <a:spcAft>
                          <a:spcPts val="0"/>
                        </a:spcAft>
                      </a:pPr>
                      <a:r>
                        <a:rPr lang="fr-CA" sz="1400" dirty="0">
                          <a:effectLst/>
                        </a:rPr>
                        <a:t> </a:t>
                      </a:r>
                      <a:endParaRPr lang="en-US" sz="1100" dirty="0">
                        <a:effectLst/>
                        <a:latin typeface="Calibri"/>
                        <a:ea typeface="Calibri"/>
                        <a:cs typeface="Times New Roman"/>
                      </a:endParaRPr>
                    </a:p>
                    <a:p>
                      <a:pPr algn="just">
                        <a:lnSpc>
                          <a:spcPct val="115000"/>
                        </a:lnSpc>
                        <a:spcAft>
                          <a:spcPts val="0"/>
                        </a:spcAft>
                      </a:pPr>
                      <a:r>
                        <a:rPr lang="fr-CA" sz="1300" dirty="0">
                          <a:effectLst/>
                        </a:rPr>
                        <a:t> </a:t>
                      </a:r>
                      <a:endParaRPr lang="en-US" sz="1500" dirty="0">
                        <a:effectLst/>
                      </a:endParaRPr>
                    </a:p>
                    <a:p>
                      <a:pPr marL="342900" lvl="0" indent="-342900" algn="just">
                        <a:spcAft>
                          <a:spcPts val="0"/>
                        </a:spcAft>
                        <a:buFont typeface="Symbol"/>
                        <a:buChar char=""/>
                      </a:pPr>
                      <a:r>
                        <a:rPr lang="fr-CA" sz="1800" dirty="0">
                          <a:effectLst/>
                        </a:rPr>
                        <a:t>Art. 1 : Aucune exécution possible pour les États signataires. Ils doivent prendre les </a:t>
                      </a:r>
                      <a:r>
                        <a:rPr lang="fr-CA" sz="1800" u="sng" dirty="0">
                          <a:effectLst/>
                        </a:rPr>
                        <a:t>mesures nécessaires </a:t>
                      </a:r>
                      <a:r>
                        <a:rPr lang="fr-CA" sz="1800" dirty="0">
                          <a:effectLst/>
                        </a:rPr>
                        <a:t>pour l’abolition de la peine de mort. </a:t>
                      </a:r>
                      <a:endParaRPr lang="en-US" sz="1800" dirty="0">
                        <a:effectLst/>
                      </a:endParaRPr>
                    </a:p>
                    <a:p>
                      <a:pPr marL="291465" algn="just">
                        <a:lnSpc>
                          <a:spcPct val="115000"/>
                        </a:lnSpc>
                        <a:spcAft>
                          <a:spcPts val="0"/>
                        </a:spcAft>
                      </a:pPr>
                      <a:r>
                        <a:rPr lang="fr-CA" sz="1800" dirty="0">
                          <a:effectLst/>
                        </a:rPr>
                        <a:t> </a:t>
                      </a:r>
                      <a:endParaRPr lang="en-US" sz="1800" dirty="0">
                        <a:effectLst/>
                      </a:endParaRPr>
                    </a:p>
                    <a:p>
                      <a:pPr marL="342900" lvl="0" indent="-342900" algn="just">
                        <a:spcAft>
                          <a:spcPts val="0"/>
                        </a:spcAft>
                        <a:buFont typeface="Symbol"/>
                        <a:buChar char=""/>
                      </a:pPr>
                      <a:r>
                        <a:rPr lang="fr-CA" sz="1800" dirty="0">
                          <a:effectLst/>
                        </a:rPr>
                        <a:t>Art. 2 : </a:t>
                      </a:r>
                      <a:r>
                        <a:rPr lang="fr-CA" sz="1800" u="sng" dirty="0">
                          <a:effectLst/>
                        </a:rPr>
                        <a:t>Aucune réserve possible</a:t>
                      </a:r>
                      <a:r>
                        <a:rPr lang="fr-CA" sz="1800" dirty="0">
                          <a:effectLst/>
                        </a:rPr>
                        <a:t>, sauf lors de l’adhésion/ratification pour maintenir la peine de mort en temps de guerre (avec 4 critères)…</a:t>
                      </a:r>
                      <a:endParaRPr lang="en-US" sz="1800" dirty="0">
                        <a:effectLst/>
                      </a:endParaRPr>
                    </a:p>
                    <a:p>
                      <a:pPr marL="342900" lvl="0" indent="-342900" algn="just">
                        <a:spcAft>
                          <a:spcPts val="0"/>
                        </a:spcAft>
                        <a:buFont typeface="Symbol"/>
                        <a:buChar char=""/>
                      </a:pPr>
                      <a:r>
                        <a:rPr lang="fr-CA" sz="1800" dirty="0">
                          <a:effectLst/>
                        </a:rPr>
                        <a:t>Pour un crime de </a:t>
                      </a:r>
                      <a:r>
                        <a:rPr lang="fr-CA" sz="1800" u="sng" dirty="0">
                          <a:effectLst/>
                        </a:rPr>
                        <a:t>caractère militaire</a:t>
                      </a:r>
                      <a:endParaRPr lang="en-US" sz="1800" dirty="0">
                        <a:effectLst/>
                      </a:endParaRPr>
                    </a:p>
                    <a:p>
                      <a:pPr marL="342900" lvl="0" indent="-342900" algn="just">
                        <a:spcAft>
                          <a:spcPts val="0"/>
                        </a:spcAft>
                        <a:buFont typeface="Symbol"/>
                        <a:buChar char=""/>
                      </a:pPr>
                      <a:r>
                        <a:rPr lang="fr-CA" sz="1800" dirty="0">
                          <a:effectLst/>
                        </a:rPr>
                        <a:t>Ce crime doit être d’une </a:t>
                      </a:r>
                      <a:r>
                        <a:rPr lang="fr-CA" sz="1800" u="sng" dirty="0">
                          <a:effectLst/>
                        </a:rPr>
                        <a:t>gravité extrême</a:t>
                      </a:r>
                      <a:endParaRPr lang="en-US" sz="1800" dirty="0">
                        <a:effectLst/>
                      </a:endParaRPr>
                    </a:p>
                    <a:p>
                      <a:pPr marL="342900" lvl="0" indent="-342900" algn="just">
                        <a:spcAft>
                          <a:spcPts val="0"/>
                        </a:spcAft>
                        <a:buFont typeface="Symbol"/>
                        <a:buChar char=""/>
                      </a:pPr>
                      <a:r>
                        <a:rPr lang="fr-CA" sz="1800" dirty="0">
                          <a:effectLst/>
                        </a:rPr>
                        <a:t>Ce crime doit être </a:t>
                      </a:r>
                      <a:r>
                        <a:rPr lang="fr-CA" sz="1800" dirty="0" smtClean="0">
                          <a:effectLst/>
                        </a:rPr>
                        <a:t>commis </a:t>
                      </a:r>
                      <a:r>
                        <a:rPr lang="fr-CA" sz="1800" dirty="0">
                          <a:effectLst/>
                        </a:rPr>
                        <a:t>en </a:t>
                      </a:r>
                      <a:r>
                        <a:rPr lang="fr-CA" sz="1800" u="sng" dirty="0">
                          <a:effectLst/>
                        </a:rPr>
                        <a:t>temps de guerre</a:t>
                      </a:r>
                      <a:r>
                        <a:rPr lang="fr-CA" sz="1800" dirty="0">
                          <a:effectLst/>
                        </a:rPr>
                        <a:t> </a:t>
                      </a:r>
                      <a:endParaRPr lang="en-US" sz="1800" dirty="0">
                        <a:effectLst/>
                      </a:endParaRPr>
                    </a:p>
                    <a:p>
                      <a:pPr marL="342900" lvl="0" indent="-342900" algn="just">
                        <a:spcAft>
                          <a:spcPts val="0"/>
                        </a:spcAft>
                        <a:buFont typeface="Symbol"/>
                        <a:buChar char=""/>
                      </a:pPr>
                      <a:r>
                        <a:rPr lang="fr-CA" sz="1800" dirty="0">
                          <a:effectLst/>
                        </a:rPr>
                        <a:t>Cette sentence doit être </a:t>
                      </a:r>
                      <a:r>
                        <a:rPr lang="fr-CA" sz="1800" u="sng" dirty="0">
                          <a:effectLst/>
                        </a:rPr>
                        <a:t>conforme à la législation interne</a:t>
                      </a:r>
                      <a:r>
                        <a:rPr lang="fr-CA" sz="1800" dirty="0">
                          <a:effectLst/>
                        </a:rPr>
                        <a:t> </a:t>
                      </a:r>
                      <a:endParaRPr lang="en-US" sz="1800" dirty="0">
                        <a:effectLst/>
                      </a:endParaRPr>
                    </a:p>
                    <a:p>
                      <a:pPr marL="457200" algn="just">
                        <a:spcAft>
                          <a:spcPts val="0"/>
                        </a:spcAft>
                      </a:pPr>
                      <a:r>
                        <a:rPr lang="fr-CA" sz="1800" dirty="0">
                          <a:effectLst/>
                        </a:rPr>
                        <a:t> </a:t>
                      </a:r>
                      <a:endParaRPr lang="en-US" sz="1800" dirty="0">
                        <a:effectLst/>
                      </a:endParaRPr>
                    </a:p>
                    <a:p>
                      <a:pPr marL="342900" lvl="0" indent="-342900" algn="just">
                        <a:spcAft>
                          <a:spcPts val="0"/>
                        </a:spcAft>
                        <a:buFont typeface="Symbol"/>
                        <a:buChar char=""/>
                      </a:pPr>
                      <a:r>
                        <a:rPr lang="fr-CA" sz="1800" u="sng" dirty="0">
                          <a:effectLst/>
                        </a:rPr>
                        <a:t>États ayant émis une réserve :</a:t>
                      </a:r>
                      <a:endParaRPr lang="en-US" sz="1800" u="sng" dirty="0">
                        <a:effectLst/>
                      </a:endParaRPr>
                    </a:p>
                    <a:p>
                      <a:pPr marL="342900" lvl="0" indent="-342900" algn="just">
                        <a:spcAft>
                          <a:spcPts val="0"/>
                        </a:spcAft>
                        <a:buFont typeface="Symbol"/>
                        <a:buChar char=""/>
                      </a:pPr>
                      <a:r>
                        <a:rPr lang="fr-CA" sz="1800" dirty="0">
                          <a:effectLst/>
                        </a:rPr>
                        <a:t>Azerbaïdjan</a:t>
                      </a:r>
                      <a:endParaRPr lang="en-US" sz="1800" dirty="0">
                        <a:effectLst/>
                      </a:endParaRPr>
                    </a:p>
                    <a:p>
                      <a:pPr marL="342900" lvl="0" indent="-342900" algn="just">
                        <a:spcAft>
                          <a:spcPts val="0"/>
                        </a:spcAft>
                        <a:buFont typeface="Symbol"/>
                        <a:buChar char=""/>
                      </a:pPr>
                      <a:r>
                        <a:rPr lang="fr-CA" sz="1800" dirty="0">
                          <a:effectLst/>
                        </a:rPr>
                        <a:t>Grèce</a:t>
                      </a:r>
                      <a:endParaRPr lang="en-US" sz="1800" dirty="0">
                        <a:effectLst/>
                      </a:endParaRPr>
                    </a:p>
                    <a:p>
                      <a:pPr marL="342900" lvl="0" indent="-342900" algn="just">
                        <a:spcAft>
                          <a:spcPts val="0"/>
                        </a:spcAft>
                        <a:buFont typeface="Symbol"/>
                        <a:buChar char=""/>
                      </a:pPr>
                      <a:r>
                        <a:rPr lang="fr-CA" sz="1800" dirty="0">
                          <a:effectLst/>
                        </a:rPr>
                        <a:t>Brésil</a:t>
                      </a:r>
                      <a:endParaRPr lang="en-US" sz="1800" dirty="0">
                        <a:effectLst/>
                      </a:endParaRPr>
                    </a:p>
                    <a:p>
                      <a:pPr marL="342900" lvl="0" indent="-342900" algn="just">
                        <a:spcAft>
                          <a:spcPts val="0"/>
                        </a:spcAft>
                        <a:buFont typeface="Symbol"/>
                        <a:buChar char=""/>
                      </a:pPr>
                      <a:r>
                        <a:rPr lang="fr-CA" sz="1800" dirty="0">
                          <a:effectLst/>
                        </a:rPr>
                        <a:t>Chili</a:t>
                      </a:r>
                      <a:endParaRPr lang="en-US" sz="1800" dirty="0">
                        <a:effectLst/>
                      </a:endParaRPr>
                    </a:p>
                    <a:p>
                      <a:pPr algn="just">
                        <a:lnSpc>
                          <a:spcPct val="115000"/>
                        </a:lnSpc>
                        <a:spcAft>
                          <a:spcPts val="0"/>
                        </a:spcAft>
                      </a:pPr>
                      <a:r>
                        <a:rPr lang="en-US" sz="1500" dirty="0">
                          <a:effectLst/>
                        </a:rPr>
                        <a:t> </a:t>
                      </a:r>
                    </a:p>
                    <a:p>
                      <a:pPr algn="just">
                        <a:lnSpc>
                          <a:spcPct val="115000"/>
                        </a:lnSpc>
                        <a:spcAft>
                          <a:spcPts val="0"/>
                        </a:spcAft>
                      </a:pPr>
                      <a:r>
                        <a:rPr lang="es-ES" sz="1300" dirty="0">
                          <a:effectLst/>
                        </a:rPr>
                        <a:t> </a:t>
                      </a:r>
                      <a:endParaRPr lang="en-US" sz="1100" dirty="0">
                        <a:effectLst/>
                        <a:latin typeface="Calibri"/>
                        <a:ea typeface="Calibri"/>
                        <a:cs typeface="Times New Roman"/>
                      </a:endParaRPr>
                    </a:p>
                  </a:txBody>
                  <a:tcPr marL="68580" marR="68580" marT="0" marB="0" anchor="ctr"/>
                </a:tc>
              </a:tr>
            </a:tbl>
          </a:graphicData>
        </a:graphic>
      </p:graphicFrame>
      <p:sp>
        <p:nvSpPr>
          <p:cNvPr id="4" name="TextBox 3"/>
          <p:cNvSpPr txBox="1"/>
          <p:nvPr>
            <p:custDataLst>
              <p:tags r:id="rId3"/>
            </p:custDataLst>
          </p:nvPr>
        </p:nvSpPr>
        <p:spPr>
          <a:xfrm>
            <a:off x="0" y="332656"/>
            <a:ext cx="7992888" cy="861774"/>
          </a:xfrm>
          <a:prstGeom prst="rect">
            <a:avLst/>
          </a:prstGeom>
          <a:noFill/>
        </p:spPr>
        <p:txBody>
          <a:bodyPr wrap="square" rtlCol="0">
            <a:spAutoFit/>
          </a:bodyPr>
          <a:lstStyle/>
          <a:p>
            <a:r>
              <a:rPr lang="en-CA" sz="3200" dirty="0" smtClean="0">
                <a:solidFill>
                  <a:schemeClr val="bg1"/>
                </a:solidFill>
              </a:rPr>
              <a:t> </a:t>
            </a:r>
            <a:endParaRPr lang="en-US" b="1" dirty="0" smtClean="0">
              <a:solidFill>
                <a:schemeClr val="bg1"/>
              </a:solidFill>
            </a:endParaRPr>
          </a:p>
          <a:p>
            <a:endParaRPr lang="en-CA" dirty="0">
              <a:solidFill>
                <a:schemeClr val="bg1"/>
              </a:solidFill>
            </a:endParaRPr>
          </a:p>
        </p:txBody>
      </p:sp>
      <p:sp>
        <p:nvSpPr>
          <p:cNvPr id="5" name="Rectangle 4"/>
          <p:cNvSpPr/>
          <p:nvPr>
            <p:custDataLst>
              <p:tags r:id="rId4"/>
            </p:custDataLst>
          </p:nvPr>
        </p:nvSpPr>
        <p:spPr>
          <a:xfrm>
            <a:off x="179512" y="188640"/>
            <a:ext cx="9289032" cy="1477328"/>
          </a:xfrm>
          <a:prstGeom prst="rect">
            <a:avLst/>
          </a:prstGeom>
        </p:spPr>
        <p:txBody>
          <a:bodyPr wrap="square">
            <a:spAutoFit/>
          </a:bodyPr>
          <a:lstStyle/>
          <a:p>
            <a:r>
              <a:rPr lang="fr-CA" sz="3000" b="1" dirty="0" smtClean="0">
                <a:solidFill>
                  <a:schemeClr val="bg1"/>
                </a:solidFill>
              </a:rPr>
              <a:t>2e </a:t>
            </a:r>
            <a:r>
              <a:rPr lang="fr-CA" sz="3000" b="1" dirty="0" smtClean="0">
                <a:solidFill>
                  <a:schemeClr val="bg1"/>
                </a:solidFill>
              </a:rPr>
              <a:t>protocole facultatif se rapportant au Pacte </a:t>
            </a:r>
            <a:r>
              <a:rPr lang="fr-CA" sz="3000" b="1" dirty="0" smtClean="0">
                <a:solidFill>
                  <a:schemeClr val="bg1"/>
                </a:solidFill>
              </a:rPr>
              <a:t>international </a:t>
            </a:r>
            <a:r>
              <a:rPr lang="fr-CA" sz="3000" b="1" dirty="0" smtClean="0">
                <a:solidFill>
                  <a:schemeClr val="bg1"/>
                </a:solidFill>
              </a:rPr>
              <a:t>relatif aux  droits civils et politiques visant à abolir la peine de mort</a:t>
            </a:r>
            <a:endParaRPr lang="en-US" sz="3000" b="1" dirty="0">
              <a:solidFill>
                <a:schemeClr val="bg1"/>
              </a:solidFill>
            </a:endParaRPr>
          </a:p>
        </p:txBody>
      </p:sp>
    </p:spTree>
    <p:extLst>
      <p:ext uri="{BB962C8B-B14F-4D97-AF65-F5344CB8AC3E}">
        <p14:creationId xmlns:p14="http://schemas.microsoft.com/office/powerpoint/2010/main" val="54887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custDataLst>
              <p:tags r:id="rId1"/>
            </p:custDataLst>
          </p:nvPr>
        </p:nvSpPr>
        <p:spPr>
          <a:xfrm>
            <a:off x="3206877" y="145323"/>
            <a:ext cx="6192688" cy="6463308"/>
          </a:xfrm>
          <a:prstGeom prst="rect">
            <a:avLst/>
          </a:prstGeom>
          <a:noFill/>
        </p:spPr>
        <p:txBody>
          <a:bodyPr wrap="square" rtlCol="0">
            <a:spAutoFit/>
          </a:bodyPr>
          <a:lstStyle/>
          <a:p>
            <a:pPr marL="285750" lvl="0" indent="-285750">
              <a:buFont typeface="Wingdings" pitchFamily="2" charset="2"/>
              <a:buChar char="q"/>
            </a:pPr>
            <a:r>
              <a:rPr lang="fr-FR" dirty="0">
                <a:solidFill>
                  <a:schemeClr val="tx1">
                    <a:lumMod val="75000"/>
                  </a:schemeClr>
                </a:solidFill>
              </a:rPr>
              <a:t>Définit les  crimes «les plus graves»</a:t>
            </a:r>
            <a:endParaRPr lang="en-US" dirty="0">
              <a:solidFill>
                <a:schemeClr val="tx1">
                  <a:lumMod val="75000"/>
                </a:schemeClr>
              </a:solidFill>
            </a:endParaRPr>
          </a:p>
          <a:p>
            <a:pPr marL="285750" lvl="0" indent="-285750">
              <a:buFont typeface="Wingdings" pitchFamily="2" charset="2"/>
              <a:buChar char="q"/>
            </a:pPr>
            <a:r>
              <a:rPr lang="fr-FR" dirty="0">
                <a:solidFill>
                  <a:schemeClr val="tx1">
                    <a:lumMod val="75000"/>
                  </a:schemeClr>
                </a:solidFill>
              </a:rPr>
              <a:t>Les états doivent donner  la possibilité à l’accusé d’en appeler de la décision </a:t>
            </a:r>
            <a:endParaRPr lang="fr-FR" dirty="0" smtClean="0">
              <a:solidFill>
                <a:schemeClr val="tx1">
                  <a:lumMod val="75000"/>
                </a:schemeClr>
              </a:solidFill>
            </a:endParaRPr>
          </a:p>
          <a:p>
            <a:pPr lvl="0"/>
            <a:endParaRPr lang="en-US" dirty="0">
              <a:solidFill>
                <a:schemeClr val="tx1">
                  <a:lumMod val="75000"/>
                </a:schemeClr>
              </a:solidFill>
            </a:endParaRPr>
          </a:p>
          <a:p>
            <a:pPr marL="285750" lvl="0" indent="-285750">
              <a:buFont typeface="Wingdings" pitchFamily="2" charset="2"/>
              <a:buChar char="q"/>
            </a:pPr>
            <a:r>
              <a:rPr lang="fr-FR" u="sng" dirty="0">
                <a:solidFill>
                  <a:schemeClr val="tx1">
                    <a:lumMod val="75000"/>
                  </a:schemeClr>
                </a:solidFill>
              </a:rPr>
              <a:t>La peine de mort s’applique seulement…</a:t>
            </a:r>
            <a:endParaRPr lang="en-US" dirty="0">
              <a:solidFill>
                <a:schemeClr val="tx1">
                  <a:lumMod val="75000"/>
                </a:schemeClr>
              </a:solidFill>
            </a:endParaRPr>
          </a:p>
          <a:p>
            <a:pPr marL="285750" lvl="0" indent="-285750">
              <a:buFont typeface="Wingdings" pitchFamily="2" charset="2"/>
              <a:buChar char="§"/>
            </a:pPr>
            <a:r>
              <a:rPr lang="fr-FR" dirty="0">
                <a:solidFill>
                  <a:schemeClr val="tx1">
                    <a:lumMod val="75000"/>
                  </a:schemeClr>
                </a:solidFill>
              </a:rPr>
              <a:t>Lorsque prévu par la loi au moment de l’infraction</a:t>
            </a:r>
            <a:endParaRPr lang="en-US" dirty="0">
              <a:solidFill>
                <a:schemeClr val="tx1">
                  <a:lumMod val="75000"/>
                </a:schemeClr>
              </a:solidFill>
            </a:endParaRPr>
          </a:p>
          <a:p>
            <a:pPr marL="285750" lvl="0" indent="-285750">
              <a:buFont typeface="Wingdings" pitchFamily="2" charset="2"/>
              <a:buChar char="§"/>
            </a:pPr>
            <a:r>
              <a:rPr lang="fr-FR" dirty="0">
                <a:solidFill>
                  <a:schemeClr val="tx1">
                    <a:lumMod val="75000"/>
                  </a:schemeClr>
                </a:solidFill>
              </a:rPr>
              <a:t>Lorsqu’il y a des preuves claires et convaincantes</a:t>
            </a:r>
            <a:endParaRPr lang="en-US" dirty="0">
              <a:solidFill>
                <a:schemeClr val="tx1">
                  <a:lumMod val="75000"/>
                </a:schemeClr>
              </a:solidFill>
            </a:endParaRPr>
          </a:p>
          <a:p>
            <a:pPr marL="285750" lvl="0" indent="-285750">
              <a:buFont typeface="Wingdings" pitchFamily="2" charset="2"/>
              <a:buChar char="§"/>
            </a:pPr>
            <a:r>
              <a:rPr lang="fr-FR" dirty="0">
                <a:solidFill>
                  <a:schemeClr val="tx1">
                    <a:lumMod val="75000"/>
                  </a:schemeClr>
                </a:solidFill>
              </a:rPr>
              <a:t> </a:t>
            </a:r>
            <a:r>
              <a:rPr lang="fr-FR" dirty="0" smtClean="0">
                <a:solidFill>
                  <a:schemeClr val="tx1">
                    <a:lumMod val="75000"/>
                  </a:schemeClr>
                </a:solidFill>
              </a:rPr>
              <a:t>En </a:t>
            </a:r>
            <a:r>
              <a:rPr lang="fr-FR" dirty="0">
                <a:solidFill>
                  <a:schemeClr val="tx1">
                    <a:lumMod val="75000"/>
                  </a:schemeClr>
                </a:solidFill>
              </a:rPr>
              <a:t>vertu d’un jugement final rendu par un tribunal compétent après une procédure juridique offrant toutes les garanties possibles pour assurer un procès équitable</a:t>
            </a:r>
            <a:endParaRPr lang="en-US" dirty="0">
              <a:solidFill>
                <a:schemeClr val="tx1">
                  <a:lumMod val="75000"/>
                </a:schemeClr>
              </a:solidFill>
            </a:endParaRPr>
          </a:p>
          <a:p>
            <a:pPr marL="285750" lvl="0" indent="-285750">
              <a:buFont typeface="Wingdings" pitchFamily="2" charset="2"/>
              <a:buChar char="§"/>
            </a:pPr>
            <a:r>
              <a:rPr lang="fr-FR" dirty="0">
                <a:solidFill>
                  <a:schemeClr val="tx1">
                    <a:lumMod val="75000"/>
                  </a:schemeClr>
                </a:solidFill>
              </a:rPr>
              <a:t>De manière à causer le minimum de souffrances </a:t>
            </a:r>
            <a:r>
              <a:rPr lang="fr-FR" dirty="0" smtClean="0">
                <a:solidFill>
                  <a:schemeClr val="tx1">
                    <a:lumMod val="75000"/>
                  </a:schemeClr>
                </a:solidFill>
              </a:rPr>
              <a:t>possibles</a:t>
            </a:r>
          </a:p>
          <a:p>
            <a:pPr lvl="0"/>
            <a:endParaRPr lang="en-US" dirty="0">
              <a:solidFill>
                <a:schemeClr val="tx1">
                  <a:lumMod val="75000"/>
                </a:schemeClr>
              </a:solidFill>
            </a:endParaRPr>
          </a:p>
          <a:p>
            <a:pPr marL="285750" lvl="0" indent="-285750">
              <a:buFont typeface="Wingdings" pitchFamily="2" charset="2"/>
              <a:buChar char="q"/>
            </a:pPr>
            <a:r>
              <a:rPr lang="fr-FR" u="sng" dirty="0">
                <a:solidFill>
                  <a:schemeClr val="tx1">
                    <a:lumMod val="75000"/>
                  </a:schemeClr>
                </a:solidFill>
              </a:rPr>
              <a:t>La peine de mort ne s’applique pas…</a:t>
            </a:r>
            <a:endParaRPr lang="en-US" dirty="0">
              <a:solidFill>
                <a:schemeClr val="tx1">
                  <a:lumMod val="75000"/>
                </a:schemeClr>
              </a:solidFill>
            </a:endParaRPr>
          </a:p>
          <a:p>
            <a:pPr marL="285750" lvl="0" indent="-285750">
              <a:buFont typeface="Wingdings" pitchFamily="2" charset="2"/>
              <a:buChar char="§"/>
            </a:pPr>
            <a:r>
              <a:rPr lang="fr-FR" dirty="0">
                <a:solidFill>
                  <a:schemeClr val="tx1">
                    <a:lumMod val="75000"/>
                  </a:schemeClr>
                </a:solidFill>
              </a:rPr>
              <a:t>Avec un crime </a:t>
            </a:r>
            <a:r>
              <a:rPr lang="fr-FR" dirty="0" smtClean="0">
                <a:solidFill>
                  <a:schemeClr val="tx1">
                    <a:lumMod val="75000"/>
                  </a:schemeClr>
                </a:solidFill>
              </a:rPr>
              <a:t>commis </a:t>
            </a:r>
            <a:r>
              <a:rPr lang="fr-FR" dirty="0">
                <a:solidFill>
                  <a:schemeClr val="tx1">
                    <a:lumMod val="75000"/>
                  </a:schemeClr>
                </a:solidFill>
              </a:rPr>
              <a:t>par un enfant de moins de 18 ans</a:t>
            </a:r>
            <a:endParaRPr lang="en-US" dirty="0">
              <a:solidFill>
                <a:schemeClr val="tx1">
                  <a:lumMod val="75000"/>
                </a:schemeClr>
              </a:solidFill>
            </a:endParaRPr>
          </a:p>
          <a:p>
            <a:pPr marL="285750" lvl="0" indent="-285750">
              <a:buFont typeface="Wingdings" pitchFamily="2" charset="2"/>
              <a:buChar char="§"/>
            </a:pPr>
            <a:r>
              <a:rPr lang="fr-FR" dirty="0">
                <a:solidFill>
                  <a:schemeClr val="tx1">
                    <a:lumMod val="75000"/>
                  </a:schemeClr>
                </a:solidFill>
              </a:rPr>
              <a:t>Femme enceinte, mère d’un jeune enfant</a:t>
            </a:r>
            <a:endParaRPr lang="en-US" dirty="0">
              <a:solidFill>
                <a:schemeClr val="tx1">
                  <a:lumMod val="75000"/>
                </a:schemeClr>
              </a:solidFill>
            </a:endParaRPr>
          </a:p>
          <a:p>
            <a:pPr marL="285750" lvl="0" indent="-285750">
              <a:buFont typeface="Wingdings" pitchFamily="2" charset="2"/>
              <a:buChar char="§"/>
            </a:pPr>
            <a:r>
              <a:rPr lang="fr-FR" dirty="0">
                <a:solidFill>
                  <a:schemeClr val="tx1">
                    <a:lumMod val="75000"/>
                  </a:schemeClr>
                </a:solidFill>
              </a:rPr>
              <a:t>Personnes frappées d’aliénation mentale </a:t>
            </a:r>
            <a:endParaRPr lang="en-US" dirty="0">
              <a:solidFill>
                <a:schemeClr val="tx1">
                  <a:lumMod val="75000"/>
                </a:schemeClr>
              </a:solidFill>
            </a:endParaRPr>
          </a:p>
          <a:p>
            <a:r>
              <a:rPr lang="fr-FR" b="1" dirty="0">
                <a:solidFill>
                  <a:schemeClr val="tx1">
                    <a:lumMod val="75000"/>
                  </a:schemeClr>
                </a:solidFill>
              </a:rPr>
              <a:t> </a:t>
            </a:r>
            <a:endParaRPr lang="en-US" dirty="0">
              <a:solidFill>
                <a:schemeClr val="tx1">
                  <a:lumMod val="75000"/>
                </a:schemeClr>
              </a:solidFill>
            </a:endParaRPr>
          </a:p>
          <a:p>
            <a:pPr marL="285750" lvl="0" indent="-285750">
              <a:buFont typeface="Wingdings" pitchFamily="2" charset="2"/>
              <a:buChar char="q"/>
            </a:pPr>
            <a:r>
              <a:rPr lang="fr-CA" b="1" dirty="0">
                <a:solidFill>
                  <a:schemeClr val="tx1">
                    <a:lumMod val="75000"/>
                  </a:schemeClr>
                </a:solidFill>
              </a:rPr>
              <a:t>Application des Garanties pour la protection des droits des personnes passibles de la peine de mort</a:t>
            </a:r>
            <a:r>
              <a:rPr lang="fr-CA" dirty="0">
                <a:solidFill>
                  <a:schemeClr val="tx1">
                    <a:lumMod val="75000"/>
                  </a:schemeClr>
                </a:solidFill>
              </a:rPr>
              <a:t> </a:t>
            </a:r>
            <a:endParaRPr lang="en-US" dirty="0">
              <a:solidFill>
                <a:schemeClr val="tx1">
                  <a:lumMod val="75000"/>
                </a:schemeClr>
              </a:solidFill>
            </a:endParaRPr>
          </a:p>
          <a:p>
            <a:pPr lvl="0"/>
            <a:r>
              <a:rPr lang="fr-FR" u="sng" dirty="0">
                <a:solidFill>
                  <a:schemeClr val="tx1">
                    <a:lumMod val="75000"/>
                  </a:schemeClr>
                </a:solidFill>
              </a:rPr>
              <a:t>Protection accrue</a:t>
            </a:r>
            <a:r>
              <a:rPr lang="fr-FR" dirty="0">
                <a:solidFill>
                  <a:schemeClr val="tx1">
                    <a:lumMod val="75000"/>
                  </a:schemeClr>
                </a:solidFill>
              </a:rPr>
              <a:t> aux personnes à risque </a:t>
            </a:r>
            <a:endParaRPr lang="en-US" dirty="0">
              <a:solidFill>
                <a:schemeClr val="tx1">
                  <a:lumMod val="75000"/>
                </a:schemeClr>
              </a:solidFill>
            </a:endParaRPr>
          </a:p>
          <a:p>
            <a:pPr lvl="0"/>
            <a:r>
              <a:rPr lang="fr-FR" dirty="0">
                <a:solidFill>
                  <a:schemeClr val="tx1">
                    <a:lumMod val="75000"/>
                  </a:schemeClr>
                </a:solidFill>
              </a:rPr>
              <a:t>Fixer le seuil </a:t>
            </a:r>
            <a:r>
              <a:rPr lang="fr-FR" u="sng" dirty="0">
                <a:solidFill>
                  <a:schemeClr val="tx1">
                    <a:lumMod val="75000"/>
                  </a:schemeClr>
                </a:solidFill>
              </a:rPr>
              <a:t>d’âge minimum</a:t>
            </a:r>
            <a:endParaRPr lang="en-US" dirty="0">
              <a:solidFill>
                <a:schemeClr val="tx1">
                  <a:lumMod val="75000"/>
                </a:schemeClr>
              </a:solidFill>
            </a:endParaRPr>
          </a:p>
          <a:p>
            <a:pPr lvl="0"/>
            <a:r>
              <a:rPr lang="fr-FR" dirty="0">
                <a:solidFill>
                  <a:schemeClr val="tx1">
                    <a:lumMod val="75000"/>
                  </a:schemeClr>
                </a:solidFill>
              </a:rPr>
              <a:t>Supprimer la peine pour les </a:t>
            </a:r>
            <a:r>
              <a:rPr lang="fr-FR" u="sng" dirty="0">
                <a:solidFill>
                  <a:schemeClr val="tx1">
                    <a:lumMod val="75000"/>
                  </a:schemeClr>
                </a:solidFill>
              </a:rPr>
              <a:t>handicapés mentaux</a:t>
            </a:r>
            <a:endParaRPr lang="en-US" dirty="0">
              <a:solidFill>
                <a:schemeClr val="tx1">
                  <a:lumMod val="75000"/>
                </a:schemeClr>
              </a:solidFill>
            </a:endParaRPr>
          </a:p>
          <a:p>
            <a:endParaRPr lang="en-US" dirty="0"/>
          </a:p>
        </p:txBody>
      </p:sp>
      <p:sp>
        <p:nvSpPr>
          <p:cNvPr id="3" name="Rectangle 2"/>
          <p:cNvSpPr/>
          <p:nvPr>
            <p:custDataLst>
              <p:tags r:id="rId2"/>
            </p:custDataLst>
          </p:nvPr>
        </p:nvSpPr>
        <p:spPr>
          <a:xfrm>
            <a:off x="25101" y="-504057"/>
            <a:ext cx="2376264" cy="17011101"/>
          </a:xfrm>
          <a:prstGeom prst="rect">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custDataLst>
              <p:tags r:id="rId3"/>
            </p:custDataLst>
          </p:nvPr>
        </p:nvSpPr>
        <p:spPr>
          <a:xfrm>
            <a:off x="2483768" y="-104046"/>
            <a:ext cx="360040" cy="69620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custDataLst>
              <p:tags r:id="rId4"/>
            </p:custDataLst>
          </p:nvPr>
        </p:nvSpPr>
        <p:spPr>
          <a:xfrm>
            <a:off x="3131840" y="0"/>
            <a:ext cx="45719" cy="69620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custDataLst>
              <p:tags r:id="rId5"/>
            </p:custDataLst>
          </p:nvPr>
        </p:nvSpPr>
        <p:spPr>
          <a:xfrm flipH="1">
            <a:off x="2987824" y="10684"/>
            <a:ext cx="45719" cy="7114446"/>
          </a:xfrm>
          <a:prstGeom prst="rect">
            <a:avLst/>
          </a:prstGeom>
          <a:solidFill>
            <a:schemeClr val="tx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custDataLst>
              <p:tags r:id="rId6"/>
            </p:custDataLst>
          </p:nvPr>
        </p:nvSpPr>
        <p:spPr>
          <a:xfrm>
            <a:off x="817189" y="2060848"/>
            <a:ext cx="1224136" cy="369332"/>
          </a:xfrm>
          <a:prstGeom prst="rect">
            <a:avLst/>
          </a:prstGeom>
          <a:noFill/>
        </p:spPr>
        <p:txBody>
          <a:bodyPr wrap="square" rtlCol="0">
            <a:spAutoFit/>
          </a:bodyPr>
          <a:lstStyle/>
          <a:p>
            <a:endParaRPr lang="en-US" dirty="0"/>
          </a:p>
        </p:txBody>
      </p:sp>
      <p:sp>
        <p:nvSpPr>
          <p:cNvPr id="8" name="TextBox 7"/>
          <p:cNvSpPr txBox="1"/>
          <p:nvPr>
            <p:custDataLst>
              <p:tags r:id="rId7"/>
            </p:custDataLst>
          </p:nvPr>
        </p:nvSpPr>
        <p:spPr>
          <a:xfrm>
            <a:off x="25101" y="2060848"/>
            <a:ext cx="2376263" cy="2954655"/>
          </a:xfrm>
          <a:prstGeom prst="rect">
            <a:avLst/>
          </a:prstGeom>
          <a:noFill/>
        </p:spPr>
        <p:txBody>
          <a:bodyPr wrap="square" rtlCol="0">
            <a:spAutoFit/>
          </a:bodyPr>
          <a:lstStyle/>
          <a:p>
            <a:pPr algn="ctr"/>
            <a:r>
              <a:rPr lang="fr-FR" sz="2800" dirty="0">
                <a:solidFill>
                  <a:schemeClr val="bg2"/>
                </a:solidFill>
              </a:rPr>
              <a:t>Garanties pour la protection des droits des personnes passibles de la peine de mort  </a:t>
            </a:r>
            <a:endParaRPr lang="en-US" sz="2800" dirty="0">
              <a:solidFill>
                <a:schemeClr val="bg2"/>
              </a:solidFill>
            </a:endParaRPr>
          </a:p>
          <a:p>
            <a:endParaRPr lang="en-US" dirty="0"/>
          </a:p>
        </p:txBody>
      </p:sp>
    </p:spTree>
    <p:extLst>
      <p:ext uri="{BB962C8B-B14F-4D97-AF65-F5344CB8AC3E}">
        <p14:creationId xmlns:p14="http://schemas.microsoft.com/office/powerpoint/2010/main" val="149594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custDataLst>
              <p:tags r:id="rId1"/>
            </p:custDataLst>
            <p:extLst>
              <p:ext uri="{D42A27DB-BD31-4B8C-83A1-F6EECF244321}">
                <p14:modId xmlns:p14="http://schemas.microsoft.com/office/powerpoint/2010/main" val="2247458047"/>
              </p:ext>
            </p:extLst>
          </p:nvPr>
        </p:nvGraphicFramePr>
        <p:xfrm>
          <a:off x="467544" y="-27384"/>
          <a:ext cx="8208912" cy="6768752"/>
        </p:xfrm>
        <a:graphic>
          <a:graphicData uri="http://schemas.openxmlformats.org/drawingml/2006/table">
            <a:tbl>
              <a:tblPr firstRow="1" firstCol="1" bandRow="1">
                <a:tableStyleId>{5C22544A-7EE6-4342-B048-85BDC9FD1C3A}</a:tableStyleId>
              </a:tblPr>
              <a:tblGrid>
                <a:gridCol w="2727453"/>
                <a:gridCol w="5481459"/>
              </a:tblGrid>
              <a:tr h="1895084">
                <a:tc>
                  <a:txBody>
                    <a:bodyPr/>
                    <a:lstStyle/>
                    <a:p>
                      <a:pPr algn="ctr">
                        <a:lnSpc>
                          <a:spcPct val="115000"/>
                        </a:lnSpc>
                        <a:spcAft>
                          <a:spcPts val="0"/>
                        </a:spcAft>
                      </a:pPr>
                      <a:r>
                        <a:rPr lang="fr-CA" sz="1800" dirty="0" smtClean="0">
                          <a:effectLst/>
                        </a:rPr>
                        <a:t>La Convention de</a:t>
                      </a:r>
                    </a:p>
                    <a:p>
                      <a:pPr algn="ctr">
                        <a:lnSpc>
                          <a:spcPct val="115000"/>
                        </a:lnSpc>
                        <a:spcAft>
                          <a:spcPts val="0"/>
                        </a:spcAft>
                      </a:pPr>
                      <a:r>
                        <a:rPr lang="fr-CA" sz="1800" dirty="0" smtClean="0">
                          <a:effectLst/>
                        </a:rPr>
                        <a:t> Genève… </a:t>
                      </a:r>
                      <a:endParaRPr lang="en-US" sz="1800" dirty="0">
                        <a:effectLst/>
                        <a:latin typeface="Calibri"/>
                        <a:ea typeface="Calibri"/>
                        <a:cs typeface="Times New Roman"/>
                      </a:endParaRPr>
                    </a:p>
                  </a:txBody>
                  <a:tcPr marL="38949" marR="38949" marT="0" marB="0" anchor="ctr">
                    <a:cell3D prstMaterial="dkEdge">
                      <a:bevel/>
                      <a:lightRig rig="flood" dir="t"/>
                    </a:cell3D>
                  </a:tcPr>
                </a:tc>
                <a:tc>
                  <a:txBody>
                    <a:bodyPr/>
                    <a:lstStyle/>
                    <a:p>
                      <a:pPr algn="just">
                        <a:lnSpc>
                          <a:spcPct val="115000"/>
                        </a:lnSpc>
                        <a:spcAft>
                          <a:spcPts val="1000"/>
                        </a:spcAft>
                      </a:pPr>
                      <a:r>
                        <a:rPr lang="fr-CA" sz="1400" dirty="0">
                          <a:effectLst/>
                        </a:rPr>
                        <a:t> </a:t>
                      </a:r>
                      <a:endParaRPr lang="en-US" sz="1400" baseline="0" dirty="0">
                        <a:solidFill>
                          <a:schemeClr val="bg1"/>
                        </a:solidFill>
                        <a:effectLst/>
                      </a:endParaRPr>
                    </a:p>
                    <a:p>
                      <a:pPr marL="342900" lvl="0" indent="-342900" algn="just">
                        <a:spcAft>
                          <a:spcPts val="0"/>
                        </a:spcAft>
                        <a:buFont typeface="Symbol"/>
                        <a:buChar char=""/>
                      </a:pPr>
                      <a:r>
                        <a:rPr lang="fr-CA" sz="1500" b="1" baseline="0" dirty="0">
                          <a:solidFill>
                            <a:schemeClr val="bg1"/>
                          </a:solidFill>
                          <a:effectLst/>
                        </a:rPr>
                        <a:t>… relative au traitement des prisonniers de guerre </a:t>
                      </a:r>
                      <a:r>
                        <a:rPr lang="fr-CA" sz="1500" b="1" baseline="0" dirty="0" smtClean="0">
                          <a:solidFill>
                            <a:schemeClr val="bg1"/>
                          </a:solidFill>
                          <a:effectLst/>
                        </a:rPr>
                        <a:t>(convention </a:t>
                      </a:r>
                      <a:r>
                        <a:rPr lang="fr-CA" sz="1500" b="1" baseline="0" dirty="0">
                          <a:solidFill>
                            <a:schemeClr val="bg1"/>
                          </a:solidFill>
                          <a:effectLst/>
                        </a:rPr>
                        <a:t>III</a:t>
                      </a:r>
                      <a:r>
                        <a:rPr lang="fr-CA" sz="1500" baseline="0" dirty="0">
                          <a:solidFill>
                            <a:schemeClr val="bg1"/>
                          </a:solidFill>
                          <a:effectLst/>
                        </a:rPr>
                        <a:t>)</a:t>
                      </a:r>
                      <a:endParaRPr lang="en-US" sz="1500" baseline="0" dirty="0">
                        <a:solidFill>
                          <a:schemeClr val="bg1"/>
                        </a:solidFill>
                        <a:effectLst/>
                      </a:endParaRPr>
                    </a:p>
                    <a:p>
                      <a:pPr marL="342900" lvl="0" indent="-165100" algn="just">
                        <a:spcAft>
                          <a:spcPts val="0"/>
                        </a:spcAft>
                        <a:buFont typeface="Symbol"/>
                        <a:buChar char=""/>
                        <a:tabLst>
                          <a:tab pos="5376863" algn="l"/>
                        </a:tabLst>
                      </a:pPr>
                      <a:r>
                        <a:rPr lang="fr-CA" sz="1500" b="0" baseline="0" dirty="0">
                          <a:solidFill>
                            <a:schemeClr val="bg1"/>
                          </a:solidFill>
                          <a:effectLst/>
                        </a:rPr>
                        <a:t>Régulation des modalités de la peine de mort dans les conflits </a:t>
                      </a:r>
                      <a:r>
                        <a:rPr lang="fr-CA" sz="1500" b="0" baseline="0" dirty="0" smtClean="0">
                          <a:solidFill>
                            <a:schemeClr val="bg1"/>
                          </a:solidFill>
                          <a:effectLst/>
                        </a:rPr>
                        <a:t>armés </a:t>
                      </a:r>
                      <a:r>
                        <a:rPr lang="fr-CA" sz="1500" b="0" baseline="0" dirty="0">
                          <a:solidFill>
                            <a:schemeClr val="bg1"/>
                          </a:solidFill>
                          <a:effectLst/>
                        </a:rPr>
                        <a:t>non internationaux pour les prisonniers de guerre (</a:t>
                      </a:r>
                      <a:r>
                        <a:rPr lang="fr-CA" sz="1500" b="0" baseline="0" dirty="0" smtClean="0">
                          <a:solidFill>
                            <a:schemeClr val="bg1"/>
                          </a:solidFill>
                          <a:effectLst/>
                        </a:rPr>
                        <a:t>arts. </a:t>
                      </a:r>
                      <a:r>
                        <a:rPr lang="fr-CA" sz="1500" b="0" baseline="0" dirty="0">
                          <a:solidFill>
                            <a:schemeClr val="bg1"/>
                          </a:solidFill>
                          <a:effectLst/>
                        </a:rPr>
                        <a:t>100, 101, 107)</a:t>
                      </a:r>
                      <a:endParaRPr lang="en-US" sz="1500" b="0" baseline="0" dirty="0">
                        <a:solidFill>
                          <a:schemeClr val="bg1"/>
                        </a:solidFill>
                        <a:effectLst/>
                      </a:endParaRPr>
                    </a:p>
                    <a:p>
                      <a:pPr marL="685800" algn="just">
                        <a:spcAft>
                          <a:spcPts val="0"/>
                        </a:spcAft>
                      </a:pPr>
                      <a:r>
                        <a:rPr lang="fr-CA" sz="1500" baseline="0" dirty="0">
                          <a:solidFill>
                            <a:schemeClr val="bg1"/>
                          </a:solidFill>
                          <a:effectLst/>
                        </a:rPr>
                        <a:t> </a:t>
                      </a:r>
                      <a:endParaRPr lang="en-US" sz="1500" baseline="0" dirty="0">
                        <a:solidFill>
                          <a:schemeClr val="bg1"/>
                        </a:solidFill>
                        <a:effectLst/>
                      </a:endParaRPr>
                    </a:p>
                    <a:p>
                      <a:pPr marL="342900" lvl="0" indent="-342900" algn="just">
                        <a:spcAft>
                          <a:spcPts val="0"/>
                        </a:spcAft>
                        <a:buFont typeface="Symbol"/>
                        <a:buChar char=""/>
                      </a:pPr>
                      <a:r>
                        <a:rPr lang="fr-CA" sz="1500" baseline="0" dirty="0">
                          <a:solidFill>
                            <a:schemeClr val="bg1"/>
                          </a:solidFill>
                          <a:effectLst/>
                        </a:rPr>
                        <a:t>… relative à la protection des personnes civiles en temps de guerre (convention IV)</a:t>
                      </a:r>
                      <a:endParaRPr lang="en-US" sz="1500" baseline="0" dirty="0">
                        <a:solidFill>
                          <a:schemeClr val="bg1"/>
                        </a:solidFill>
                        <a:effectLst/>
                      </a:endParaRPr>
                    </a:p>
                    <a:p>
                      <a:pPr marL="355600" lvl="0" indent="-177800" algn="just">
                        <a:spcAft>
                          <a:spcPts val="0"/>
                        </a:spcAft>
                        <a:buFont typeface="Symbol"/>
                        <a:buChar char=""/>
                      </a:pPr>
                      <a:r>
                        <a:rPr lang="fr-CA" sz="1500" b="0" baseline="0" dirty="0">
                          <a:solidFill>
                            <a:schemeClr val="bg1"/>
                          </a:solidFill>
                          <a:effectLst/>
                        </a:rPr>
                        <a:t>Protection des personnes ne participant pas directement aux hostilités (Art. 68,74,75)</a:t>
                      </a:r>
                      <a:endParaRPr lang="en-US" sz="1500" b="0" baseline="0" dirty="0">
                        <a:solidFill>
                          <a:schemeClr val="bg1"/>
                        </a:solidFill>
                        <a:effectLst/>
                      </a:endParaRPr>
                    </a:p>
                    <a:p>
                      <a:pPr marL="457200" algn="just">
                        <a:lnSpc>
                          <a:spcPct val="115000"/>
                        </a:lnSpc>
                        <a:spcAft>
                          <a:spcPts val="0"/>
                        </a:spcAft>
                      </a:pPr>
                      <a:r>
                        <a:rPr lang="fr-CA" sz="1400" dirty="0">
                          <a:effectLst/>
                        </a:rPr>
                        <a:t> </a:t>
                      </a:r>
                      <a:endParaRPr lang="en-US" sz="1400" dirty="0">
                        <a:effectLst/>
                        <a:latin typeface="Calibri"/>
                        <a:ea typeface="Calibri"/>
                        <a:cs typeface="Times New Roman"/>
                      </a:endParaRPr>
                    </a:p>
                  </a:txBody>
                  <a:tcPr marL="38949" marR="38949" marT="0" marB="0" anchor="ctr">
                    <a:cell3D prstMaterial="dkEdge">
                      <a:bevel/>
                      <a:lightRig rig="flood" dir="t"/>
                    </a:cell3D>
                    <a:solidFill>
                      <a:schemeClr val="tx1"/>
                    </a:solidFill>
                  </a:tcPr>
                </a:tc>
              </a:tr>
              <a:tr h="3879438">
                <a:tc>
                  <a:txBody>
                    <a:bodyPr/>
                    <a:lstStyle/>
                    <a:p>
                      <a:pPr algn="ctr">
                        <a:lnSpc>
                          <a:spcPct val="115000"/>
                        </a:lnSpc>
                        <a:spcAft>
                          <a:spcPts val="0"/>
                        </a:spcAft>
                      </a:pPr>
                      <a:r>
                        <a:rPr lang="fr-CA" sz="1400" dirty="0">
                          <a:effectLst/>
                        </a:rPr>
                        <a:t> </a:t>
                      </a:r>
                      <a:endParaRPr lang="en-US" sz="1400" dirty="0">
                        <a:effectLst/>
                      </a:endParaRPr>
                    </a:p>
                    <a:p>
                      <a:pPr algn="ctr">
                        <a:lnSpc>
                          <a:spcPct val="115000"/>
                        </a:lnSpc>
                        <a:spcAft>
                          <a:spcPts val="0"/>
                        </a:spcAft>
                      </a:pPr>
                      <a:r>
                        <a:rPr lang="fr-CA" sz="1800" dirty="0">
                          <a:effectLst/>
                        </a:rPr>
                        <a:t>Protocole additionnel aux Conventions de Genève… </a:t>
                      </a:r>
                      <a:endParaRPr lang="en-US" sz="1800" dirty="0">
                        <a:effectLst/>
                      </a:endParaRPr>
                    </a:p>
                    <a:p>
                      <a:pPr algn="ctr">
                        <a:lnSpc>
                          <a:spcPct val="115000"/>
                        </a:lnSpc>
                        <a:spcAft>
                          <a:spcPts val="0"/>
                        </a:spcAft>
                      </a:pPr>
                      <a:r>
                        <a:rPr lang="fr-CA" sz="1400" dirty="0">
                          <a:effectLst/>
                        </a:rPr>
                        <a:t> </a:t>
                      </a:r>
                      <a:endParaRPr lang="en-US" sz="1400" dirty="0">
                        <a:effectLst/>
                        <a:latin typeface="Calibri"/>
                        <a:ea typeface="Calibri"/>
                        <a:cs typeface="Times New Roman"/>
                      </a:endParaRPr>
                    </a:p>
                  </a:txBody>
                  <a:tcPr marL="38949" marR="38949" marT="0" marB="0" anchor="ctr">
                    <a:cell3D prstMaterial="dkEdge">
                      <a:bevel/>
                      <a:lightRig rig="flood" dir="t"/>
                    </a:cell3D>
                  </a:tcPr>
                </a:tc>
                <a:tc>
                  <a:txBody>
                    <a:bodyPr/>
                    <a:lstStyle/>
                    <a:p>
                      <a:pPr marL="201295" algn="just">
                        <a:spcAft>
                          <a:spcPts val="0"/>
                        </a:spcAft>
                      </a:pPr>
                      <a:r>
                        <a:rPr lang="fr-CA" sz="1400" dirty="0">
                          <a:effectLst/>
                        </a:rPr>
                        <a:t> </a:t>
                      </a:r>
                      <a:endParaRPr lang="en-US" sz="1400" dirty="0">
                        <a:effectLst/>
                      </a:endParaRPr>
                    </a:p>
                    <a:p>
                      <a:pPr marL="342900" lvl="0" indent="-342900" algn="just">
                        <a:spcAft>
                          <a:spcPts val="0"/>
                        </a:spcAft>
                        <a:buFont typeface="Symbol"/>
                        <a:buChar char=""/>
                      </a:pPr>
                      <a:r>
                        <a:rPr lang="fr-CA" sz="1500" b="1" dirty="0">
                          <a:effectLst/>
                        </a:rPr>
                        <a:t>Relatif à la protection des victimes des conflits armés internationaux (Protocole I)  </a:t>
                      </a:r>
                      <a:endParaRPr lang="en-US" sz="1500" b="1" dirty="0">
                        <a:effectLst/>
                      </a:endParaRPr>
                    </a:p>
                    <a:p>
                      <a:pPr marL="342900" lvl="0" indent="-165100" algn="l">
                        <a:lnSpc>
                          <a:spcPct val="115000"/>
                        </a:lnSpc>
                        <a:spcAft>
                          <a:spcPts val="1000"/>
                        </a:spcAft>
                        <a:buFont typeface="Symbol"/>
                        <a:buChar char=""/>
                      </a:pPr>
                      <a:r>
                        <a:rPr lang="fr-CA" sz="1500" u="sng" dirty="0">
                          <a:effectLst/>
                        </a:rPr>
                        <a:t>art. 75(4)</a:t>
                      </a:r>
                      <a:r>
                        <a:rPr lang="fr-CA" sz="1500" dirty="0">
                          <a:effectLst/>
                        </a:rPr>
                        <a:t> : Pas de condamnation à mort sans respect de plusieurs garanties énoncées (jugement impartial, présomption d’innocence…).</a:t>
                      </a:r>
                      <a:endParaRPr lang="en-US" sz="1500" dirty="0">
                        <a:effectLst/>
                      </a:endParaRPr>
                    </a:p>
                    <a:p>
                      <a:pPr marL="342900" lvl="0" indent="-165100" algn="just">
                        <a:spcAft>
                          <a:spcPts val="0"/>
                        </a:spcAft>
                        <a:buFont typeface="Symbol"/>
                        <a:buChar char=""/>
                      </a:pPr>
                      <a:r>
                        <a:rPr lang="fr-CA" sz="1500" u="sng" dirty="0">
                          <a:effectLst/>
                        </a:rPr>
                        <a:t>Art. 76(3</a:t>
                      </a:r>
                      <a:r>
                        <a:rPr lang="fr-CA" sz="1500" dirty="0">
                          <a:effectLst/>
                        </a:rPr>
                        <a:t>) : Pas contre les femmes enceintes ou les mères d’enfant en bas âge </a:t>
                      </a:r>
                      <a:endParaRPr lang="en-US" sz="1500" dirty="0">
                        <a:effectLst/>
                      </a:endParaRPr>
                    </a:p>
                    <a:p>
                      <a:pPr algn="just">
                        <a:lnSpc>
                          <a:spcPct val="115000"/>
                        </a:lnSpc>
                        <a:spcAft>
                          <a:spcPts val="0"/>
                        </a:spcAft>
                      </a:pPr>
                      <a:r>
                        <a:rPr lang="fr-CA" sz="1500" dirty="0">
                          <a:effectLst/>
                        </a:rPr>
                        <a:t> </a:t>
                      </a:r>
                      <a:endParaRPr lang="en-US" sz="1500" dirty="0">
                        <a:effectLst/>
                      </a:endParaRPr>
                    </a:p>
                    <a:p>
                      <a:pPr marL="342900" lvl="0" indent="-342900" algn="l">
                        <a:spcAft>
                          <a:spcPts val="0"/>
                        </a:spcAft>
                        <a:buFont typeface="Symbol"/>
                        <a:buChar char=""/>
                      </a:pPr>
                      <a:r>
                        <a:rPr lang="fr-CA" sz="1500" b="1" dirty="0">
                          <a:effectLst/>
                        </a:rPr>
                        <a:t>Relatif à la protection des victimes des conflits armés non internationaux (Protocole II)</a:t>
                      </a:r>
                      <a:endParaRPr lang="en-US" sz="1500" b="1" dirty="0">
                        <a:effectLst/>
                      </a:endParaRPr>
                    </a:p>
                    <a:p>
                      <a:pPr marL="342900" lvl="0" indent="-165100" algn="just">
                        <a:spcAft>
                          <a:spcPts val="0"/>
                        </a:spcAft>
                        <a:buFont typeface="Symbol"/>
                        <a:buChar char=""/>
                      </a:pPr>
                      <a:r>
                        <a:rPr lang="fr-CA" sz="1500" u="sng" dirty="0">
                          <a:effectLst/>
                        </a:rPr>
                        <a:t>Art. 6 </a:t>
                      </a:r>
                      <a:r>
                        <a:rPr lang="fr-CA" sz="1500" dirty="0">
                          <a:effectLst/>
                        </a:rPr>
                        <a:t>: pas de peine de mort contre les enfants de moins de 18 ans</a:t>
                      </a:r>
                      <a:r>
                        <a:rPr lang="fr-CA" sz="1400" dirty="0">
                          <a:effectLst/>
                        </a:rPr>
                        <a:t>.</a:t>
                      </a:r>
                      <a:endParaRPr lang="en-US" sz="1400" dirty="0">
                        <a:effectLst/>
                      </a:endParaRPr>
                    </a:p>
                    <a:p>
                      <a:pPr algn="just">
                        <a:lnSpc>
                          <a:spcPct val="115000"/>
                        </a:lnSpc>
                        <a:spcAft>
                          <a:spcPts val="0"/>
                        </a:spcAft>
                      </a:pPr>
                      <a:r>
                        <a:rPr lang="fr-CA" sz="1400" dirty="0">
                          <a:effectLst/>
                        </a:rPr>
                        <a:t> </a:t>
                      </a:r>
                      <a:endParaRPr lang="en-US" sz="1400" dirty="0">
                        <a:effectLst/>
                        <a:latin typeface="Calibri"/>
                        <a:ea typeface="Calibri"/>
                        <a:cs typeface="Times New Roman"/>
                      </a:endParaRPr>
                    </a:p>
                  </a:txBody>
                  <a:tcPr marL="38949" marR="38949" marT="0" marB="0" anchor="ctr">
                    <a:cell3D prstMaterial="dkEdge">
                      <a:bevel/>
                      <a:lightRig rig="flood" dir="t"/>
                    </a:cell3D>
                  </a:tcPr>
                </a:tc>
              </a:tr>
            </a:tbl>
          </a:graphicData>
        </a:graphic>
      </p:graphicFrame>
    </p:spTree>
    <p:extLst>
      <p:ext uri="{BB962C8B-B14F-4D97-AF65-F5344CB8AC3E}">
        <p14:creationId xmlns:p14="http://schemas.microsoft.com/office/powerpoint/2010/main" val="18312262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custDataLst>
              <p:tags r:id="rId1"/>
            </p:custDataLst>
          </p:nvPr>
        </p:nvGraphicFramePr>
        <p:xfrm>
          <a:off x="395536" y="1124744"/>
          <a:ext cx="8208912" cy="4152492"/>
        </p:xfrm>
        <a:graphic>
          <a:graphicData uri="http://schemas.openxmlformats.org/drawingml/2006/table">
            <a:tbl>
              <a:tblPr firstRow="1" firstCol="1" bandRow="1">
                <a:tableStyleId>{5C22544A-7EE6-4342-B048-85BDC9FD1C3A}</a:tableStyleId>
              </a:tblPr>
              <a:tblGrid>
                <a:gridCol w="2727453"/>
                <a:gridCol w="5481459"/>
              </a:tblGrid>
              <a:tr h="2352292">
                <a:tc>
                  <a:txBody>
                    <a:bodyPr/>
                    <a:lstStyle/>
                    <a:p>
                      <a:pPr algn="ctr">
                        <a:lnSpc>
                          <a:spcPct val="115000"/>
                        </a:lnSpc>
                        <a:spcAft>
                          <a:spcPts val="1000"/>
                        </a:spcAft>
                      </a:pPr>
                      <a:r>
                        <a:rPr lang="fr-CA" sz="1800" dirty="0">
                          <a:effectLst/>
                        </a:rPr>
                        <a:t>Principes relatifs à la prévention efficace des exécutions extrajudiciaires, arbitraires et sommaires et aux moyens d’enquêter efficacement sur ces exécutions </a:t>
                      </a:r>
                      <a:endParaRPr lang="en-US" sz="1800" dirty="0">
                        <a:effectLst/>
                        <a:latin typeface="Calibri"/>
                        <a:ea typeface="Calibri"/>
                        <a:cs typeface="Times New Roman"/>
                      </a:endParaRPr>
                    </a:p>
                  </a:txBody>
                  <a:tcPr marL="38949" marR="38949" marT="0" marB="0" anchor="ctr">
                    <a:cell3D prstMaterial="dkEdge">
                      <a:bevel/>
                      <a:lightRig rig="flood" dir="t"/>
                    </a:cell3D>
                  </a:tcPr>
                </a:tc>
                <a:tc>
                  <a:txBody>
                    <a:bodyPr/>
                    <a:lstStyle/>
                    <a:p>
                      <a:pPr marL="342900" lvl="0" indent="-342900" algn="just">
                        <a:spcAft>
                          <a:spcPts val="0"/>
                        </a:spcAft>
                        <a:buFont typeface="Symbol"/>
                        <a:buChar char=""/>
                      </a:pPr>
                      <a:r>
                        <a:rPr lang="fr-CA" sz="1500" u="sng" dirty="0">
                          <a:effectLst/>
                        </a:rPr>
                        <a:t>Art. 1 </a:t>
                      </a:r>
                      <a:r>
                        <a:rPr lang="fr-CA" sz="1500" dirty="0">
                          <a:effectLst/>
                        </a:rPr>
                        <a:t>: les États ne doivent pas permettre les exécutions extrajudiciaires en aucune circonstance. Ces exécutions doivent être considérées comme des délits punissables</a:t>
                      </a:r>
                      <a:endParaRPr lang="en-US" sz="1500" dirty="0">
                        <a:effectLst/>
                        <a:latin typeface="Times New Roman"/>
                        <a:ea typeface="Times"/>
                        <a:cs typeface="Times New Roman"/>
                      </a:endParaRPr>
                    </a:p>
                  </a:txBody>
                  <a:tcPr marL="38949" marR="38949" marT="0" marB="0" anchor="ctr">
                    <a:cell3D prstMaterial="dkEdge">
                      <a:bevel/>
                      <a:lightRig rig="flood" dir="t"/>
                    </a:cell3D>
                  </a:tcPr>
                </a:tc>
              </a:tr>
              <a:tr h="1800200">
                <a:tc>
                  <a:txBody>
                    <a:bodyPr/>
                    <a:lstStyle/>
                    <a:p>
                      <a:pPr algn="ctr">
                        <a:lnSpc>
                          <a:spcPct val="115000"/>
                        </a:lnSpc>
                        <a:spcAft>
                          <a:spcPts val="1000"/>
                        </a:spcAft>
                      </a:pPr>
                      <a:r>
                        <a:rPr lang="fr-CA" sz="1800" dirty="0">
                          <a:effectLst/>
                        </a:rPr>
                        <a:t>Convention des droits de l’enfant</a:t>
                      </a:r>
                      <a:endParaRPr lang="en-US" sz="1800" dirty="0">
                        <a:effectLst/>
                        <a:latin typeface="Calibri"/>
                        <a:ea typeface="Calibri"/>
                        <a:cs typeface="Times New Roman"/>
                      </a:endParaRPr>
                    </a:p>
                  </a:txBody>
                  <a:tcPr marL="38949" marR="38949" marT="0" marB="0" anchor="ctr">
                    <a:cell3D prstMaterial="dkEdge">
                      <a:bevel/>
                      <a:lightRig rig="flood" dir="t"/>
                    </a:cell3D>
                  </a:tcPr>
                </a:tc>
                <a:tc>
                  <a:txBody>
                    <a:bodyPr/>
                    <a:lstStyle/>
                    <a:p>
                      <a:pPr marL="201295" algn="just">
                        <a:spcAft>
                          <a:spcPts val="0"/>
                        </a:spcAft>
                      </a:pPr>
                      <a:r>
                        <a:rPr lang="fr-CA" sz="1500" dirty="0">
                          <a:effectLst/>
                        </a:rPr>
                        <a:t> </a:t>
                      </a:r>
                      <a:endParaRPr lang="en-US" sz="1500" dirty="0">
                        <a:effectLst/>
                      </a:endParaRPr>
                    </a:p>
                    <a:p>
                      <a:pPr marL="342900" lvl="0" indent="-342900" algn="just">
                        <a:spcAft>
                          <a:spcPts val="0"/>
                        </a:spcAft>
                        <a:buFont typeface="Symbol"/>
                        <a:buChar char=""/>
                      </a:pPr>
                      <a:r>
                        <a:rPr lang="fr-CA" sz="1500" b="1" u="sng" dirty="0">
                          <a:effectLst/>
                        </a:rPr>
                        <a:t>Art. </a:t>
                      </a:r>
                      <a:r>
                        <a:rPr lang="fr-FR" sz="1500" b="1" u="sng" dirty="0">
                          <a:effectLst/>
                        </a:rPr>
                        <a:t>37 </a:t>
                      </a:r>
                      <a:r>
                        <a:rPr lang="fr-FR" sz="1500" b="1" dirty="0">
                          <a:effectLst/>
                        </a:rPr>
                        <a:t>: </a:t>
                      </a:r>
                      <a:r>
                        <a:rPr lang="fr-FR" sz="1500" dirty="0">
                          <a:effectLst/>
                        </a:rPr>
                        <a:t>la peine capitale ne peut pas être prononcée pour les enfants de moins de 18 ans.</a:t>
                      </a:r>
                      <a:endParaRPr lang="en-US" sz="1500" dirty="0">
                        <a:effectLst/>
                      </a:endParaRPr>
                    </a:p>
                    <a:p>
                      <a:pPr marL="201295" algn="just">
                        <a:spcAft>
                          <a:spcPts val="0"/>
                        </a:spcAft>
                      </a:pPr>
                      <a:r>
                        <a:rPr lang="fr-CA" sz="1500" dirty="0">
                          <a:effectLst/>
                        </a:rPr>
                        <a:t> </a:t>
                      </a:r>
                      <a:endParaRPr lang="en-US" sz="1500" dirty="0">
                        <a:effectLst/>
                        <a:latin typeface="Times New Roman"/>
                        <a:ea typeface="Times"/>
                        <a:cs typeface="Times New Roman"/>
                      </a:endParaRPr>
                    </a:p>
                  </a:txBody>
                  <a:tcPr marL="38949" marR="38949" marT="0" marB="0" anchor="ctr">
                    <a:cell3D prstMaterial="dkEdge">
                      <a:bevel/>
                      <a:lightRig rig="flood" dir="t"/>
                    </a:cell3D>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custDataLst>
              <p:tags r:id="rId1"/>
            </p:custDataLst>
          </p:nvPr>
        </p:nvSpPr>
        <p:spPr>
          <a:xfrm>
            <a:off x="0" y="260648"/>
            <a:ext cx="8964488" cy="1200329"/>
          </a:xfrm>
          <a:prstGeom prst="rect">
            <a:avLst/>
          </a:prstGeom>
          <a:effectLst>
            <a:outerShdw blurRad="50800" dist="38100" dir="5400000" algn="t" rotWithShape="0">
              <a:prstClr val="black">
                <a:alpha val="40000"/>
              </a:prstClr>
            </a:outerShdw>
            <a:reflection blurRad="6350" stA="50000" endA="300" endPos="55500" dist="50800" dir="5400000" sy="-100000" algn="bl" rotWithShape="0"/>
            <a:softEdge rad="127000"/>
          </a:effectLst>
        </p:spPr>
        <p:txBody>
          <a:bodyPr wrap="square">
            <a:spAutoFit/>
          </a:bodyPr>
          <a:lstStyle/>
          <a:p>
            <a:pPr algn="ctr"/>
            <a:r>
              <a:rPr lang="en-US"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Les protections </a:t>
            </a:r>
            <a:r>
              <a:rPr lang="en-US" sz="36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nationales</a:t>
            </a:r>
            <a:r>
              <a:rPr lang="en-US" sz="3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en-US" sz="36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relativement</a:t>
            </a:r>
            <a:r>
              <a:rPr lang="en-US" sz="3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à la </a:t>
            </a:r>
            <a:r>
              <a:rPr lang="en-US" sz="3600" b="1" dirty="0" err="1">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peine</a:t>
            </a:r>
            <a:r>
              <a:rPr lang="en-US"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de </a:t>
            </a:r>
            <a:r>
              <a:rPr lang="en-US" sz="3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mort et au </a:t>
            </a:r>
            <a:r>
              <a:rPr lang="en-US" sz="36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droit</a:t>
            </a:r>
            <a:r>
              <a:rPr lang="en-US" sz="3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à la vie</a:t>
            </a:r>
            <a:endParaRPr lang="en-US"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graphicFrame>
        <p:nvGraphicFramePr>
          <p:cNvPr id="3" name="Table 2"/>
          <p:cNvGraphicFramePr>
            <a:graphicFrameLocks noGrp="1"/>
          </p:cNvGraphicFramePr>
          <p:nvPr>
            <p:custDataLst>
              <p:tags r:id="rId2"/>
            </p:custDataLst>
            <p:extLst>
              <p:ext uri="{D42A27DB-BD31-4B8C-83A1-F6EECF244321}">
                <p14:modId xmlns:p14="http://schemas.microsoft.com/office/powerpoint/2010/main" val="2655768864"/>
              </p:ext>
            </p:extLst>
          </p:nvPr>
        </p:nvGraphicFramePr>
        <p:xfrm>
          <a:off x="1061402" y="2700877"/>
          <a:ext cx="7021195" cy="3202178"/>
        </p:xfrm>
        <a:graphic>
          <a:graphicData uri="http://schemas.openxmlformats.org/drawingml/2006/table">
            <a:tbl>
              <a:tblPr firstRow="1" firstCol="1" bandRow="1">
                <a:effectLst>
                  <a:reflection blurRad="6350" stA="50000" endA="300" endPos="38500" dist="50800" dir="5400000" sy="-100000" algn="bl" rotWithShape="0"/>
                </a:effectLst>
                <a:tableStyleId>{5C22544A-7EE6-4342-B048-85BDC9FD1C3A}</a:tableStyleId>
              </a:tblPr>
              <a:tblGrid>
                <a:gridCol w="2520950"/>
                <a:gridCol w="4500245"/>
              </a:tblGrid>
              <a:tr h="538480">
                <a:tc>
                  <a:txBody>
                    <a:bodyPr/>
                    <a:lstStyle/>
                    <a:p>
                      <a:pPr algn="ctr">
                        <a:lnSpc>
                          <a:spcPct val="115000"/>
                        </a:lnSpc>
                        <a:spcAft>
                          <a:spcPts val="0"/>
                        </a:spcAft>
                      </a:pPr>
                      <a:r>
                        <a:rPr lang="en-CA" sz="1600" u="sng" dirty="0">
                          <a:effectLst/>
                        </a:rPr>
                        <a:t>PROTECTIONS INTERNATIONNALES</a:t>
                      </a:r>
                      <a:endParaRPr lang="en-US"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600" u="sng" dirty="0">
                          <a:effectLst/>
                        </a:rPr>
                        <a:t>ARTICLES PERTINENTS</a:t>
                      </a:r>
                      <a:endParaRPr lang="en-US" sz="1600" dirty="0">
                        <a:effectLst/>
                        <a:latin typeface="Calibri"/>
                        <a:ea typeface="Calibri"/>
                        <a:cs typeface="Times New Roman"/>
                      </a:endParaRPr>
                    </a:p>
                  </a:txBody>
                  <a:tcPr marL="68580" marR="68580" marT="0" marB="0" anchor="ctr"/>
                </a:tc>
              </a:tr>
              <a:tr h="538480">
                <a:tc>
                  <a:txBody>
                    <a:bodyPr/>
                    <a:lstStyle/>
                    <a:p>
                      <a:pPr marL="342900" lvl="0" indent="-342900" algn="ctr">
                        <a:spcAft>
                          <a:spcPts val="0"/>
                        </a:spcAft>
                        <a:buFont typeface="+mj-lt"/>
                        <a:buAutoNum type="arabicPeriod"/>
                      </a:pPr>
                      <a:endParaRPr lang="fr-CA" sz="1600" u="none" strike="noStrike" baseline="0" dirty="0" smtClean="0">
                        <a:solidFill>
                          <a:schemeClr val="tx1"/>
                        </a:solidFill>
                        <a:effectLst/>
                        <a:hlinkClick r:id="rId5" tooltip="Déclaration d'indépendance des États-Unis d'Amérique"/>
                      </a:endParaRPr>
                    </a:p>
                    <a:p>
                      <a:pPr marL="0" lvl="0" indent="0" algn="ctr">
                        <a:spcAft>
                          <a:spcPts val="0"/>
                        </a:spcAft>
                        <a:buFont typeface="+mj-lt"/>
                        <a:buNone/>
                      </a:pPr>
                      <a:r>
                        <a:rPr lang="fr-CA" sz="1600" u="none" baseline="0" dirty="0" smtClean="0">
                          <a:solidFill>
                            <a:schemeClr val="tx1"/>
                          </a:solidFill>
                          <a:effectLst/>
                        </a:rPr>
                        <a:t>Déclaration d’indépendance des États-Unis d’Amérique</a:t>
                      </a:r>
                      <a:endParaRPr lang="en-US" sz="1600" u="none" baseline="0" dirty="0">
                        <a:solidFill>
                          <a:schemeClr val="tx1"/>
                        </a:solidFill>
                        <a:effectLst/>
                      </a:endParaRPr>
                    </a:p>
                    <a:p>
                      <a:pPr algn="ctr">
                        <a:lnSpc>
                          <a:spcPct val="115000"/>
                        </a:lnSpc>
                        <a:spcAft>
                          <a:spcPts val="0"/>
                        </a:spcAft>
                      </a:pPr>
                      <a:r>
                        <a:rPr lang="fr-CA" sz="1600" dirty="0">
                          <a:effectLst/>
                        </a:rPr>
                        <a:t> </a:t>
                      </a:r>
                      <a:endParaRPr lang="en-US" sz="1600" dirty="0">
                        <a:effectLst/>
                        <a:latin typeface="Calibri"/>
                        <a:ea typeface="Calibri"/>
                        <a:cs typeface="Times New Roman"/>
                      </a:endParaRPr>
                    </a:p>
                  </a:txBody>
                  <a:tcPr marL="68580" marR="68580" marT="0" marB="0" anchor="ctr"/>
                </a:tc>
                <a:tc>
                  <a:txBody>
                    <a:bodyPr/>
                    <a:lstStyle/>
                    <a:p>
                      <a:pPr marL="342900" lvl="0" indent="-342900" algn="just">
                        <a:spcAft>
                          <a:spcPts val="0"/>
                        </a:spcAft>
                        <a:buFont typeface="Symbol"/>
                        <a:buChar char=""/>
                      </a:pPr>
                      <a:r>
                        <a:rPr lang="fr-CA" sz="1600" dirty="0">
                          <a:effectLst/>
                        </a:rPr>
                        <a:t>Principes devant gouverner </a:t>
                      </a:r>
                      <a:r>
                        <a:rPr lang="fr-CA" sz="1600" dirty="0" smtClean="0">
                          <a:effectLst/>
                        </a:rPr>
                        <a:t>les</a:t>
                      </a:r>
                      <a:r>
                        <a:rPr lang="fr-CA" sz="1600" baseline="0" dirty="0" smtClean="0">
                          <a:effectLst/>
                        </a:rPr>
                        <a:t> </a:t>
                      </a:r>
                      <a:r>
                        <a:rPr lang="fr-CA" sz="1600" dirty="0" smtClean="0">
                          <a:effectLst/>
                        </a:rPr>
                        <a:t>États </a:t>
                      </a:r>
                      <a:endParaRPr lang="en-US" sz="1600" dirty="0">
                        <a:effectLst/>
                      </a:endParaRPr>
                    </a:p>
                    <a:p>
                      <a:pPr marL="228600" algn="just">
                        <a:lnSpc>
                          <a:spcPct val="115000"/>
                        </a:lnSpc>
                        <a:spcAft>
                          <a:spcPts val="0"/>
                        </a:spcAft>
                      </a:pPr>
                      <a:r>
                        <a:rPr lang="en-US" sz="1600" dirty="0">
                          <a:effectLst/>
                        </a:rPr>
                        <a:t> </a:t>
                      </a:r>
                    </a:p>
                    <a:p>
                      <a:pPr marL="342900" lvl="0" indent="-342900" algn="just">
                        <a:spcAft>
                          <a:spcPts val="0"/>
                        </a:spcAft>
                        <a:buFont typeface="Symbol"/>
                        <a:buChar char=""/>
                      </a:pPr>
                      <a:r>
                        <a:rPr lang="fr-CA" sz="1600" dirty="0" smtClean="0">
                          <a:effectLst/>
                        </a:rPr>
                        <a:t>Chaque </a:t>
                      </a:r>
                      <a:r>
                        <a:rPr lang="fr-CA" sz="1600" dirty="0">
                          <a:effectLst/>
                        </a:rPr>
                        <a:t>homme nait avec des droits inaliénables qui sont ceux </a:t>
                      </a:r>
                      <a:r>
                        <a:rPr lang="fr-CA" sz="1600" dirty="0" smtClean="0">
                          <a:effectLst/>
                        </a:rPr>
                        <a:t>"de </a:t>
                      </a:r>
                      <a:r>
                        <a:rPr lang="fr-CA" sz="1600" dirty="0">
                          <a:effectLst/>
                        </a:rPr>
                        <a:t>vivre, d'être libre et de rechercher le bonheur".</a:t>
                      </a:r>
                      <a:endParaRPr lang="en-US" sz="1600" dirty="0">
                        <a:effectLst/>
                      </a:endParaRPr>
                    </a:p>
                    <a:p>
                      <a:pPr algn="ctr">
                        <a:lnSpc>
                          <a:spcPct val="115000"/>
                        </a:lnSpc>
                        <a:spcAft>
                          <a:spcPts val="0"/>
                        </a:spcAft>
                      </a:pPr>
                      <a:r>
                        <a:rPr lang="fr-FR" sz="1600" dirty="0">
                          <a:effectLst/>
                        </a:rPr>
                        <a:t> </a:t>
                      </a:r>
                      <a:endParaRPr lang="en-US" sz="1600" dirty="0">
                        <a:effectLst/>
                        <a:latin typeface="Calibri"/>
                        <a:ea typeface="Calibri"/>
                        <a:cs typeface="Times New Roman"/>
                      </a:endParaRPr>
                    </a:p>
                  </a:txBody>
                  <a:tcPr marL="68580" marR="68580" marT="0" marB="0" anchor="ctr"/>
                </a:tc>
              </a:tr>
              <a:tr h="538480">
                <a:tc>
                  <a:txBody>
                    <a:bodyPr/>
                    <a:lstStyle/>
                    <a:p>
                      <a:pPr algn="ctr">
                        <a:lnSpc>
                          <a:spcPct val="115000"/>
                        </a:lnSpc>
                        <a:spcAft>
                          <a:spcPts val="0"/>
                        </a:spcAft>
                      </a:pPr>
                      <a:r>
                        <a:rPr lang="fr-CA" sz="1600" dirty="0">
                          <a:effectLst/>
                        </a:rPr>
                        <a:t>Déclaration américaine des droits </a:t>
                      </a:r>
                      <a:r>
                        <a:rPr lang="fr-CA" sz="1600" smtClean="0">
                          <a:effectLst/>
                        </a:rPr>
                        <a:t>et devoirs de </a:t>
                      </a:r>
                      <a:r>
                        <a:rPr lang="fr-CA" sz="1600" dirty="0">
                          <a:effectLst/>
                        </a:rPr>
                        <a:t>l’Homme</a:t>
                      </a:r>
                      <a:endParaRPr lang="en-US" sz="1600" dirty="0">
                        <a:effectLst/>
                      </a:endParaRPr>
                    </a:p>
                    <a:p>
                      <a:pPr algn="ctr">
                        <a:lnSpc>
                          <a:spcPct val="115000"/>
                        </a:lnSpc>
                        <a:spcAft>
                          <a:spcPts val="0"/>
                        </a:spcAft>
                      </a:pPr>
                      <a:r>
                        <a:rPr lang="fr-CA" sz="1600" dirty="0">
                          <a:effectLst/>
                        </a:rPr>
                        <a:t> </a:t>
                      </a:r>
                      <a:endParaRPr lang="en-US" sz="1600" dirty="0">
                        <a:effectLst/>
                        <a:latin typeface="Calibri"/>
                        <a:ea typeface="Calibri"/>
                        <a:cs typeface="Times New Roman"/>
                      </a:endParaRPr>
                    </a:p>
                  </a:txBody>
                  <a:tcPr marL="68580" marR="68580" marT="0" marB="0" anchor="ctr"/>
                </a:tc>
                <a:tc>
                  <a:txBody>
                    <a:bodyPr/>
                    <a:lstStyle/>
                    <a:p>
                      <a:pPr marL="342900" lvl="0" indent="-342900" algn="just">
                        <a:spcAft>
                          <a:spcPts val="0"/>
                        </a:spcAft>
                        <a:buFont typeface="Symbol"/>
                        <a:buChar char=""/>
                      </a:pPr>
                      <a:r>
                        <a:rPr lang="es-ES" sz="1600" b="1" u="sng" dirty="0">
                          <a:effectLst/>
                        </a:rPr>
                        <a:t>Art. 1: </a:t>
                      </a:r>
                      <a:r>
                        <a:rPr lang="fr-CA" sz="1600" b="1" u="sng" dirty="0">
                          <a:effectLst/>
                        </a:rPr>
                        <a:t> </a:t>
                      </a:r>
                      <a:r>
                        <a:rPr lang="fr-CA" sz="1600" dirty="0">
                          <a:effectLst/>
                        </a:rPr>
                        <a:t>Tout être humain a droit à la vie </a:t>
                      </a:r>
                      <a:endParaRPr lang="en-US" sz="1600" dirty="0">
                        <a:effectLst/>
                        <a:latin typeface="Times New Roman"/>
                        <a:ea typeface="Times"/>
                        <a:cs typeface="Times New Roman"/>
                      </a:endParaRPr>
                    </a:p>
                  </a:txBody>
                  <a:tcPr marL="68580" marR="68580" marT="0" marB="0" anchor="ctr"/>
                </a:tc>
              </a:tr>
            </a:tbl>
          </a:graphicData>
        </a:graphic>
      </p:graphicFrame>
      <p:sp>
        <p:nvSpPr>
          <p:cNvPr id="4" name="TextBox 3"/>
          <p:cNvSpPr txBox="1"/>
          <p:nvPr>
            <p:custDataLst>
              <p:tags r:id="rId3"/>
            </p:custDataLst>
          </p:nvPr>
        </p:nvSpPr>
        <p:spPr>
          <a:xfrm>
            <a:off x="467544" y="2220655"/>
            <a:ext cx="3816424" cy="461665"/>
          </a:xfrm>
          <a:prstGeom prst="rect">
            <a:avLst/>
          </a:prstGeom>
          <a:noFill/>
        </p:spPr>
        <p:txBody>
          <a:bodyPr wrap="square" rtlCol="0">
            <a:spAutoFit/>
          </a:bodyPr>
          <a:lstStyle/>
          <a:p>
            <a:r>
              <a:rPr lang="fr-CA" sz="2400" dirty="0" smtClean="0">
                <a:solidFill>
                  <a:schemeClr val="bg2">
                    <a:lumMod val="40000"/>
                    <a:lumOff val="60000"/>
                  </a:schemeClr>
                </a:solidFill>
                <a:latin typeface="Bradley Hand ITC" pitchFamily="66" charset="0"/>
              </a:rPr>
              <a:t>Les Amériques</a:t>
            </a:r>
            <a:endParaRPr lang="en-US" sz="2400" dirty="0">
              <a:solidFill>
                <a:schemeClr val="bg2">
                  <a:lumMod val="40000"/>
                  <a:lumOff val="60000"/>
                </a:schemeClr>
              </a:solidFill>
              <a:latin typeface="Bradley Hand ITC" pitchFamily="66" charset="0"/>
            </a:endParaRPr>
          </a:p>
        </p:txBody>
      </p:sp>
    </p:spTree>
    <p:extLst>
      <p:ext uri="{BB962C8B-B14F-4D97-AF65-F5344CB8AC3E}">
        <p14:creationId xmlns:p14="http://schemas.microsoft.com/office/powerpoint/2010/main" val="23473593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custDataLst>
              <p:tags r:id="rId1"/>
            </p:custDataLst>
            <p:extLst>
              <p:ext uri="{D42A27DB-BD31-4B8C-83A1-F6EECF244321}">
                <p14:modId xmlns:p14="http://schemas.microsoft.com/office/powerpoint/2010/main" val="4290767006"/>
              </p:ext>
            </p:extLst>
          </p:nvPr>
        </p:nvGraphicFramePr>
        <p:xfrm>
          <a:off x="3203848" y="620688"/>
          <a:ext cx="5544616" cy="5472608"/>
        </p:xfrm>
        <a:graphic>
          <a:graphicData uri="http://schemas.openxmlformats.org/drawingml/2006/table">
            <a:tbl>
              <a:tblPr firstRow="1" firstCol="1" bandRow="1">
                <a:effectLst>
                  <a:outerShdw blurRad="50800" dist="38100" dir="8100000" sx="129000" sy="129000" algn="tr" rotWithShape="0">
                    <a:schemeClr val="bg2">
                      <a:lumMod val="20000"/>
                      <a:lumOff val="80000"/>
                      <a:alpha val="40000"/>
                    </a:schemeClr>
                  </a:outerShdw>
                </a:effectLst>
                <a:tableStyleId>{5C22544A-7EE6-4342-B048-85BDC9FD1C3A}</a:tableStyleId>
              </a:tblPr>
              <a:tblGrid>
                <a:gridCol w="5544616"/>
              </a:tblGrid>
              <a:tr h="5472608">
                <a:tc>
                  <a:txBody>
                    <a:bodyPr/>
                    <a:lstStyle/>
                    <a:p>
                      <a:pPr marL="342900" lvl="0" indent="-342900" algn="just">
                        <a:spcAft>
                          <a:spcPts val="0"/>
                        </a:spcAft>
                        <a:buFont typeface="Symbol"/>
                        <a:buChar char=""/>
                      </a:pPr>
                      <a:r>
                        <a:rPr lang="fr-CA" sz="1500" u="sng" baseline="0" dirty="0">
                          <a:solidFill>
                            <a:schemeClr val="bg2">
                              <a:lumMod val="75000"/>
                            </a:schemeClr>
                          </a:solidFill>
                          <a:effectLst/>
                        </a:rPr>
                        <a:t>Art. 4(1)</a:t>
                      </a:r>
                      <a:r>
                        <a:rPr lang="fr-CA" sz="1500" baseline="0" dirty="0">
                          <a:solidFill>
                            <a:schemeClr val="bg2">
                              <a:lumMod val="75000"/>
                            </a:schemeClr>
                          </a:solidFill>
                          <a:effectLst/>
                        </a:rPr>
                        <a:t> : l’être humain a </a:t>
                      </a:r>
                      <a:r>
                        <a:rPr lang="fr-CA" sz="1500" u="sng" baseline="0" dirty="0">
                          <a:solidFill>
                            <a:schemeClr val="bg2">
                              <a:lumMod val="75000"/>
                            </a:schemeClr>
                          </a:solidFill>
                          <a:effectLst/>
                        </a:rPr>
                        <a:t>droit à la vie</a:t>
                      </a:r>
                      <a:r>
                        <a:rPr lang="fr-CA" sz="1500" baseline="0" dirty="0">
                          <a:solidFill>
                            <a:schemeClr val="bg2">
                              <a:lumMod val="75000"/>
                            </a:schemeClr>
                          </a:solidFill>
                          <a:effectLst/>
                        </a:rPr>
                        <a:t>, généralement à partir de sa conception</a:t>
                      </a:r>
                      <a:endParaRPr lang="en-US" sz="1500" baseline="0" dirty="0">
                        <a:solidFill>
                          <a:schemeClr val="bg2">
                            <a:lumMod val="75000"/>
                          </a:schemeClr>
                        </a:solidFill>
                        <a:effectLst/>
                      </a:endParaRPr>
                    </a:p>
                    <a:p>
                      <a:pPr algn="l">
                        <a:lnSpc>
                          <a:spcPct val="115000"/>
                        </a:lnSpc>
                        <a:spcAft>
                          <a:spcPts val="0"/>
                        </a:spcAft>
                      </a:pPr>
                      <a:r>
                        <a:rPr lang="fr-CA" sz="1500" baseline="0" dirty="0">
                          <a:solidFill>
                            <a:schemeClr val="bg2">
                              <a:lumMod val="75000"/>
                            </a:schemeClr>
                          </a:solidFill>
                          <a:effectLst/>
                        </a:rPr>
                        <a:t> </a:t>
                      </a:r>
                      <a:endParaRPr lang="en-US" sz="1500" baseline="0" dirty="0">
                        <a:solidFill>
                          <a:schemeClr val="bg2">
                            <a:lumMod val="75000"/>
                          </a:schemeClr>
                        </a:solidFill>
                        <a:effectLst/>
                      </a:endParaRPr>
                    </a:p>
                    <a:p>
                      <a:pPr marL="342900" lvl="0" indent="-342900" algn="just">
                        <a:spcAft>
                          <a:spcPts val="0"/>
                        </a:spcAft>
                        <a:buFont typeface="Symbol"/>
                        <a:buChar char=""/>
                      </a:pPr>
                      <a:r>
                        <a:rPr lang="fr-CA" sz="1500" u="sng" baseline="0" dirty="0">
                          <a:solidFill>
                            <a:schemeClr val="bg2">
                              <a:lumMod val="75000"/>
                            </a:schemeClr>
                          </a:solidFill>
                          <a:effectLst/>
                        </a:rPr>
                        <a:t>Art. 4(2)</a:t>
                      </a:r>
                      <a:r>
                        <a:rPr lang="fr-CA" sz="1500" baseline="0" dirty="0">
                          <a:solidFill>
                            <a:schemeClr val="bg2">
                              <a:lumMod val="75000"/>
                            </a:schemeClr>
                          </a:solidFill>
                          <a:effectLst/>
                        </a:rPr>
                        <a:t> : La peine de mort </a:t>
                      </a:r>
                      <a:r>
                        <a:rPr lang="fr-CA" sz="1500" u="sng" baseline="0" dirty="0">
                          <a:solidFill>
                            <a:schemeClr val="bg2">
                              <a:lumMod val="75000"/>
                            </a:schemeClr>
                          </a:solidFill>
                          <a:effectLst/>
                        </a:rPr>
                        <a:t>peut être infligée</a:t>
                      </a:r>
                      <a:r>
                        <a:rPr lang="fr-CA" sz="1500" baseline="0" dirty="0">
                          <a:solidFill>
                            <a:schemeClr val="bg2">
                              <a:lumMod val="75000"/>
                            </a:schemeClr>
                          </a:solidFill>
                          <a:effectLst/>
                        </a:rPr>
                        <a:t>…</a:t>
                      </a:r>
                      <a:endParaRPr lang="en-US" sz="1500" baseline="0" dirty="0">
                        <a:solidFill>
                          <a:schemeClr val="bg2">
                            <a:lumMod val="75000"/>
                          </a:schemeClr>
                        </a:solidFill>
                        <a:effectLst/>
                      </a:endParaRPr>
                    </a:p>
                    <a:p>
                      <a:pPr marL="533400" lvl="0" indent="-177800" algn="just">
                        <a:spcAft>
                          <a:spcPts val="0"/>
                        </a:spcAft>
                        <a:buFont typeface="Symbol"/>
                        <a:buChar char=""/>
                      </a:pPr>
                      <a:r>
                        <a:rPr lang="fr-CA" sz="1500" baseline="0" dirty="0">
                          <a:solidFill>
                            <a:schemeClr val="bg2">
                              <a:lumMod val="75000"/>
                            </a:schemeClr>
                          </a:solidFill>
                          <a:effectLst/>
                        </a:rPr>
                        <a:t>Dans les pays ne l’ayant pas aboli</a:t>
                      </a:r>
                      <a:endParaRPr lang="en-US" sz="1500" baseline="0" dirty="0">
                        <a:solidFill>
                          <a:schemeClr val="bg2">
                            <a:lumMod val="75000"/>
                          </a:schemeClr>
                        </a:solidFill>
                        <a:effectLst/>
                      </a:endParaRPr>
                    </a:p>
                    <a:p>
                      <a:pPr marL="533400" lvl="0" indent="-177800" algn="just">
                        <a:spcAft>
                          <a:spcPts val="0"/>
                        </a:spcAft>
                        <a:buFont typeface="Symbol"/>
                        <a:buChar char=""/>
                      </a:pPr>
                      <a:r>
                        <a:rPr lang="fr-FR" sz="1500" baseline="0" dirty="0">
                          <a:solidFill>
                            <a:schemeClr val="bg2">
                              <a:lumMod val="75000"/>
                            </a:schemeClr>
                          </a:solidFill>
                          <a:effectLst/>
                        </a:rPr>
                        <a:t>Pour les crimes les plus graves</a:t>
                      </a:r>
                      <a:endParaRPr lang="en-US" sz="1500" baseline="0" dirty="0">
                        <a:solidFill>
                          <a:schemeClr val="bg2">
                            <a:lumMod val="75000"/>
                          </a:schemeClr>
                        </a:solidFill>
                        <a:effectLst/>
                      </a:endParaRPr>
                    </a:p>
                    <a:p>
                      <a:pPr marL="533400" lvl="0" indent="-177800" algn="just">
                        <a:spcAft>
                          <a:spcPts val="0"/>
                        </a:spcAft>
                        <a:buFont typeface="Symbol"/>
                        <a:buChar char=""/>
                      </a:pPr>
                      <a:r>
                        <a:rPr lang="fr-FR" sz="1500" baseline="0" dirty="0">
                          <a:solidFill>
                            <a:schemeClr val="bg2">
                              <a:lumMod val="75000"/>
                            </a:schemeClr>
                          </a:solidFill>
                          <a:effectLst/>
                        </a:rPr>
                        <a:t>En vertu d’un jugement définitif, rendu par un tribunal compétent</a:t>
                      </a:r>
                      <a:endParaRPr lang="en-US" sz="1500" baseline="0" dirty="0">
                        <a:solidFill>
                          <a:schemeClr val="bg2">
                            <a:lumMod val="75000"/>
                          </a:schemeClr>
                        </a:solidFill>
                        <a:effectLst/>
                      </a:endParaRPr>
                    </a:p>
                    <a:p>
                      <a:pPr marL="533400" lvl="0" indent="-177800" algn="just">
                        <a:spcAft>
                          <a:spcPts val="0"/>
                        </a:spcAft>
                        <a:buFont typeface="Symbol"/>
                        <a:buChar char=""/>
                      </a:pPr>
                      <a:r>
                        <a:rPr lang="fr-CA" sz="1500" baseline="0" dirty="0">
                          <a:solidFill>
                            <a:schemeClr val="bg2">
                              <a:lumMod val="75000"/>
                            </a:schemeClr>
                          </a:solidFill>
                          <a:effectLst/>
                        </a:rPr>
                        <a:t>En application d’une loi qui la prévoit au moment du crime, sauf si législation moins sévère au jugement   </a:t>
                      </a:r>
                      <a:endParaRPr lang="en-US" sz="1500" baseline="0" dirty="0">
                        <a:solidFill>
                          <a:schemeClr val="bg2">
                            <a:lumMod val="75000"/>
                          </a:schemeClr>
                        </a:solidFill>
                        <a:effectLst/>
                      </a:endParaRPr>
                    </a:p>
                    <a:p>
                      <a:pPr algn="just">
                        <a:lnSpc>
                          <a:spcPct val="115000"/>
                        </a:lnSpc>
                        <a:spcAft>
                          <a:spcPts val="0"/>
                        </a:spcAft>
                      </a:pPr>
                      <a:r>
                        <a:rPr lang="fr-CA" sz="1500" baseline="0" dirty="0">
                          <a:solidFill>
                            <a:schemeClr val="bg2">
                              <a:lumMod val="75000"/>
                            </a:schemeClr>
                          </a:solidFill>
                          <a:effectLst/>
                        </a:rPr>
                        <a:t> </a:t>
                      </a:r>
                      <a:endParaRPr lang="en-US" sz="1500" baseline="0" dirty="0">
                        <a:solidFill>
                          <a:schemeClr val="bg2">
                            <a:lumMod val="75000"/>
                          </a:schemeClr>
                        </a:solidFill>
                        <a:effectLst/>
                      </a:endParaRPr>
                    </a:p>
                    <a:p>
                      <a:pPr marL="342900" lvl="0" indent="-342900" algn="just">
                        <a:spcAft>
                          <a:spcPts val="0"/>
                        </a:spcAft>
                        <a:buFont typeface="Symbol"/>
                        <a:buChar char=""/>
                      </a:pPr>
                      <a:r>
                        <a:rPr lang="fr-CA" sz="1500" u="sng" baseline="0" dirty="0">
                          <a:solidFill>
                            <a:schemeClr val="bg2">
                              <a:lumMod val="75000"/>
                            </a:schemeClr>
                          </a:solidFill>
                          <a:effectLst/>
                        </a:rPr>
                        <a:t>Art. 4(3): </a:t>
                      </a:r>
                      <a:r>
                        <a:rPr lang="fr-CA" sz="1500" baseline="0" dirty="0">
                          <a:solidFill>
                            <a:schemeClr val="bg2">
                              <a:lumMod val="75000"/>
                            </a:schemeClr>
                          </a:solidFill>
                          <a:effectLst/>
                        </a:rPr>
                        <a:t>La peine de mort ne peut être </a:t>
                      </a:r>
                      <a:r>
                        <a:rPr lang="fr-CA" sz="1500" baseline="0" dirty="0" smtClean="0">
                          <a:solidFill>
                            <a:schemeClr val="bg2">
                              <a:lumMod val="75000"/>
                            </a:schemeClr>
                          </a:solidFill>
                          <a:effectLst/>
                        </a:rPr>
                        <a:t>rétablie </a:t>
                      </a:r>
                      <a:r>
                        <a:rPr lang="fr-CA" sz="1500" baseline="0" dirty="0">
                          <a:solidFill>
                            <a:schemeClr val="bg2">
                              <a:lumMod val="75000"/>
                            </a:schemeClr>
                          </a:solidFill>
                          <a:effectLst/>
                        </a:rPr>
                        <a:t>dans un État qui l’a abolie</a:t>
                      </a:r>
                      <a:endParaRPr lang="en-US" sz="1500" baseline="0" dirty="0">
                        <a:solidFill>
                          <a:schemeClr val="bg2">
                            <a:lumMod val="75000"/>
                          </a:schemeClr>
                        </a:solidFill>
                        <a:effectLst/>
                      </a:endParaRPr>
                    </a:p>
                    <a:p>
                      <a:pPr algn="just">
                        <a:lnSpc>
                          <a:spcPct val="115000"/>
                        </a:lnSpc>
                        <a:spcAft>
                          <a:spcPts val="0"/>
                        </a:spcAft>
                      </a:pPr>
                      <a:r>
                        <a:rPr lang="fr-CA" sz="1500" baseline="0" dirty="0">
                          <a:solidFill>
                            <a:schemeClr val="bg2">
                              <a:lumMod val="75000"/>
                            </a:schemeClr>
                          </a:solidFill>
                          <a:effectLst/>
                        </a:rPr>
                        <a:t> </a:t>
                      </a:r>
                      <a:endParaRPr lang="en-US" sz="1500" baseline="0" dirty="0">
                        <a:solidFill>
                          <a:schemeClr val="bg2">
                            <a:lumMod val="75000"/>
                          </a:schemeClr>
                        </a:solidFill>
                        <a:effectLst/>
                      </a:endParaRPr>
                    </a:p>
                    <a:p>
                      <a:pPr marL="342900" lvl="0" indent="-342900" algn="just">
                        <a:spcAft>
                          <a:spcPts val="0"/>
                        </a:spcAft>
                        <a:buFont typeface="Symbol"/>
                        <a:buChar char=""/>
                      </a:pPr>
                      <a:r>
                        <a:rPr lang="fr-CA" sz="1500" u="sng" baseline="0" dirty="0">
                          <a:solidFill>
                            <a:schemeClr val="bg2">
                              <a:lumMod val="75000"/>
                            </a:schemeClr>
                          </a:solidFill>
                          <a:effectLst/>
                        </a:rPr>
                        <a:t>Art. 4(4)</a:t>
                      </a:r>
                      <a:r>
                        <a:rPr lang="fr-CA" sz="1500" baseline="0" dirty="0">
                          <a:solidFill>
                            <a:schemeClr val="bg2">
                              <a:lumMod val="75000"/>
                            </a:schemeClr>
                          </a:solidFill>
                          <a:effectLst/>
                        </a:rPr>
                        <a:t> : Ne peut être infligé pour des délits politiques ou pour des crimes de droit commun connexe </a:t>
                      </a:r>
                      <a:endParaRPr lang="en-US" sz="1500" baseline="0" dirty="0">
                        <a:solidFill>
                          <a:schemeClr val="bg2">
                            <a:lumMod val="75000"/>
                          </a:schemeClr>
                        </a:solidFill>
                        <a:effectLst/>
                      </a:endParaRPr>
                    </a:p>
                    <a:p>
                      <a:pPr algn="just">
                        <a:lnSpc>
                          <a:spcPct val="115000"/>
                        </a:lnSpc>
                        <a:spcAft>
                          <a:spcPts val="0"/>
                        </a:spcAft>
                      </a:pPr>
                      <a:r>
                        <a:rPr lang="fr-CA" sz="1500" baseline="0" dirty="0">
                          <a:solidFill>
                            <a:schemeClr val="bg2">
                              <a:lumMod val="75000"/>
                            </a:schemeClr>
                          </a:solidFill>
                          <a:effectLst/>
                        </a:rPr>
                        <a:t> </a:t>
                      </a:r>
                      <a:endParaRPr lang="en-US" sz="1500" baseline="0" dirty="0">
                        <a:solidFill>
                          <a:schemeClr val="bg2">
                            <a:lumMod val="75000"/>
                          </a:schemeClr>
                        </a:solidFill>
                        <a:effectLst/>
                      </a:endParaRPr>
                    </a:p>
                    <a:p>
                      <a:pPr marL="342900" lvl="0" indent="-342900" algn="just">
                        <a:spcAft>
                          <a:spcPts val="0"/>
                        </a:spcAft>
                        <a:buFont typeface="Symbol"/>
                        <a:buChar char=""/>
                      </a:pPr>
                      <a:r>
                        <a:rPr lang="fr-CA" sz="1500" u="sng" baseline="0" dirty="0">
                          <a:solidFill>
                            <a:schemeClr val="bg2">
                              <a:lumMod val="75000"/>
                            </a:schemeClr>
                          </a:solidFill>
                          <a:effectLst/>
                        </a:rPr>
                        <a:t>Art. 4(5)</a:t>
                      </a:r>
                      <a:r>
                        <a:rPr lang="fr-CA" sz="1500" baseline="0" dirty="0">
                          <a:solidFill>
                            <a:schemeClr val="bg2">
                              <a:lumMod val="75000"/>
                            </a:schemeClr>
                          </a:solidFill>
                          <a:effectLst/>
                        </a:rPr>
                        <a:t> : Pas pour moins de 18 ans, plus de 70 ans et femme enceinte</a:t>
                      </a:r>
                      <a:endParaRPr lang="en-US" sz="1500" baseline="0" dirty="0">
                        <a:solidFill>
                          <a:schemeClr val="bg2">
                            <a:lumMod val="75000"/>
                          </a:schemeClr>
                        </a:solidFill>
                        <a:effectLst/>
                      </a:endParaRPr>
                    </a:p>
                    <a:p>
                      <a:pPr algn="just">
                        <a:lnSpc>
                          <a:spcPct val="115000"/>
                        </a:lnSpc>
                        <a:spcAft>
                          <a:spcPts val="0"/>
                        </a:spcAft>
                      </a:pPr>
                      <a:r>
                        <a:rPr lang="fr-CA" sz="1500" baseline="0" dirty="0">
                          <a:solidFill>
                            <a:schemeClr val="bg2">
                              <a:lumMod val="75000"/>
                            </a:schemeClr>
                          </a:solidFill>
                          <a:effectLst/>
                        </a:rPr>
                        <a:t> </a:t>
                      </a:r>
                      <a:endParaRPr lang="en-US" sz="1500" baseline="0" dirty="0">
                        <a:solidFill>
                          <a:schemeClr val="bg2">
                            <a:lumMod val="75000"/>
                          </a:schemeClr>
                        </a:solidFill>
                        <a:effectLst/>
                      </a:endParaRPr>
                    </a:p>
                    <a:p>
                      <a:pPr marL="342900" lvl="0" indent="-342900" algn="just">
                        <a:spcAft>
                          <a:spcPts val="0"/>
                        </a:spcAft>
                        <a:buFont typeface="Symbol"/>
                        <a:buChar char=""/>
                      </a:pPr>
                      <a:r>
                        <a:rPr lang="fr-CA" sz="1500" u="sng" baseline="0" dirty="0">
                          <a:solidFill>
                            <a:schemeClr val="bg2">
                              <a:lumMod val="75000"/>
                            </a:schemeClr>
                          </a:solidFill>
                          <a:effectLst/>
                        </a:rPr>
                        <a:t>Art. 4(6) </a:t>
                      </a:r>
                      <a:r>
                        <a:rPr lang="fr-CA" sz="1500" baseline="0" dirty="0">
                          <a:solidFill>
                            <a:schemeClr val="bg2">
                              <a:lumMod val="75000"/>
                            </a:schemeClr>
                          </a:solidFill>
                          <a:effectLst/>
                        </a:rPr>
                        <a:t>: Le condamné peut  demander l'amnistie, la grâce ou la commutation de la peine</a:t>
                      </a:r>
                      <a:r>
                        <a:rPr lang="fr-CA" sz="1500" dirty="0">
                          <a:solidFill>
                            <a:schemeClr val="bg2">
                              <a:lumMod val="75000"/>
                            </a:schemeClr>
                          </a:solidFill>
                          <a:effectLst/>
                        </a:rPr>
                        <a:t>.</a:t>
                      </a:r>
                      <a:r>
                        <a:rPr lang="fr-CA" sz="1500" dirty="0">
                          <a:effectLst/>
                        </a:rPr>
                        <a:t> </a:t>
                      </a:r>
                      <a:endParaRPr lang="en-US" sz="1500" dirty="0">
                        <a:effectLst/>
                      </a:endParaRPr>
                    </a:p>
                    <a:p>
                      <a:pPr algn="just">
                        <a:lnSpc>
                          <a:spcPct val="115000"/>
                        </a:lnSpc>
                        <a:spcAft>
                          <a:spcPts val="0"/>
                        </a:spcAft>
                      </a:pPr>
                      <a:r>
                        <a:rPr lang="fr-FR" sz="1300" dirty="0">
                          <a:effectLst/>
                        </a:rPr>
                        <a:t> </a:t>
                      </a:r>
                      <a:endParaRPr lang="en-US" sz="1100" dirty="0">
                        <a:effectLst/>
                        <a:latin typeface="Calibri"/>
                        <a:ea typeface="Calibri"/>
                        <a:cs typeface="Times New Roman"/>
                      </a:endParaRPr>
                    </a:p>
                  </a:txBody>
                  <a:tcPr marL="68580" marR="68580" marT="0" marB="0" anchor="ctr">
                    <a:solidFill>
                      <a:schemeClr val="bg2">
                        <a:lumMod val="20000"/>
                        <a:lumOff val="80000"/>
                      </a:schemeClr>
                    </a:solidFill>
                  </a:tcPr>
                </a:tc>
              </a:tr>
            </a:tbl>
          </a:graphicData>
        </a:graphic>
      </p:graphicFrame>
      <p:sp>
        <p:nvSpPr>
          <p:cNvPr id="9" name="TextBox 8"/>
          <p:cNvSpPr txBox="1"/>
          <p:nvPr>
            <p:custDataLst>
              <p:tags r:id="rId2"/>
            </p:custDataLst>
          </p:nvPr>
        </p:nvSpPr>
        <p:spPr>
          <a:xfrm>
            <a:off x="395536" y="188640"/>
            <a:ext cx="288032" cy="3170099"/>
          </a:xfrm>
          <a:prstGeom prst="rect">
            <a:avLst/>
          </a:prstGeom>
          <a:noFill/>
        </p:spPr>
        <p:txBody>
          <a:bodyPr wrap="square" rtlCol="0">
            <a:spAutoFit/>
          </a:bodyPr>
          <a:lstStyle/>
          <a:p>
            <a:r>
              <a:rPr lang="fr-CA" sz="2000" dirty="0" smtClean="0"/>
              <a:t>Convention</a:t>
            </a:r>
            <a:endParaRPr lang="en-US" sz="2000" dirty="0"/>
          </a:p>
        </p:txBody>
      </p:sp>
      <p:sp>
        <p:nvSpPr>
          <p:cNvPr id="10" name="TextBox 9"/>
          <p:cNvSpPr txBox="1"/>
          <p:nvPr>
            <p:custDataLst>
              <p:tags r:id="rId3"/>
            </p:custDataLst>
          </p:nvPr>
        </p:nvSpPr>
        <p:spPr>
          <a:xfrm>
            <a:off x="955913" y="3068960"/>
            <a:ext cx="288032" cy="3477875"/>
          </a:xfrm>
          <a:prstGeom prst="rect">
            <a:avLst/>
          </a:prstGeom>
          <a:noFill/>
        </p:spPr>
        <p:txBody>
          <a:bodyPr wrap="square" rtlCol="0">
            <a:spAutoFit/>
          </a:bodyPr>
          <a:lstStyle/>
          <a:p>
            <a:r>
              <a:rPr lang="fr-CA" sz="2000" dirty="0" smtClean="0"/>
              <a:t>Américaine </a:t>
            </a:r>
            <a:endParaRPr lang="en-US" sz="2000" dirty="0"/>
          </a:p>
        </p:txBody>
      </p:sp>
      <p:sp>
        <p:nvSpPr>
          <p:cNvPr id="11" name="TextBox 10"/>
          <p:cNvSpPr txBox="1"/>
          <p:nvPr>
            <p:custDataLst>
              <p:tags r:id="rId4"/>
            </p:custDataLst>
          </p:nvPr>
        </p:nvSpPr>
        <p:spPr>
          <a:xfrm>
            <a:off x="755576" y="5805264"/>
            <a:ext cx="720080" cy="400110"/>
          </a:xfrm>
          <a:prstGeom prst="rect">
            <a:avLst/>
          </a:prstGeom>
          <a:noFill/>
        </p:spPr>
        <p:txBody>
          <a:bodyPr wrap="square" rtlCol="0">
            <a:spAutoFit/>
          </a:bodyPr>
          <a:lstStyle/>
          <a:p>
            <a:r>
              <a:rPr lang="fr-CA" sz="2000" dirty="0"/>
              <a:t>d</a:t>
            </a:r>
            <a:r>
              <a:rPr lang="fr-CA" sz="2000" dirty="0" smtClean="0"/>
              <a:t> e s</a:t>
            </a:r>
            <a:endParaRPr lang="en-US" sz="2000" dirty="0"/>
          </a:p>
        </p:txBody>
      </p:sp>
      <p:sp>
        <p:nvSpPr>
          <p:cNvPr id="12" name="TextBox 11"/>
          <p:cNvSpPr txBox="1"/>
          <p:nvPr>
            <p:custDataLst>
              <p:tags r:id="rId5"/>
            </p:custDataLst>
          </p:nvPr>
        </p:nvSpPr>
        <p:spPr>
          <a:xfrm>
            <a:off x="1820008" y="809996"/>
            <a:ext cx="187864" cy="5016758"/>
          </a:xfrm>
          <a:prstGeom prst="rect">
            <a:avLst/>
          </a:prstGeom>
          <a:noFill/>
        </p:spPr>
        <p:txBody>
          <a:bodyPr wrap="square" rtlCol="0">
            <a:spAutoFit/>
          </a:bodyPr>
          <a:lstStyle/>
          <a:p>
            <a:r>
              <a:rPr lang="fr-CA" sz="2000" dirty="0" smtClean="0">
                <a:solidFill>
                  <a:schemeClr val="bg2">
                    <a:lumMod val="40000"/>
                    <a:lumOff val="60000"/>
                  </a:schemeClr>
                </a:solidFill>
              </a:rPr>
              <a:t>Droit de l’homme</a:t>
            </a:r>
            <a:endParaRPr lang="en-US" sz="2000" dirty="0">
              <a:solidFill>
                <a:schemeClr val="bg2">
                  <a:lumMod val="40000"/>
                  <a:lumOff val="60000"/>
                </a:schemeClr>
              </a:solidFill>
            </a:endParaRPr>
          </a:p>
        </p:txBody>
      </p:sp>
    </p:spTree>
    <p:extLst>
      <p:ext uri="{BB962C8B-B14F-4D97-AF65-F5344CB8AC3E}">
        <p14:creationId xmlns:p14="http://schemas.microsoft.com/office/powerpoint/2010/main" val="2663402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custDataLst>
              <p:tags r:id="rId1"/>
            </p:custDataLst>
            <p:extLst>
              <p:ext uri="{D42A27DB-BD31-4B8C-83A1-F6EECF244321}">
                <p14:modId xmlns:p14="http://schemas.microsoft.com/office/powerpoint/2010/main" val="1448080948"/>
              </p:ext>
            </p:extLst>
          </p:nvPr>
        </p:nvGraphicFramePr>
        <p:xfrm>
          <a:off x="1671002" y="1163637"/>
          <a:ext cx="7472998" cy="4667885"/>
        </p:xfrm>
        <a:graphic>
          <a:graphicData uri="http://schemas.openxmlformats.org/drawingml/2006/table">
            <a:tbl>
              <a:tblPr firstRow="1" firstCol="1" bandRow="1">
                <a:effectLst>
                  <a:outerShdw blurRad="419100" dir="16200000" sx="111000" sy="111000" algn="br" rotWithShape="0">
                    <a:schemeClr val="bg2">
                      <a:lumMod val="40000"/>
                      <a:lumOff val="60000"/>
                      <a:alpha val="63000"/>
                    </a:schemeClr>
                  </a:outerShdw>
                </a:effectLst>
                <a:tableStyleId>{5C22544A-7EE6-4342-B048-85BDC9FD1C3A}</a:tableStyleId>
              </a:tblPr>
              <a:tblGrid>
                <a:gridCol w="2683169"/>
                <a:gridCol w="4789829"/>
              </a:tblGrid>
              <a:tr h="1641798">
                <a:tc>
                  <a:txBody>
                    <a:bodyPr/>
                    <a:lstStyle/>
                    <a:p>
                      <a:pPr algn="ctr">
                        <a:lnSpc>
                          <a:spcPct val="115000"/>
                        </a:lnSpc>
                        <a:spcAft>
                          <a:spcPts val="0"/>
                        </a:spcAft>
                      </a:pPr>
                      <a:r>
                        <a:rPr lang="fr-CA" sz="2000" dirty="0">
                          <a:effectLst/>
                        </a:rPr>
                        <a:t>Protocole additionnel à la convention américaine relative au droit de l’Homme traitant de l’abolition de la peine de mort </a:t>
                      </a:r>
                      <a:endParaRPr lang="fr-CA" sz="2000" dirty="0" smtClean="0">
                        <a:effectLst/>
                      </a:endParaRPr>
                    </a:p>
                  </a:txBody>
                  <a:tcPr marL="68580" marR="68580" marT="0" marB="0" anchor="ctr">
                    <a:noFill/>
                  </a:tcPr>
                </a:tc>
                <a:tc>
                  <a:txBody>
                    <a:bodyPr/>
                    <a:lstStyle/>
                    <a:p>
                      <a:pPr marL="342900" lvl="0" indent="-342900" algn="just">
                        <a:spcAft>
                          <a:spcPts val="0"/>
                        </a:spcAft>
                        <a:buFont typeface="Symbol"/>
                        <a:buChar char=""/>
                      </a:pPr>
                      <a:r>
                        <a:rPr lang="fr-CA" sz="2000" dirty="0">
                          <a:effectLst/>
                        </a:rPr>
                        <a:t>Art. 1 : Interdiction d’appliquer la peine de mort sur leur territoire.</a:t>
                      </a:r>
                      <a:endParaRPr lang="en-US" sz="2000" dirty="0">
                        <a:effectLst/>
                      </a:endParaRPr>
                    </a:p>
                    <a:p>
                      <a:pPr marL="201295" algn="ctr">
                        <a:lnSpc>
                          <a:spcPct val="115000"/>
                        </a:lnSpc>
                        <a:spcAft>
                          <a:spcPts val="0"/>
                        </a:spcAft>
                      </a:pPr>
                      <a:r>
                        <a:rPr lang="fr-CA" sz="2000" dirty="0">
                          <a:effectLst/>
                        </a:rPr>
                        <a:t> </a:t>
                      </a:r>
                      <a:endParaRPr lang="en-US" sz="2000" dirty="0">
                        <a:effectLst/>
                      </a:endParaRPr>
                    </a:p>
                    <a:p>
                      <a:pPr marL="342900" lvl="0" indent="-342900" algn="just">
                        <a:spcAft>
                          <a:spcPts val="0"/>
                        </a:spcAft>
                        <a:buFont typeface="Symbol"/>
                        <a:buChar char=""/>
                      </a:pPr>
                      <a:r>
                        <a:rPr lang="fr-CA" sz="2000" dirty="0">
                          <a:effectLst/>
                        </a:rPr>
                        <a:t>Art. 2 : Aucune réserve permise, sauf à la ratification/adhésion pour appliquer la peine de mort par rapport au crime très grave à caractère militaire causé en temps de guerre</a:t>
                      </a:r>
                      <a:r>
                        <a:rPr lang="fr-CA" sz="2000" dirty="0" smtClean="0">
                          <a:effectLst/>
                        </a:rPr>
                        <a:t>.</a:t>
                      </a:r>
                    </a:p>
                    <a:p>
                      <a:pPr marL="0" lvl="0" indent="0" algn="just">
                        <a:spcAft>
                          <a:spcPts val="0"/>
                        </a:spcAft>
                        <a:buFont typeface="Symbol"/>
                        <a:buNone/>
                      </a:pPr>
                      <a:endParaRPr lang="fr-CA" sz="2000" dirty="0" smtClean="0">
                        <a:effectLst/>
                      </a:endParaRPr>
                    </a:p>
                    <a:p>
                      <a:pPr marL="342900" marR="0" lvl="0" indent="-342900" algn="just" defTabSz="914400" rtl="0" eaLnBrk="1" fontAlgn="auto" latinLnBrk="0" hangingPunct="1">
                        <a:lnSpc>
                          <a:spcPct val="100000"/>
                        </a:lnSpc>
                        <a:spcBef>
                          <a:spcPts val="0"/>
                        </a:spcBef>
                        <a:spcAft>
                          <a:spcPts val="0"/>
                        </a:spcAft>
                        <a:buClrTx/>
                        <a:buSzTx/>
                        <a:buFont typeface="Symbol"/>
                        <a:buChar char=""/>
                        <a:tabLst/>
                        <a:defRPr/>
                      </a:pPr>
                      <a:r>
                        <a:rPr lang="fr-CA" sz="2000" dirty="0" smtClean="0">
                          <a:effectLst/>
                        </a:rPr>
                        <a:t>12 </a:t>
                      </a:r>
                      <a:r>
                        <a:rPr lang="fr-CA" sz="2000" dirty="0" smtClean="0">
                          <a:effectLst/>
                          <a:latin typeface="+mn-lt"/>
                          <a:ea typeface="Calibri"/>
                          <a:cs typeface="Times New Roman"/>
                        </a:rPr>
                        <a:t>États membres</a:t>
                      </a:r>
                      <a:r>
                        <a:rPr lang="fr-CA" sz="2000" baseline="0" dirty="0" smtClean="0">
                          <a:effectLst/>
                          <a:latin typeface="+mn-lt"/>
                          <a:ea typeface="Calibri"/>
                          <a:cs typeface="Times New Roman"/>
                        </a:rPr>
                        <a:t> (sur 34 États!)</a:t>
                      </a:r>
                      <a:endParaRPr lang="en-US" sz="2000" dirty="0" smtClean="0">
                        <a:effectLst/>
                        <a:latin typeface="+mn-lt"/>
                        <a:ea typeface="Calibri"/>
                        <a:cs typeface="Times New Roman"/>
                      </a:endParaRPr>
                    </a:p>
                    <a:p>
                      <a:pPr marL="342900" lvl="0" indent="-342900" algn="just">
                        <a:spcAft>
                          <a:spcPts val="0"/>
                        </a:spcAft>
                        <a:buFont typeface="Symbol"/>
                        <a:buChar char=""/>
                      </a:pPr>
                      <a:endParaRPr lang="en-US" sz="2000" dirty="0">
                        <a:effectLst/>
                      </a:endParaRPr>
                    </a:p>
                    <a:p>
                      <a:pPr algn="ctr">
                        <a:lnSpc>
                          <a:spcPct val="115000"/>
                        </a:lnSpc>
                        <a:spcAft>
                          <a:spcPts val="0"/>
                        </a:spcAft>
                      </a:pPr>
                      <a:r>
                        <a:rPr lang="fr-CA" sz="2000" dirty="0">
                          <a:effectLst/>
                        </a:rPr>
                        <a:t> </a:t>
                      </a:r>
                      <a:endParaRPr lang="en-US" sz="2000" dirty="0">
                        <a:effectLst/>
                      </a:endParaRPr>
                    </a:p>
                    <a:p>
                      <a:pPr algn="ctr">
                        <a:lnSpc>
                          <a:spcPct val="115000"/>
                        </a:lnSpc>
                        <a:spcAft>
                          <a:spcPts val="0"/>
                        </a:spcAft>
                      </a:pPr>
                      <a:r>
                        <a:rPr lang="fr-FR" sz="2000" dirty="0">
                          <a:effectLst/>
                        </a:rPr>
                        <a:t> </a:t>
                      </a:r>
                      <a:endParaRPr lang="en-US" sz="2000" dirty="0">
                        <a:effectLst/>
                        <a:latin typeface="Calibri"/>
                        <a:ea typeface="Calibri"/>
                        <a:cs typeface="Times New Roman"/>
                      </a:endParaRPr>
                    </a:p>
                  </a:txBody>
                  <a:tcPr marL="68580" marR="68580" marT="0" marB="0" anchor="ctr">
                    <a:noFill/>
                  </a:tcPr>
                </a:tc>
              </a:tr>
              <a:tr h="568325">
                <a:tc>
                  <a:txBody>
                    <a:bodyPr/>
                    <a:lstStyle/>
                    <a:p>
                      <a:pPr algn="ctr">
                        <a:lnSpc>
                          <a:spcPct val="115000"/>
                        </a:lnSpc>
                        <a:spcAft>
                          <a:spcPts val="0"/>
                        </a:spcAft>
                      </a:pPr>
                      <a:r>
                        <a:rPr lang="fr-CA" sz="2000">
                          <a:effectLst/>
                        </a:rPr>
                        <a:t>JURISPRUCENDE USA</a:t>
                      </a:r>
                      <a:endParaRPr lang="en-US" sz="2000">
                        <a:effectLst/>
                        <a:latin typeface="Calibri"/>
                        <a:ea typeface="Calibri"/>
                        <a:cs typeface="Times New Roman"/>
                      </a:endParaRPr>
                    </a:p>
                  </a:txBody>
                  <a:tcPr marL="68580" marR="68580" marT="0" marB="0" anchor="ctr">
                    <a:noFill/>
                  </a:tcPr>
                </a:tc>
                <a:tc>
                  <a:txBody>
                    <a:bodyPr/>
                    <a:lstStyle/>
                    <a:p>
                      <a:pPr algn="ctr">
                        <a:lnSpc>
                          <a:spcPct val="115000"/>
                        </a:lnSpc>
                        <a:spcAft>
                          <a:spcPts val="0"/>
                        </a:spcAft>
                      </a:pPr>
                      <a:r>
                        <a:rPr lang="fr-CA" sz="2000" baseline="0" dirty="0" smtClean="0">
                          <a:solidFill>
                            <a:schemeClr val="tx1"/>
                          </a:solidFill>
                          <a:effectLst/>
                        </a:rPr>
                        <a:t>Billy Joe……</a:t>
                      </a:r>
                      <a:endParaRPr lang="en-US" sz="2000" baseline="0" dirty="0">
                        <a:solidFill>
                          <a:schemeClr val="tx1"/>
                        </a:solidFill>
                        <a:effectLst/>
                        <a:latin typeface="Calibri"/>
                        <a:ea typeface="Calibri"/>
                        <a:cs typeface="Times New Roman"/>
                      </a:endParaRPr>
                    </a:p>
                  </a:txBody>
                  <a:tcPr marL="68580" marR="68580" marT="0" marB="0" anchor="ctr">
                    <a:noFill/>
                  </a:tcPr>
                </a:tc>
              </a:tr>
            </a:tbl>
          </a:graphicData>
        </a:graphic>
      </p:graphicFrame>
      <p:sp>
        <p:nvSpPr>
          <p:cNvPr id="3" name="Rectangle 2"/>
          <p:cNvSpPr/>
          <p:nvPr>
            <p:custDataLst>
              <p:tags r:id="rId2"/>
            </p:custDataLst>
          </p:nvPr>
        </p:nvSpPr>
        <p:spPr>
          <a:xfrm>
            <a:off x="467544" y="0"/>
            <a:ext cx="4571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custDataLst>
              <p:tags r:id="rId3"/>
            </p:custDataLst>
          </p:nvPr>
        </p:nvSpPr>
        <p:spPr>
          <a:xfrm>
            <a:off x="619944" y="152400"/>
            <a:ext cx="4571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custDataLst>
              <p:tags r:id="rId4"/>
            </p:custDataLst>
          </p:nvPr>
        </p:nvSpPr>
        <p:spPr>
          <a:xfrm>
            <a:off x="772344" y="304800"/>
            <a:ext cx="4571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custDataLst>
              <p:tags r:id="rId5"/>
            </p:custDataLst>
          </p:nvPr>
        </p:nvSpPr>
        <p:spPr>
          <a:xfrm>
            <a:off x="924744" y="457200"/>
            <a:ext cx="4571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custDataLst>
              <p:tags r:id="rId6"/>
            </p:custDataLst>
          </p:nvPr>
        </p:nvSpPr>
        <p:spPr>
          <a:xfrm>
            <a:off x="0" y="457200"/>
            <a:ext cx="9144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custDataLst>
              <p:tags r:id="rId7"/>
            </p:custDataLst>
          </p:nvPr>
        </p:nvSpPr>
        <p:spPr>
          <a:xfrm>
            <a:off x="1077144" y="609600"/>
            <a:ext cx="4571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custDataLst>
              <p:tags r:id="rId8"/>
            </p:custDataLst>
          </p:nvPr>
        </p:nvSpPr>
        <p:spPr>
          <a:xfrm>
            <a:off x="1229544" y="762000"/>
            <a:ext cx="4571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custDataLst>
              <p:tags r:id="rId9"/>
            </p:custDataLst>
          </p:nvPr>
        </p:nvSpPr>
        <p:spPr>
          <a:xfrm>
            <a:off x="1381944" y="914400"/>
            <a:ext cx="4571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custDataLst>
              <p:tags r:id="rId10"/>
            </p:custDataLst>
          </p:nvPr>
        </p:nvSpPr>
        <p:spPr>
          <a:xfrm>
            <a:off x="1534344" y="1066800"/>
            <a:ext cx="4571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custDataLst>
              <p:tags r:id="rId11"/>
            </p:custDataLst>
          </p:nvPr>
        </p:nvSpPr>
        <p:spPr>
          <a:xfrm>
            <a:off x="152400" y="609600"/>
            <a:ext cx="9144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custDataLst>
              <p:tags r:id="rId12"/>
            </p:custDataLst>
          </p:nvPr>
        </p:nvSpPr>
        <p:spPr>
          <a:xfrm>
            <a:off x="304800" y="762000"/>
            <a:ext cx="9144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custDataLst>
              <p:tags r:id="rId13"/>
            </p:custDataLst>
          </p:nvPr>
        </p:nvSpPr>
        <p:spPr>
          <a:xfrm>
            <a:off x="457200" y="914400"/>
            <a:ext cx="9144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custDataLst>
              <p:tags r:id="rId14"/>
            </p:custDataLst>
          </p:nvPr>
        </p:nvSpPr>
        <p:spPr>
          <a:xfrm>
            <a:off x="609600" y="1066800"/>
            <a:ext cx="9144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54783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custDataLst>
              <p:tags r:id="rId1"/>
            </p:custDataLst>
            <p:extLst>
              <p:ext uri="{D42A27DB-BD31-4B8C-83A1-F6EECF244321}">
                <p14:modId xmlns:p14="http://schemas.microsoft.com/office/powerpoint/2010/main" val="1574805133"/>
              </p:ext>
            </p:extLst>
          </p:nvPr>
        </p:nvGraphicFramePr>
        <p:xfrm>
          <a:off x="1559908" y="44624"/>
          <a:ext cx="6396468" cy="6772693"/>
        </p:xfrm>
        <a:graphic>
          <a:graphicData uri="http://schemas.openxmlformats.org/drawingml/2006/table">
            <a:tbl>
              <a:tblPr firstRow="1" firstCol="1" bandRow="1"/>
              <a:tblGrid>
                <a:gridCol w="2296642"/>
                <a:gridCol w="4099826"/>
              </a:tblGrid>
              <a:tr h="381735">
                <a:tc>
                  <a:txBody>
                    <a:bodyPr/>
                    <a:lstStyle/>
                    <a:p>
                      <a:pPr algn="ctr">
                        <a:lnSpc>
                          <a:spcPct val="115000"/>
                        </a:lnSpc>
                        <a:spcAft>
                          <a:spcPts val="0"/>
                        </a:spcAft>
                      </a:pPr>
                      <a:r>
                        <a:rPr lang="en-CA" sz="1400" b="1" u="sng" dirty="0">
                          <a:solidFill>
                            <a:srgbClr val="FFFFFF"/>
                          </a:solidFill>
                          <a:effectLst/>
                          <a:latin typeface="Calibri"/>
                          <a:ea typeface="Times New Roman"/>
                          <a:cs typeface="Times New Roman"/>
                        </a:rPr>
                        <a:t>PROTECTIONS INTERNATIONNALES</a:t>
                      </a:r>
                      <a:endParaRPr lang="en-US" sz="1400" dirty="0">
                        <a:effectLst/>
                        <a:latin typeface="Calibri"/>
                        <a:ea typeface="Calibri"/>
                        <a:cs typeface="Times New Roman"/>
                      </a:endParaRPr>
                    </a:p>
                  </a:txBody>
                  <a:tcPr marL="50402" marR="50402"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0000"/>
                    </a:solidFill>
                  </a:tcPr>
                </a:tc>
                <a:tc>
                  <a:txBody>
                    <a:bodyPr/>
                    <a:lstStyle/>
                    <a:p>
                      <a:pPr algn="ctr">
                        <a:lnSpc>
                          <a:spcPct val="115000"/>
                        </a:lnSpc>
                        <a:spcAft>
                          <a:spcPts val="0"/>
                        </a:spcAft>
                      </a:pPr>
                      <a:r>
                        <a:rPr lang="fr-FR" sz="1400" b="1" u="sng">
                          <a:solidFill>
                            <a:srgbClr val="FFFFFF"/>
                          </a:solidFill>
                          <a:effectLst/>
                          <a:latin typeface="Calibri"/>
                          <a:ea typeface="Times New Roman"/>
                          <a:cs typeface="Times New Roman"/>
                        </a:rPr>
                        <a:t>ARTICLES PERTINENTS</a:t>
                      </a:r>
                      <a:endParaRPr lang="en-US" sz="1400">
                        <a:effectLst/>
                        <a:latin typeface="Calibri"/>
                        <a:ea typeface="Calibri"/>
                        <a:cs typeface="Times New Roman"/>
                      </a:endParaRPr>
                    </a:p>
                  </a:txBody>
                  <a:tcPr marL="50402" marR="5040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0000"/>
                    </a:solidFill>
                  </a:tcPr>
                </a:tc>
              </a:tr>
              <a:tr h="1453488">
                <a:tc>
                  <a:txBody>
                    <a:bodyPr/>
                    <a:lstStyle/>
                    <a:p>
                      <a:pPr algn="ctr">
                        <a:lnSpc>
                          <a:spcPct val="115000"/>
                        </a:lnSpc>
                        <a:spcAft>
                          <a:spcPts val="1000"/>
                        </a:spcAft>
                      </a:pPr>
                      <a:endParaRPr lang="fr-CA" sz="1400" b="1" dirty="0" smtClean="0">
                        <a:solidFill>
                          <a:srgbClr val="FFFFFF"/>
                        </a:solidFill>
                        <a:effectLst/>
                        <a:latin typeface="Calibri"/>
                        <a:ea typeface="Times New Roman"/>
                        <a:cs typeface="Calibri"/>
                      </a:endParaRPr>
                    </a:p>
                    <a:p>
                      <a:pPr algn="ctr">
                        <a:lnSpc>
                          <a:spcPct val="115000"/>
                        </a:lnSpc>
                        <a:spcAft>
                          <a:spcPts val="1000"/>
                        </a:spcAft>
                      </a:pPr>
                      <a:r>
                        <a:rPr lang="fr-CA" sz="1400" b="1" dirty="0" smtClean="0">
                          <a:solidFill>
                            <a:srgbClr val="FFFFFF"/>
                          </a:solidFill>
                          <a:effectLst/>
                          <a:latin typeface="Calibri"/>
                          <a:ea typeface="Times New Roman"/>
                          <a:cs typeface="Calibri"/>
                        </a:rPr>
                        <a:t>Charte africaine des droits de l’homme et des peuples(1981</a:t>
                      </a:r>
                      <a:r>
                        <a:rPr lang="fr-CA" sz="1400" b="1" dirty="0">
                          <a:solidFill>
                            <a:srgbClr val="FFFFFF"/>
                          </a:solidFill>
                          <a:effectLst/>
                          <a:latin typeface="Calibri"/>
                          <a:ea typeface="Times New Roman"/>
                          <a:cs typeface="Calibri"/>
                        </a:rPr>
                        <a:t>)</a:t>
                      </a:r>
                      <a:endParaRPr lang="en-US" sz="1400" dirty="0">
                        <a:effectLst/>
                        <a:latin typeface="Calibri"/>
                        <a:ea typeface="Calibri"/>
                        <a:cs typeface="Times New Roman"/>
                      </a:endParaRPr>
                    </a:p>
                    <a:p>
                      <a:pPr algn="ctr">
                        <a:lnSpc>
                          <a:spcPct val="115000"/>
                        </a:lnSpc>
                        <a:spcAft>
                          <a:spcPts val="0"/>
                        </a:spcAft>
                      </a:pPr>
                      <a:r>
                        <a:rPr lang="fr-CA" sz="1400" b="1" dirty="0">
                          <a:solidFill>
                            <a:srgbClr val="FFFFFF"/>
                          </a:solidFill>
                          <a:effectLst/>
                          <a:latin typeface="Calibri"/>
                          <a:ea typeface="Times New Roman"/>
                          <a:cs typeface="Calibri"/>
                        </a:rPr>
                        <a:t> </a:t>
                      </a:r>
                      <a:endParaRPr lang="en-US" sz="1400" dirty="0">
                        <a:effectLst/>
                        <a:latin typeface="Calibri"/>
                        <a:ea typeface="Calibri"/>
                        <a:cs typeface="Times New Roman"/>
                      </a:endParaRPr>
                    </a:p>
                  </a:txBody>
                  <a:tcPr marL="50402" marR="50402"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342900" lvl="0" indent="-342900" algn="l">
                        <a:spcAft>
                          <a:spcPts val="0"/>
                        </a:spcAft>
                        <a:buFont typeface="Symbol"/>
                        <a:buNone/>
                      </a:pPr>
                      <a:r>
                        <a:rPr lang="fr-CA" sz="1400" b="1" u="sng" dirty="0">
                          <a:solidFill>
                            <a:srgbClr val="1D1B11"/>
                          </a:solidFill>
                          <a:effectLst/>
                          <a:latin typeface="+mj-lt"/>
                          <a:ea typeface="Times New Roman"/>
                          <a:cs typeface="Calibri"/>
                        </a:rPr>
                        <a:t>Art. 4</a:t>
                      </a:r>
                      <a:r>
                        <a:rPr lang="fr-CA" sz="1400" dirty="0">
                          <a:solidFill>
                            <a:srgbClr val="1D1B11"/>
                          </a:solidFill>
                          <a:effectLst/>
                          <a:latin typeface="+mj-lt"/>
                          <a:ea typeface="Times New Roman"/>
                          <a:cs typeface="Calibri"/>
                        </a:rPr>
                        <a:t>: La personne humaine est inviolable. Tout être humain a droit au respect de sa vie.  </a:t>
                      </a:r>
                      <a:br>
                        <a:rPr lang="fr-CA" sz="1400" dirty="0">
                          <a:solidFill>
                            <a:srgbClr val="1D1B11"/>
                          </a:solidFill>
                          <a:effectLst/>
                          <a:latin typeface="+mj-lt"/>
                          <a:ea typeface="Times New Roman"/>
                          <a:cs typeface="Calibri"/>
                        </a:rPr>
                      </a:br>
                      <a:endParaRPr lang="en-US" sz="1400" dirty="0">
                        <a:effectLst/>
                        <a:latin typeface="+mj-lt"/>
                        <a:ea typeface="Times"/>
                        <a:cs typeface="Times New Roman"/>
                      </a:endParaRPr>
                    </a:p>
                  </a:txBody>
                  <a:tcPr marL="50402" marR="50402"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8080"/>
                    </a:solidFill>
                  </a:tcPr>
                </a:tc>
              </a:tr>
              <a:tr h="2362012">
                <a:tc>
                  <a:txBody>
                    <a:bodyPr/>
                    <a:lstStyle/>
                    <a:p>
                      <a:pPr algn="ctr">
                        <a:lnSpc>
                          <a:spcPct val="115000"/>
                        </a:lnSpc>
                        <a:spcAft>
                          <a:spcPts val="1000"/>
                        </a:spcAft>
                      </a:pPr>
                      <a:r>
                        <a:rPr lang="fr-CA" sz="1400" b="1" dirty="0">
                          <a:solidFill>
                            <a:srgbClr val="FFFFFF"/>
                          </a:solidFill>
                          <a:effectLst/>
                          <a:latin typeface="Calibri"/>
                          <a:ea typeface="Times New Roman"/>
                          <a:cs typeface="Calibri"/>
                        </a:rPr>
                        <a:t> </a:t>
                      </a:r>
                      <a:r>
                        <a:rPr lang="fr-CA" sz="1400" b="1" dirty="0" smtClean="0">
                          <a:solidFill>
                            <a:srgbClr val="FFFFFF"/>
                          </a:solidFill>
                          <a:effectLst/>
                          <a:latin typeface="Calibri"/>
                          <a:ea typeface="Times New Roman"/>
                          <a:cs typeface="Calibri"/>
                        </a:rPr>
                        <a:t>Charte africaine sur les droits</a:t>
                      </a:r>
                      <a:r>
                        <a:rPr lang="fr-CA" sz="1400" b="1" baseline="0" dirty="0" smtClean="0">
                          <a:solidFill>
                            <a:srgbClr val="FFFFFF"/>
                          </a:solidFill>
                          <a:effectLst/>
                          <a:latin typeface="Calibri"/>
                          <a:ea typeface="Times New Roman"/>
                          <a:cs typeface="Calibri"/>
                        </a:rPr>
                        <a:t> et le bien-être de l’enfant </a:t>
                      </a:r>
                      <a:r>
                        <a:rPr lang="fr-CA" sz="1400" b="1" dirty="0" smtClean="0">
                          <a:solidFill>
                            <a:srgbClr val="FFFFFF"/>
                          </a:solidFill>
                          <a:effectLst/>
                          <a:latin typeface="Calibri"/>
                          <a:ea typeface="Times New Roman"/>
                          <a:cs typeface="Calibri"/>
                        </a:rPr>
                        <a:t>(1990</a:t>
                      </a:r>
                      <a:r>
                        <a:rPr lang="fr-CA" sz="1400" b="1" dirty="0">
                          <a:solidFill>
                            <a:srgbClr val="FFFFFF"/>
                          </a:solidFill>
                          <a:effectLst/>
                          <a:latin typeface="Calibri"/>
                          <a:ea typeface="Times New Roman"/>
                          <a:cs typeface="Calibri"/>
                        </a:rPr>
                        <a:t>)</a:t>
                      </a:r>
                      <a:endParaRPr lang="en-US" sz="1400" dirty="0">
                        <a:effectLst/>
                        <a:latin typeface="Calibri"/>
                        <a:ea typeface="Calibri"/>
                        <a:cs typeface="Times New Roman"/>
                      </a:endParaRPr>
                    </a:p>
                  </a:txBody>
                  <a:tcPr marL="50402" marR="50402"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l">
                        <a:lnSpc>
                          <a:spcPct val="115000"/>
                        </a:lnSpc>
                        <a:spcAft>
                          <a:spcPts val="1000"/>
                        </a:spcAft>
                      </a:pPr>
                      <a:r>
                        <a:rPr lang="fr-CA" sz="1400" dirty="0">
                          <a:solidFill>
                            <a:srgbClr val="1D1B11"/>
                          </a:solidFill>
                          <a:effectLst/>
                          <a:latin typeface="+mj-lt"/>
                          <a:ea typeface="Times New Roman"/>
                          <a:cs typeface="Calibri"/>
                        </a:rPr>
                        <a:t> </a:t>
                      </a:r>
                      <a:endParaRPr lang="en-US" sz="1400" dirty="0">
                        <a:effectLst/>
                        <a:latin typeface="+mj-lt"/>
                        <a:ea typeface="Calibri"/>
                        <a:cs typeface="Times New Roman"/>
                      </a:endParaRPr>
                    </a:p>
                    <a:p>
                      <a:pPr algn="l">
                        <a:lnSpc>
                          <a:spcPct val="115000"/>
                        </a:lnSpc>
                        <a:spcAft>
                          <a:spcPts val="1000"/>
                        </a:spcAft>
                      </a:pPr>
                      <a:r>
                        <a:rPr lang="fr-CA" sz="1400" b="1" u="sng" dirty="0">
                          <a:solidFill>
                            <a:srgbClr val="1D1B11"/>
                          </a:solidFill>
                          <a:effectLst/>
                          <a:latin typeface="+mj-lt"/>
                          <a:ea typeface="Times New Roman"/>
                          <a:cs typeface="Calibri"/>
                        </a:rPr>
                        <a:t>Art. 5(1) </a:t>
                      </a:r>
                      <a:r>
                        <a:rPr lang="fr-CA" sz="1400" dirty="0">
                          <a:solidFill>
                            <a:srgbClr val="1D1B11"/>
                          </a:solidFill>
                          <a:effectLst/>
                          <a:latin typeface="+mj-lt"/>
                          <a:ea typeface="Times New Roman"/>
                          <a:cs typeface="Calibri"/>
                        </a:rPr>
                        <a:t>: Tout enfant a droit à la vie. Ce droit est  protégé par la loi.</a:t>
                      </a:r>
                      <a:endParaRPr lang="en-US" sz="1400" dirty="0">
                        <a:effectLst/>
                        <a:latin typeface="+mj-lt"/>
                        <a:ea typeface="Calibri"/>
                        <a:cs typeface="Times New Roman"/>
                      </a:endParaRPr>
                    </a:p>
                    <a:p>
                      <a:pPr algn="l">
                        <a:lnSpc>
                          <a:spcPct val="115000"/>
                        </a:lnSpc>
                        <a:spcAft>
                          <a:spcPts val="1000"/>
                        </a:spcAft>
                      </a:pPr>
                      <a:r>
                        <a:rPr lang="fr-CA" sz="1400" b="1" u="sng" dirty="0">
                          <a:solidFill>
                            <a:srgbClr val="1D1B11"/>
                          </a:solidFill>
                          <a:effectLst/>
                          <a:latin typeface="+mj-lt"/>
                          <a:ea typeface="Times New Roman"/>
                          <a:cs typeface="Calibri"/>
                        </a:rPr>
                        <a:t>Art. 5(2)</a:t>
                      </a:r>
                      <a:r>
                        <a:rPr lang="fr-CA" sz="1400" dirty="0">
                          <a:solidFill>
                            <a:srgbClr val="1D1B11"/>
                          </a:solidFill>
                          <a:effectLst/>
                          <a:latin typeface="+mj-lt"/>
                          <a:ea typeface="Times New Roman"/>
                          <a:cs typeface="Calibri"/>
                        </a:rPr>
                        <a:t> : Les États </a:t>
                      </a:r>
                      <a:r>
                        <a:rPr lang="fr-CA" sz="1400" dirty="0" smtClean="0">
                          <a:solidFill>
                            <a:srgbClr val="1D1B11"/>
                          </a:solidFill>
                          <a:effectLst/>
                          <a:latin typeface="+mj-lt"/>
                          <a:ea typeface="Times New Roman"/>
                          <a:cs typeface="Calibri"/>
                        </a:rPr>
                        <a:t>partis </a:t>
                      </a:r>
                      <a:r>
                        <a:rPr lang="fr-CA" sz="1400" dirty="0">
                          <a:solidFill>
                            <a:srgbClr val="1D1B11"/>
                          </a:solidFill>
                          <a:effectLst/>
                          <a:latin typeface="+mj-lt"/>
                          <a:ea typeface="Times New Roman"/>
                          <a:cs typeface="Calibri"/>
                        </a:rPr>
                        <a:t>assurent, dans toute la mesure du possible, la survie, la protection et le développement de l'enfant.</a:t>
                      </a:r>
                      <a:endParaRPr lang="en-US" sz="1400" dirty="0">
                        <a:effectLst/>
                        <a:latin typeface="+mj-lt"/>
                        <a:ea typeface="Calibri"/>
                        <a:cs typeface="Times New Roman"/>
                      </a:endParaRPr>
                    </a:p>
                    <a:p>
                      <a:pPr algn="l">
                        <a:lnSpc>
                          <a:spcPct val="115000"/>
                        </a:lnSpc>
                        <a:spcAft>
                          <a:spcPts val="1000"/>
                        </a:spcAft>
                      </a:pPr>
                      <a:r>
                        <a:rPr lang="fr-CA" sz="1400" b="1" u="sng" dirty="0">
                          <a:solidFill>
                            <a:srgbClr val="1D1B11"/>
                          </a:solidFill>
                          <a:effectLst/>
                          <a:latin typeface="+mj-lt"/>
                          <a:ea typeface="Times New Roman"/>
                          <a:cs typeface="Calibri"/>
                        </a:rPr>
                        <a:t>Art. 5(3)</a:t>
                      </a:r>
                      <a:r>
                        <a:rPr lang="fr-CA" sz="1400" dirty="0">
                          <a:solidFill>
                            <a:srgbClr val="1D1B11"/>
                          </a:solidFill>
                          <a:effectLst/>
                          <a:latin typeface="+mj-lt"/>
                          <a:ea typeface="Times New Roman"/>
                          <a:cs typeface="Calibri"/>
                        </a:rPr>
                        <a:t> : La peine de mort n'est pas prononcée pour les crimes commis par des  enfants (moins de 18 ans).</a:t>
                      </a:r>
                      <a:endParaRPr lang="en-US" sz="1400" dirty="0">
                        <a:effectLst/>
                        <a:latin typeface="+mj-lt"/>
                        <a:ea typeface="Calibri"/>
                        <a:cs typeface="Times New Roman"/>
                      </a:endParaRPr>
                    </a:p>
                    <a:p>
                      <a:pPr algn="ctr">
                        <a:lnSpc>
                          <a:spcPct val="115000"/>
                        </a:lnSpc>
                        <a:spcAft>
                          <a:spcPts val="0"/>
                        </a:spcAft>
                      </a:pPr>
                      <a:r>
                        <a:rPr lang="fr-CA" sz="1400" b="1" dirty="0">
                          <a:solidFill>
                            <a:srgbClr val="1D1B11"/>
                          </a:solidFill>
                          <a:effectLst/>
                          <a:latin typeface="+mj-lt"/>
                          <a:ea typeface="Times New Roman"/>
                          <a:cs typeface="Calibri"/>
                        </a:rPr>
                        <a:t> </a:t>
                      </a:r>
                      <a:endParaRPr lang="en-US" sz="1400" dirty="0">
                        <a:effectLst/>
                        <a:latin typeface="+mj-lt"/>
                        <a:ea typeface="Calibri"/>
                        <a:cs typeface="Times New Roman"/>
                      </a:endParaRPr>
                    </a:p>
                  </a:txBody>
                  <a:tcPr marL="50402" marR="50402"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C0C0"/>
                    </a:solidFill>
                  </a:tcPr>
                </a:tc>
              </a:tr>
              <a:tr h="1561596">
                <a:tc>
                  <a:txBody>
                    <a:bodyPr/>
                    <a:lstStyle/>
                    <a:p>
                      <a:pPr algn="ctr">
                        <a:lnSpc>
                          <a:spcPct val="115000"/>
                        </a:lnSpc>
                        <a:spcAft>
                          <a:spcPts val="0"/>
                        </a:spcAft>
                      </a:pPr>
                      <a:r>
                        <a:rPr lang="fr-CA" sz="1400" b="1">
                          <a:solidFill>
                            <a:srgbClr val="FFFFFF"/>
                          </a:solidFill>
                          <a:effectLst/>
                          <a:latin typeface="Calibri"/>
                          <a:ea typeface="Times New Roman"/>
                          <a:cs typeface="Calibri"/>
                        </a:rPr>
                        <a:t>Protocole à la Charte africaine des droits de l'homme et des peuples relatif aux droits des femmes</a:t>
                      </a:r>
                      <a:endParaRPr lang="en-US" sz="1400">
                        <a:effectLst/>
                        <a:latin typeface="Calibri"/>
                        <a:ea typeface="Calibri"/>
                        <a:cs typeface="Times New Roman"/>
                      </a:endParaRPr>
                    </a:p>
                  </a:txBody>
                  <a:tcPr marL="50402" marR="50402"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l">
                        <a:lnSpc>
                          <a:spcPct val="115000"/>
                        </a:lnSpc>
                        <a:spcAft>
                          <a:spcPts val="0"/>
                        </a:spcAft>
                      </a:pPr>
                      <a:r>
                        <a:rPr lang="fr-CA" sz="1400" b="1" u="sng" dirty="0">
                          <a:solidFill>
                            <a:srgbClr val="1D1B11"/>
                          </a:solidFill>
                          <a:effectLst/>
                          <a:latin typeface="Calibri"/>
                          <a:ea typeface="Times New Roman"/>
                          <a:cs typeface="Calibri"/>
                        </a:rPr>
                        <a:t>Art. 4(1)</a:t>
                      </a:r>
                      <a:r>
                        <a:rPr lang="fr-CA" sz="1400" dirty="0">
                          <a:solidFill>
                            <a:srgbClr val="1D1B11"/>
                          </a:solidFill>
                          <a:effectLst/>
                          <a:latin typeface="Calibri"/>
                          <a:ea typeface="Times New Roman"/>
                          <a:cs typeface="Calibri"/>
                        </a:rPr>
                        <a:t> : Toute femme a droit au respect de sa vie</a:t>
                      </a:r>
                      <a:endParaRPr lang="en-US" sz="1400" dirty="0">
                        <a:effectLst/>
                        <a:latin typeface="Calibri"/>
                        <a:ea typeface="Calibri"/>
                        <a:cs typeface="Times New Roman"/>
                      </a:endParaRPr>
                    </a:p>
                    <a:p>
                      <a:pPr algn="l">
                        <a:lnSpc>
                          <a:spcPct val="115000"/>
                        </a:lnSpc>
                        <a:spcAft>
                          <a:spcPts val="0"/>
                        </a:spcAft>
                      </a:pPr>
                      <a:r>
                        <a:rPr lang="fr-CA" sz="1400" dirty="0">
                          <a:solidFill>
                            <a:srgbClr val="1D1B11"/>
                          </a:solidFill>
                          <a:effectLst/>
                          <a:latin typeface="Calibri"/>
                          <a:ea typeface="Times New Roman"/>
                          <a:cs typeface="Calibri"/>
                        </a:rPr>
                        <a:t> </a:t>
                      </a:r>
                      <a:endParaRPr lang="en-US" sz="1400" dirty="0">
                        <a:effectLst/>
                        <a:latin typeface="Calibri"/>
                        <a:ea typeface="Calibri"/>
                        <a:cs typeface="Times New Roman"/>
                      </a:endParaRPr>
                    </a:p>
                    <a:p>
                      <a:pPr algn="just">
                        <a:lnSpc>
                          <a:spcPct val="115000"/>
                        </a:lnSpc>
                        <a:spcAft>
                          <a:spcPts val="0"/>
                        </a:spcAft>
                      </a:pPr>
                      <a:r>
                        <a:rPr lang="fr-CA" sz="1400" b="1" u="sng" dirty="0">
                          <a:solidFill>
                            <a:srgbClr val="1D1B11"/>
                          </a:solidFill>
                          <a:effectLst/>
                          <a:latin typeface="Calibri"/>
                          <a:ea typeface="Times New Roman"/>
                          <a:cs typeface="Calibri"/>
                        </a:rPr>
                        <a:t>Art. 4(2)</a:t>
                      </a:r>
                      <a:r>
                        <a:rPr lang="fr-CA" sz="1400" u="none" dirty="0">
                          <a:solidFill>
                            <a:srgbClr val="1D1B11"/>
                          </a:solidFill>
                          <a:effectLst/>
                          <a:latin typeface="Calibri"/>
                          <a:ea typeface="Times New Roman"/>
                          <a:cs typeface="Calibri"/>
                        </a:rPr>
                        <a:t> : </a:t>
                      </a:r>
                      <a:r>
                        <a:rPr lang="fr-CA" sz="1400" dirty="0">
                          <a:solidFill>
                            <a:srgbClr val="1D1B11"/>
                          </a:solidFill>
                          <a:effectLst/>
                          <a:latin typeface="Calibri"/>
                          <a:ea typeface="Times New Roman"/>
                          <a:cs typeface="Calibri"/>
                        </a:rPr>
                        <a:t>Les États s’engagent à prendre des mesures appropriées que la peine de mort ne soit pas prononcée à l’encontre de la femme enceinte ou allaitante</a:t>
                      </a:r>
                      <a:endParaRPr lang="en-US" sz="1400" dirty="0">
                        <a:effectLst/>
                        <a:latin typeface="Calibri"/>
                        <a:ea typeface="Calibri"/>
                        <a:cs typeface="Times New Roman"/>
                      </a:endParaRPr>
                    </a:p>
                    <a:p>
                      <a:pPr algn="l">
                        <a:lnSpc>
                          <a:spcPct val="115000"/>
                        </a:lnSpc>
                        <a:spcAft>
                          <a:spcPts val="0"/>
                        </a:spcAft>
                      </a:pPr>
                      <a:r>
                        <a:rPr lang="fr-CA" sz="1400" b="1" dirty="0">
                          <a:solidFill>
                            <a:srgbClr val="1D1B11"/>
                          </a:solidFill>
                          <a:effectLst/>
                          <a:latin typeface="Calibri"/>
                          <a:ea typeface="Times New Roman"/>
                          <a:cs typeface="Calibri"/>
                        </a:rPr>
                        <a:t> </a:t>
                      </a:r>
                      <a:endParaRPr lang="en-US" sz="1400" dirty="0">
                        <a:effectLst/>
                        <a:latin typeface="Calibri"/>
                        <a:ea typeface="Calibri"/>
                        <a:cs typeface="Times New Roman"/>
                      </a:endParaRPr>
                    </a:p>
                  </a:txBody>
                  <a:tcPr marL="50402" marR="50402"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8080"/>
                    </a:solidFill>
                  </a:tcPr>
                </a:tc>
              </a:tr>
              <a:tr h="381735">
                <a:tc>
                  <a:txBody>
                    <a:bodyPr/>
                    <a:lstStyle/>
                    <a:p>
                      <a:pPr algn="ctr">
                        <a:lnSpc>
                          <a:spcPct val="115000"/>
                        </a:lnSpc>
                        <a:spcAft>
                          <a:spcPts val="0"/>
                        </a:spcAft>
                      </a:pPr>
                      <a:r>
                        <a:rPr lang="fr-CA" sz="1400" b="1">
                          <a:solidFill>
                            <a:srgbClr val="FFFFFF"/>
                          </a:solidFill>
                          <a:effectLst/>
                          <a:latin typeface="Calibri"/>
                          <a:ea typeface="Times New Roman"/>
                          <a:cs typeface="Calibri"/>
                        </a:rPr>
                        <a:t>S. v. Makwanyane</a:t>
                      </a:r>
                      <a:endParaRPr lang="en-US" sz="1400">
                        <a:effectLst/>
                        <a:latin typeface="Calibri"/>
                        <a:ea typeface="Calibri"/>
                        <a:cs typeface="Times New Roman"/>
                      </a:endParaRPr>
                    </a:p>
                  </a:txBody>
                  <a:tcPr marL="50402" marR="50402"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a:lnSpc>
                          <a:spcPct val="115000"/>
                        </a:lnSpc>
                        <a:spcAft>
                          <a:spcPts val="0"/>
                        </a:spcAft>
                      </a:pPr>
                      <a:r>
                        <a:rPr lang="fr-FR" sz="1400" b="1" dirty="0">
                          <a:solidFill>
                            <a:srgbClr val="1D1B11"/>
                          </a:solidFill>
                          <a:effectLst/>
                          <a:latin typeface="Calibri"/>
                          <a:ea typeface="Times New Roman"/>
                          <a:cs typeface="Calibri"/>
                        </a:rPr>
                        <a:t>1995, abolie la peine de mort en Afrique du Sud</a:t>
                      </a:r>
                      <a:endParaRPr lang="en-US" sz="1400" dirty="0">
                        <a:effectLst/>
                        <a:latin typeface="Calibri"/>
                        <a:ea typeface="Calibri"/>
                        <a:cs typeface="Times New Roman"/>
                      </a:endParaRPr>
                    </a:p>
                  </a:txBody>
                  <a:tcPr marL="50402" marR="50402"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C0C0"/>
                    </a:solidFill>
                  </a:tcPr>
                </a:tc>
              </a:tr>
            </a:tbl>
          </a:graphicData>
        </a:graphic>
      </p:graphicFrame>
      <p:sp>
        <p:nvSpPr>
          <p:cNvPr id="5" name="TextBox 4"/>
          <p:cNvSpPr txBox="1"/>
          <p:nvPr>
            <p:custDataLst>
              <p:tags r:id="rId2"/>
            </p:custDataLst>
          </p:nvPr>
        </p:nvSpPr>
        <p:spPr>
          <a:xfrm>
            <a:off x="179512" y="580618"/>
            <a:ext cx="648072" cy="400110"/>
          </a:xfrm>
          <a:prstGeom prst="rect">
            <a:avLst/>
          </a:prstGeom>
          <a:noFill/>
          <a:ln>
            <a:solidFill>
              <a:schemeClr val="tx1"/>
            </a:solidFill>
          </a:ln>
        </p:spPr>
        <p:txBody>
          <a:bodyPr wrap="square" rtlCol="0">
            <a:spAutoFit/>
          </a:bodyPr>
          <a:lstStyle/>
          <a:p>
            <a:r>
              <a:rPr lang="fr-CA" sz="2000" dirty="0" smtClean="0">
                <a:latin typeface="Jokerman" pitchFamily="82" charset="0"/>
              </a:rPr>
              <a:t> L’</a:t>
            </a:r>
            <a:endParaRPr lang="en-US" sz="2000" dirty="0">
              <a:latin typeface="Jokerman" pitchFamily="82" charset="0"/>
            </a:endParaRPr>
          </a:p>
        </p:txBody>
      </p:sp>
      <p:sp>
        <p:nvSpPr>
          <p:cNvPr id="6" name="TextBox 5"/>
          <p:cNvSpPr txBox="1"/>
          <p:nvPr>
            <p:custDataLst>
              <p:tags r:id="rId3"/>
            </p:custDataLst>
          </p:nvPr>
        </p:nvSpPr>
        <p:spPr>
          <a:xfrm rot="799097">
            <a:off x="729402" y="2527577"/>
            <a:ext cx="648072" cy="400110"/>
          </a:xfrm>
          <a:prstGeom prst="rect">
            <a:avLst/>
          </a:prstGeom>
          <a:noFill/>
          <a:ln>
            <a:solidFill>
              <a:schemeClr val="tx1"/>
            </a:solidFill>
          </a:ln>
        </p:spPr>
        <p:txBody>
          <a:bodyPr wrap="square" rtlCol="0">
            <a:spAutoFit/>
          </a:bodyPr>
          <a:lstStyle/>
          <a:p>
            <a:r>
              <a:rPr lang="fr-CA" sz="2000" dirty="0" smtClean="0">
                <a:latin typeface="Jokerman" pitchFamily="82" charset="0"/>
              </a:rPr>
              <a:t>R</a:t>
            </a:r>
            <a:endParaRPr lang="en-US" sz="2000" dirty="0">
              <a:latin typeface="Jokerman" pitchFamily="82" charset="0"/>
            </a:endParaRPr>
          </a:p>
        </p:txBody>
      </p:sp>
      <p:sp>
        <p:nvSpPr>
          <p:cNvPr id="7" name="TextBox 6"/>
          <p:cNvSpPr txBox="1"/>
          <p:nvPr>
            <p:custDataLst>
              <p:tags r:id="rId4"/>
            </p:custDataLst>
          </p:nvPr>
        </p:nvSpPr>
        <p:spPr>
          <a:xfrm>
            <a:off x="827584" y="1012666"/>
            <a:ext cx="648072" cy="400110"/>
          </a:xfrm>
          <a:prstGeom prst="rect">
            <a:avLst/>
          </a:prstGeom>
          <a:noFill/>
          <a:ln>
            <a:solidFill>
              <a:schemeClr val="tx1"/>
            </a:solidFill>
          </a:ln>
        </p:spPr>
        <p:txBody>
          <a:bodyPr wrap="square" rtlCol="0">
            <a:spAutoFit/>
          </a:bodyPr>
          <a:lstStyle/>
          <a:p>
            <a:r>
              <a:rPr lang="fr-CA" sz="2000" dirty="0" smtClean="0">
                <a:latin typeface="Jokerman" pitchFamily="82" charset="0"/>
              </a:rPr>
              <a:t> A</a:t>
            </a:r>
            <a:endParaRPr lang="en-US" sz="2000" dirty="0">
              <a:latin typeface="Jokerman" pitchFamily="82" charset="0"/>
            </a:endParaRPr>
          </a:p>
        </p:txBody>
      </p:sp>
      <p:sp>
        <p:nvSpPr>
          <p:cNvPr id="9" name="TextBox 8"/>
          <p:cNvSpPr txBox="1"/>
          <p:nvPr>
            <p:custDataLst>
              <p:tags r:id="rId5"/>
            </p:custDataLst>
          </p:nvPr>
        </p:nvSpPr>
        <p:spPr>
          <a:xfrm rot="20210349">
            <a:off x="217630" y="1549413"/>
            <a:ext cx="648072" cy="400110"/>
          </a:xfrm>
          <a:prstGeom prst="rect">
            <a:avLst/>
          </a:prstGeom>
          <a:noFill/>
          <a:ln>
            <a:solidFill>
              <a:schemeClr val="tx1"/>
            </a:solidFill>
          </a:ln>
        </p:spPr>
        <p:txBody>
          <a:bodyPr wrap="square" rtlCol="0">
            <a:spAutoFit/>
          </a:bodyPr>
          <a:lstStyle/>
          <a:p>
            <a:r>
              <a:rPr lang="fr-CA" sz="2000" dirty="0" smtClean="0">
                <a:latin typeface="Jokerman" pitchFamily="82" charset="0"/>
              </a:rPr>
              <a:t>  F</a:t>
            </a:r>
            <a:endParaRPr lang="en-US" sz="2000" dirty="0">
              <a:latin typeface="Jokerman" pitchFamily="82" charset="0"/>
            </a:endParaRPr>
          </a:p>
        </p:txBody>
      </p:sp>
      <p:sp>
        <p:nvSpPr>
          <p:cNvPr id="10" name="TextBox 9"/>
          <p:cNvSpPr txBox="1"/>
          <p:nvPr>
            <p:custDataLst>
              <p:tags r:id="rId6"/>
            </p:custDataLst>
          </p:nvPr>
        </p:nvSpPr>
        <p:spPr>
          <a:xfrm rot="21081579">
            <a:off x="308163" y="3702560"/>
            <a:ext cx="648072" cy="400110"/>
          </a:xfrm>
          <a:prstGeom prst="rect">
            <a:avLst/>
          </a:prstGeom>
          <a:noFill/>
          <a:ln>
            <a:solidFill>
              <a:schemeClr val="tx1"/>
            </a:solidFill>
          </a:ln>
        </p:spPr>
        <p:txBody>
          <a:bodyPr wrap="square" rtlCol="0">
            <a:spAutoFit/>
          </a:bodyPr>
          <a:lstStyle/>
          <a:p>
            <a:r>
              <a:rPr lang="fr-CA" sz="2000" dirty="0" smtClean="0">
                <a:latin typeface="Jokerman" pitchFamily="82" charset="0"/>
              </a:rPr>
              <a:t>    i</a:t>
            </a:r>
            <a:endParaRPr lang="en-US" sz="2000" dirty="0">
              <a:latin typeface="Jokerman" pitchFamily="82" charset="0"/>
            </a:endParaRPr>
          </a:p>
        </p:txBody>
      </p:sp>
      <p:sp>
        <p:nvSpPr>
          <p:cNvPr id="11" name="TextBox 10"/>
          <p:cNvSpPr txBox="1"/>
          <p:nvPr>
            <p:custDataLst>
              <p:tags r:id="rId7"/>
            </p:custDataLst>
          </p:nvPr>
        </p:nvSpPr>
        <p:spPr>
          <a:xfrm rot="770569">
            <a:off x="594235" y="4186004"/>
            <a:ext cx="648072" cy="400110"/>
          </a:xfrm>
          <a:prstGeom prst="rect">
            <a:avLst/>
          </a:prstGeom>
          <a:noFill/>
          <a:ln>
            <a:solidFill>
              <a:schemeClr val="tx1"/>
            </a:solidFill>
          </a:ln>
        </p:spPr>
        <p:txBody>
          <a:bodyPr wrap="square" rtlCol="0">
            <a:spAutoFit/>
          </a:bodyPr>
          <a:lstStyle/>
          <a:p>
            <a:r>
              <a:rPr lang="fr-CA" sz="2000" dirty="0">
                <a:latin typeface="Jokerman" pitchFamily="82" charset="0"/>
              </a:rPr>
              <a:t>Q</a:t>
            </a:r>
            <a:endParaRPr lang="en-US" sz="2000" dirty="0">
              <a:latin typeface="Jokerman" pitchFamily="82" charset="0"/>
            </a:endParaRPr>
          </a:p>
        </p:txBody>
      </p:sp>
      <p:sp>
        <p:nvSpPr>
          <p:cNvPr id="12" name="TextBox 11"/>
          <p:cNvSpPr txBox="1"/>
          <p:nvPr>
            <p:custDataLst>
              <p:tags r:id="rId8"/>
            </p:custDataLst>
          </p:nvPr>
        </p:nvSpPr>
        <p:spPr>
          <a:xfrm rot="18900030">
            <a:off x="824069" y="4874581"/>
            <a:ext cx="648072" cy="400110"/>
          </a:xfrm>
          <a:prstGeom prst="rect">
            <a:avLst/>
          </a:prstGeom>
          <a:noFill/>
          <a:ln>
            <a:solidFill>
              <a:schemeClr val="tx1"/>
            </a:solidFill>
          </a:ln>
        </p:spPr>
        <p:txBody>
          <a:bodyPr wrap="square" rtlCol="0">
            <a:spAutoFit/>
          </a:bodyPr>
          <a:lstStyle/>
          <a:p>
            <a:r>
              <a:rPr lang="fr-CA" sz="2000" dirty="0">
                <a:latin typeface="Jokerman" pitchFamily="82" charset="0"/>
              </a:rPr>
              <a:t>U</a:t>
            </a:r>
            <a:endParaRPr lang="en-US" sz="2000" dirty="0">
              <a:latin typeface="Jokerman" pitchFamily="82" charset="0"/>
            </a:endParaRPr>
          </a:p>
        </p:txBody>
      </p:sp>
      <p:sp>
        <p:nvSpPr>
          <p:cNvPr id="13" name="TextBox 12"/>
          <p:cNvSpPr txBox="1"/>
          <p:nvPr>
            <p:custDataLst>
              <p:tags r:id="rId9"/>
            </p:custDataLst>
          </p:nvPr>
        </p:nvSpPr>
        <p:spPr>
          <a:xfrm rot="16200000">
            <a:off x="519517" y="5569205"/>
            <a:ext cx="648072" cy="400110"/>
          </a:xfrm>
          <a:prstGeom prst="rect">
            <a:avLst/>
          </a:prstGeom>
          <a:noFill/>
          <a:ln>
            <a:solidFill>
              <a:schemeClr val="tx1"/>
            </a:solidFill>
          </a:ln>
        </p:spPr>
        <p:txBody>
          <a:bodyPr wrap="square" rtlCol="0">
            <a:spAutoFit/>
          </a:bodyPr>
          <a:lstStyle/>
          <a:p>
            <a:r>
              <a:rPr lang="fr-CA" sz="2000" dirty="0">
                <a:latin typeface="Jokerman" pitchFamily="82" charset="0"/>
              </a:rPr>
              <a:t>E</a:t>
            </a:r>
            <a:endParaRPr lang="en-US" sz="2000" dirty="0">
              <a:latin typeface="Jokerman" pitchFamily="82" charset="0"/>
            </a:endParaRPr>
          </a:p>
        </p:txBody>
      </p:sp>
    </p:spTree>
    <p:extLst>
      <p:ext uri="{BB962C8B-B14F-4D97-AF65-F5344CB8AC3E}">
        <p14:creationId xmlns:p14="http://schemas.microsoft.com/office/powerpoint/2010/main" val="2457003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11560" y="2564904"/>
            <a:ext cx="8229600" cy="1143000"/>
          </a:xfrm>
        </p:spPr>
        <p:txBody>
          <a:bodyPr>
            <a:normAutofit fontScale="90000"/>
          </a:bodyPr>
          <a:lstStyle/>
          <a:p>
            <a:r>
              <a:rPr lang="fr-FR" b="1" dirty="0"/>
              <a:t>QUIZZ N</a:t>
            </a:r>
            <a:r>
              <a:rPr lang="fr-FR" b="1" baseline="30000" dirty="0"/>
              <a:t>O</a:t>
            </a:r>
            <a:r>
              <a:rPr lang="fr-FR" b="1" dirty="0"/>
              <a:t> 11 </a:t>
            </a:r>
            <a:r>
              <a:rPr lang="fr-FR" b="1" dirty="0" smtClean="0"/>
              <a:t/>
            </a:r>
            <a:br>
              <a:rPr lang="fr-FR" b="1" dirty="0" smtClean="0"/>
            </a:br>
            <a:r>
              <a:rPr lang="fr-FR" b="1" dirty="0"/>
              <a:t/>
            </a:r>
            <a:br>
              <a:rPr lang="fr-FR" b="1" dirty="0"/>
            </a:br>
            <a:r>
              <a:rPr lang="fr-FR" sz="4000" b="1" dirty="0" smtClean="0"/>
              <a:t>QUESTION </a:t>
            </a:r>
            <a:r>
              <a:rPr lang="fr-FR" dirty="0" smtClean="0"/>
              <a:t>: </a:t>
            </a:r>
            <a:r>
              <a:rPr lang="fr-FR" sz="3600" dirty="0" smtClean="0">
                <a:latin typeface="Book Antiqua" pitchFamily="18" charset="0"/>
              </a:rPr>
              <a:t>Le </a:t>
            </a:r>
            <a:r>
              <a:rPr lang="fr-FR" sz="3600" dirty="0">
                <a:latin typeface="Book Antiqua" pitchFamily="18" charset="0"/>
              </a:rPr>
              <a:t>dimanche le 18 mars 2012 fut une sombre journée pour la défense du droit à la vie. Quel pays viola ce droit en imposant la peine de mort ? Qui furent condamnés et quelle fut leur condamnation ? Que suggéra le chef de la diplomatie russe à ce pays? [...] » </a:t>
            </a:r>
            <a:r>
              <a:rPr lang="fr-FR" dirty="0" smtClean="0">
                <a:effectLst/>
                <a:latin typeface="Book Antiqua" pitchFamily="18" charset="0"/>
              </a:rPr>
              <a:t/>
            </a:r>
            <a:br>
              <a:rPr lang="fr-FR" dirty="0" smtClean="0">
                <a:effectLst/>
                <a:latin typeface="Book Antiqua" pitchFamily="18" charset="0"/>
              </a:rPr>
            </a:br>
            <a:endParaRPr lang="en-US" dirty="0">
              <a:latin typeface="Book Antiqua" pitchFamily="18" charset="0"/>
            </a:endParaRPr>
          </a:p>
        </p:txBody>
      </p:sp>
    </p:spTree>
    <p:extLst>
      <p:ext uri="{BB962C8B-B14F-4D97-AF65-F5344CB8AC3E}">
        <p14:creationId xmlns:p14="http://schemas.microsoft.com/office/powerpoint/2010/main" val="3681064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custDataLst>
              <p:tags r:id="rId1"/>
            </p:custDataLst>
            <p:extLst>
              <p:ext uri="{D42A27DB-BD31-4B8C-83A1-F6EECF244321}">
                <p14:modId xmlns:p14="http://schemas.microsoft.com/office/powerpoint/2010/main" val="1695639093"/>
              </p:ext>
            </p:extLst>
          </p:nvPr>
        </p:nvGraphicFramePr>
        <p:xfrm>
          <a:off x="971600" y="564342"/>
          <a:ext cx="7200800" cy="6131814"/>
        </p:xfrm>
        <a:graphic>
          <a:graphicData uri="http://schemas.openxmlformats.org/drawingml/2006/table">
            <a:tbl>
              <a:tblPr firstRow="1" firstCol="1" bandRow="1"/>
              <a:tblGrid>
                <a:gridCol w="2617031"/>
                <a:gridCol w="4583769"/>
              </a:tblGrid>
              <a:tr h="2560445">
                <a:tc>
                  <a:txBody>
                    <a:bodyPr/>
                    <a:lstStyle/>
                    <a:p>
                      <a:pPr algn="ctr">
                        <a:lnSpc>
                          <a:spcPct val="115000"/>
                        </a:lnSpc>
                        <a:spcAft>
                          <a:spcPts val="0"/>
                        </a:spcAft>
                      </a:pPr>
                      <a:r>
                        <a:rPr lang="fr-CA" sz="1300" b="1" dirty="0">
                          <a:solidFill>
                            <a:srgbClr val="FFFFFF"/>
                          </a:solidFill>
                          <a:effectLst/>
                          <a:latin typeface="Calibri"/>
                          <a:ea typeface="Times New Roman"/>
                          <a:cs typeface="Calibri"/>
                        </a:rPr>
                        <a:t> </a:t>
                      </a:r>
                      <a:endParaRPr lang="fr-CA" sz="1300" b="1" dirty="0" smtClean="0">
                        <a:solidFill>
                          <a:srgbClr val="FFFFFF"/>
                        </a:solidFill>
                        <a:effectLst/>
                        <a:latin typeface="Calibri"/>
                        <a:ea typeface="Times New Roman"/>
                        <a:cs typeface="Calibri"/>
                      </a:endParaRPr>
                    </a:p>
                    <a:p>
                      <a:pPr algn="ctr">
                        <a:lnSpc>
                          <a:spcPct val="115000"/>
                        </a:lnSpc>
                        <a:spcAft>
                          <a:spcPts val="0"/>
                        </a:spcAft>
                      </a:pPr>
                      <a:r>
                        <a:rPr lang="fr-CA" sz="1300" b="1" dirty="0" smtClean="0">
                          <a:solidFill>
                            <a:srgbClr val="FFFFFF"/>
                          </a:solidFill>
                          <a:effectLst/>
                          <a:latin typeface="Calibri"/>
                          <a:ea typeface="Calibri"/>
                          <a:cs typeface="Calibri"/>
                        </a:rPr>
                        <a:t>Convention</a:t>
                      </a:r>
                      <a:r>
                        <a:rPr lang="fr-CA" sz="1300" b="1" baseline="0" dirty="0" smtClean="0">
                          <a:solidFill>
                            <a:srgbClr val="FFFFFF"/>
                          </a:solidFill>
                          <a:effectLst/>
                          <a:latin typeface="Calibri"/>
                          <a:ea typeface="Calibri"/>
                          <a:cs typeface="Calibri"/>
                        </a:rPr>
                        <a:t> européenne des droits de l’Homme</a:t>
                      </a:r>
                    </a:p>
                    <a:p>
                      <a:pPr algn="ctr">
                        <a:lnSpc>
                          <a:spcPct val="115000"/>
                        </a:lnSpc>
                        <a:spcAft>
                          <a:spcPts val="0"/>
                        </a:spcAft>
                      </a:pPr>
                      <a:endParaRPr lang="fr-CA" sz="1300" b="1" baseline="0" dirty="0" smtClean="0">
                        <a:solidFill>
                          <a:srgbClr val="FFFFFF"/>
                        </a:solidFill>
                        <a:effectLst/>
                        <a:latin typeface="Calibri"/>
                        <a:ea typeface="Calibri"/>
                        <a:cs typeface="Calibri"/>
                      </a:endParaRPr>
                    </a:p>
                    <a:p>
                      <a:pPr algn="ctr">
                        <a:lnSpc>
                          <a:spcPct val="115000"/>
                        </a:lnSpc>
                        <a:spcAft>
                          <a:spcPts val="0"/>
                        </a:spcAft>
                      </a:pPr>
                      <a:r>
                        <a:rPr lang="fr-CA" sz="1300" b="1" baseline="0" dirty="0" smtClean="0">
                          <a:solidFill>
                            <a:srgbClr val="FFFFFF"/>
                          </a:solidFill>
                          <a:effectLst/>
                          <a:latin typeface="Calibri"/>
                          <a:ea typeface="Calibri"/>
                          <a:cs typeface="Calibri"/>
                        </a:rPr>
                        <a:t>(Entrée en vigueur en 1953)</a:t>
                      </a:r>
                      <a:endParaRPr lang="en-US" sz="1300" dirty="0">
                        <a:effectLst/>
                        <a:latin typeface="Calibri"/>
                        <a:ea typeface="Calibri"/>
                        <a:cs typeface="Times New Roman"/>
                      </a:endParaRPr>
                    </a:p>
                  </a:txBody>
                  <a:tcPr marL="48412" marR="4841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0000"/>
                    </a:solidFill>
                  </a:tcPr>
                </a:tc>
                <a:tc>
                  <a:txBody>
                    <a:bodyPr/>
                    <a:lstStyle/>
                    <a:p>
                      <a:pPr marL="342900" lvl="0" indent="-342900" algn="just">
                        <a:spcAft>
                          <a:spcPts val="0"/>
                        </a:spcAft>
                        <a:buFont typeface="Symbol"/>
                        <a:buChar char=""/>
                      </a:pPr>
                      <a:r>
                        <a:rPr lang="fr-CA" sz="1300" b="1" dirty="0">
                          <a:solidFill>
                            <a:srgbClr val="1D1B11"/>
                          </a:solidFill>
                          <a:effectLst/>
                          <a:latin typeface="+mj-lt"/>
                          <a:ea typeface="Times New Roman"/>
                          <a:cs typeface="Times New Roman"/>
                        </a:rPr>
                        <a:t>art. 2(1) : </a:t>
                      </a:r>
                      <a:r>
                        <a:rPr lang="fr-CA" sz="1300" b="0" dirty="0">
                          <a:solidFill>
                            <a:srgbClr val="1D1B11"/>
                          </a:solidFill>
                          <a:effectLst/>
                          <a:latin typeface="+mj-lt"/>
                          <a:ea typeface="Times New Roman"/>
                          <a:cs typeface="Times New Roman"/>
                        </a:rPr>
                        <a:t>le droit à la vie est protégé par la loi et on ne peut  infliger la mort intentionnellement sauf en cas de condamnation par l’État à la peine de mort par un tribunal.  </a:t>
                      </a:r>
                      <a:endParaRPr lang="en-US" sz="1300" b="0" dirty="0">
                        <a:effectLst/>
                        <a:latin typeface="+mj-lt"/>
                        <a:ea typeface="Times"/>
                        <a:cs typeface="Times New Roman"/>
                      </a:endParaRPr>
                    </a:p>
                    <a:p>
                      <a:pPr marL="457200" algn="just">
                        <a:spcAft>
                          <a:spcPts val="0"/>
                        </a:spcAft>
                      </a:pPr>
                      <a:r>
                        <a:rPr lang="fr-CA" sz="1300" b="1" dirty="0">
                          <a:solidFill>
                            <a:srgbClr val="1D1B11"/>
                          </a:solidFill>
                          <a:effectLst/>
                          <a:latin typeface="+mj-lt"/>
                          <a:ea typeface="Times New Roman"/>
                          <a:cs typeface="Times New Roman"/>
                        </a:rPr>
                        <a:t> </a:t>
                      </a:r>
                      <a:endParaRPr lang="en-US" sz="1300" dirty="0">
                        <a:effectLst/>
                        <a:latin typeface="+mj-lt"/>
                        <a:ea typeface="Times"/>
                        <a:cs typeface="Times New Roman"/>
                      </a:endParaRPr>
                    </a:p>
                    <a:p>
                      <a:pPr marL="342900" lvl="0" indent="-342900" algn="just">
                        <a:spcAft>
                          <a:spcPts val="0"/>
                        </a:spcAft>
                        <a:buFont typeface="Symbol"/>
                        <a:buChar char=""/>
                      </a:pPr>
                      <a:r>
                        <a:rPr lang="fr-CA" sz="1300" b="1" dirty="0">
                          <a:solidFill>
                            <a:srgbClr val="1D1B11"/>
                          </a:solidFill>
                          <a:effectLst/>
                          <a:latin typeface="+mj-lt"/>
                          <a:ea typeface="Times New Roman"/>
                          <a:cs typeface="Times New Roman"/>
                        </a:rPr>
                        <a:t>Art. 2(2) : </a:t>
                      </a:r>
                      <a:r>
                        <a:rPr lang="fr-CA" sz="1300" b="0" dirty="0">
                          <a:solidFill>
                            <a:srgbClr val="1D1B11"/>
                          </a:solidFill>
                          <a:effectLst/>
                          <a:latin typeface="+mj-lt"/>
                          <a:ea typeface="Times New Roman"/>
                          <a:cs typeface="Times New Roman"/>
                        </a:rPr>
                        <a:t>la mort n'est pas considérée comme infligé dans les cas où elle résulterait d'un recours à la force rendu absolument nécessaire, comme :</a:t>
                      </a:r>
                      <a:endParaRPr lang="en-US" sz="1300" b="0" dirty="0">
                        <a:effectLst/>
                        <a:latin typeface="+mj-lt"/>
                        <a:ea typeface="Times"/>
                        <a:cs typeface="Times New Roman"/>
                      </a:endParaRPr>
                    </a:p>
                    <a:p>
                      <a:pPr marL="342900" lvl="0" indent="-342900" algn="l">
                        <a:spcAft>
                          <a:spcPts val="0"/>
                        </a:spcAft>
                        <a:buFont typeface="Symbol"/>
                        <a:buChar char=""/>
                      </a:pPr>
                      <a:r>
                        <a:rPr lang="fr-CA" sz="1300" b="0" dirty="0">
                          <a:solidFill>
                            <a:srgbClr val="1D1B11"/>
                          </a:solidFill>
                          <a:effectLst/>
                          <a:latin typeface="+mj-lt"/>
                          <a:ea typeface="Times New Roman"/>
                          <a:cs typeface="Times New Roman"/>
                        </a:rPr>
                        <a:t>Assurer la défense de toute personne contre une violence illégale</a:t>
                      </a:r>
                      <a:endParaRPr lang="en-US" sz="1300" b="0" dirty="0">
                        <a:effectLst/>
                        <a:latin typeface="+mj-lt"/>
                        <a:ea typeface="Times"/>
                        <a:cs typeface="Times New Roman"/>
                      </a:endParaRPr>
                    </a:p>
                    <a:p>
                      <a:pPr marL="342900" lvl="0" indent="-342900" algn="l">
                        <a:spcAft>
                          <a:spcPts val="0"/>
                        </a:spcAft>
                        <a:buFont typeface="Symbol"/>
                        <a:buChar char=""/>
                      </a:pPr>
                      <a:r>
                        <a:rPr lang="fr-CA" sz="1300" b="0" dirty="0">
                          <a:solidFill>
                            <a:srgbClr val="1D1B11"/>
                          </a:solidFill>
                          <a:effectLst/>
                          <a:latin typeface="+mj-lt"/>
                          <a:ea typeface="Times New Roman"/>
                          <a:cs typeface="Times New Roman"/>
                        </a:rPr>
                        <a:t> pour effectuer une arrestation régulière/ pour empêcher l'évasion d'un </a:t>
                      </a:r>
                      <a:r>
                        <a:rPr lang="fr-CA" sz="1300" b="0" dirty="0" smtClean="0">
                          <a:solidFill>
                            <a:srgbClr val="1D1B11"/>
                          </a:solidFill>
                          <a:effectLst/>
                          <a:latin typeface="+mj-lt"/>
                          <a:ea typeface="Times New Roman"/>
                          <a:cs typeface="Times New Roman"/>
                        </a:rPr>
                        <a:t>détenu.</a:t>
                      </a:r>
                      <a:endParaRPr lang="en-US" sz="1300" b="0" dirty="0">
                        <a:effectLst/>
                        <a:latin typeface="+mj-lt"/>
                        <a:ea typeface="Times"/>
                        <a:cs typeface="Times New Roman"/>
                      </a:endParaRPr>
                    </a:p>
                    <a:p>
                      <a:pPr marL="342900" lvl="0" indent="-342900" algn="l">
                        <a:spcAft>
                          <a:spcPts val="0"/>
                        </a:spcAft>
                        <a:buFont typeface="Symbol"/>
                        <a:buChar char=""/>
                      </a:pPr>
                      <a:r>
                        <a:rPr lang="fr-CA" sz="1300" b="0" dirty="0">
                          <a:solidFill>
                            <a:srgbClr val="1D1B11"/>
                          </a:solidFill>
                          <a:effectLst/>
                          <a:latin typeface="+mj-lt"/>
                          <a:ea typeface="Times New Roman"/>
                          <a:cs typeface="Times New Roman"/>
                        </a:rPr>
                        <a:t> pour réprimer, conformément à la loi, une émeute</a:t>
                      </a:r>
                      <a:endParaRPr lang="en-US" sz="1300" b="0" dirty="0">
                        <a:effectLst/>
                        <a:latin typeface="+mj-lt"/>
                        <a:ea typeface="Times"/>
                        <a:cs typeface="Times New Roman"/>
                      </a:endParaRPr>
                    </a:p>
                    <a:p>
                      <a:pPr marL="381635" algn="l">
                        <a:spcAft>
                          <a:spcPts val="0"/>
                        </a:spcAft>
                      </a:pPr>
                      <a:r>
                        <a:rPr lang="fr-CA" sz="1300" b="1" dirty="0">
                          <a:solidFill>
                            <a:srgbClr val="1D1B11"/>
                          </a:solidFill>
                          <a:effectLst/>
                          <a:latin typeface="+mj-lt"/>
                          <a:ea typeface="Times New Roman"/>
                          <a:cs typeface="Times New Roman"/>
                        </a:rPr>
                        <a:t> </a:t>
                      </a:r>
                      <a:endParaRPr lang="en-US" sz="1300" dirty="0">
                        <a:effectLst/>
                        <a:latin typeface="+mj-lt"/>
                        <a:ea typeface="Times"/>
                        <a:cs typeface="Times New Roman"/>
                      </a:endParaRPr>
                    </a:p>
                    <a:p>
                      <a:pPr marL="342900" lvl="0" indent="-342900" algn="just">
                        <a:spcAft>
                          <a:spcPts val="0"/>
                        </a:spcAft>
                        <a:buFont typeface="Symbol"/>
                        <a:buChar char=""/>
                      </a:pPr>
                      <a:r>
                        <a:rPr lang="fr-CA" sz="1300" b="1" dirty="0">
                          <a:solidFill>
                            <a:srgbClr val="1D1B11"/>
                          </a:solidFill>
                          <a:effectLst/>
                          <a:latin typeface="+mj-lt"/>
                          <a:ea typeface="Times New Roman"/>
                          <a:cs typeface="Times New Roman"/>
                        </a:rPr>
                        <a:t>art. 15(2) : </a:t>
                      </a:r>
                      <a:r>
                        <a:rPr lang="fr-CA" sz="1300" b="0" dirty="0">
                          <a:solidFill>
                            <a:srgbClr val="1D1B11"/>
                          </a:solidFill>
                          <a:effectLst/>
                          <a:latin typeface="+mj-lt"/>
                          <a:ea typeface="Times New Roman"/>
                          <a:cs typeface="Times New Roman"/>
                        </a:rPr>
                        <a:t>aucune dérogation à ce principe, même en cas d'urgence, sauf en cas de décès résultant d'actes licites de guerre.</a:t>
                      </a:r>
                      <a:r>
                        <a:rPr lang="fr-CA" sz="1300" b="0" dirty="0">
                          <a:solidFill>
                            <a:srgbClr val="1D1B11"/>
                          </a:solidFill>
                          <a:effectLst/>
                          <a:latin typeface="+mj-lt"/>
                          <a:ea typeface="Times"/>
                          <a:cs typeface="Calibri"/>
                        </a:rPr>
                        <a:t> </a:t>
                      </a:r>
                      <a:endParaRPr lang="en-US" sz="1300" b="0" dirty="0">
                        <a:effectLst/>
                        <a:latin typeface="+mj-lt"/>
                        <a:ea typeface="Times"/>
                        <a:cs typeface="Times New Roman"/>
                      </a:endParaRPr>
                    </a:p>
                  </a:txBody>
                  <a:tcPr marL="48412" marR="4841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tx1">
                        <a:lumMod val="75000"/>
                      </a:schemeClr>
                    </a:solidFill>
                  </a:tcPr>
                </a:tc>
              </a:tr>
              <a:tr h="926279">
                <a:tc>
                  <a:txBody>
                    <a:bodyPr/>
                    <a:lstStyle/>
                    <a:p>
                      <a:pPr algn="ctr">
                        <a:lnSpc>
                          <a:spcPct val="115000"/>
                        </a:lnSpc>
                        <a:spcAft>
                          <a:spcPts val="0"/>
                        </a:spcAft>
                      </a:pPr>
                      <a:r>
                        <a:rPr lang="fr-CA" sz="1300" b="1" dirty="0">
                          <a:solidFill>
                            <a:srgbClr val="FFFFFF"/>
                          </a:solidFill>
                          <a:effectLst/>
                          <a:latin typeface="Calibri"/>
                          <a:ea typeface="Times New Roman"/>
                          <a:cs typeface="Times New Roman"/>
                        </a:rPr>
                        <a:t>Protocole n.6 à la convention de sauvegarde des droits de l’homme et des libertés fondamentales </a:t>
                      </a:r>
                      <a:endParaRPr lang="fr-CA" sz="1300" b="1" dirty="0" smtClean="0">
                        <a:solidFill>
                          <a:srgbClr val="FFFFFF"/>
                        </a:solidFill>
                        <a:effectLst/>
                        <a:latin typeface="Calibri"/>
                        <a:ea typeface="Times New Roman"/>
                        <a:cs typeface="Times New Roman"/>
                      </a:endParaRPr>
                    </a:p>
                    <a:p>
                      <a:pPr algn="ctr">
                        <a:lnSpc>
                          <a:spcPct val="115000"/>
                        </a:lnSpc>
                        <a:spcAft>
                          <a:spcPts val="0"/>
                        </a:spcAft>
                      </a:pPr>
                      <a:endParaRPr lang="fr-CA" sz="1300" b="1" dirty="0" smtClean="0">
                        <a:solidFill>
                          <a:srgbClr val="FFFFFF"/>
                        </a:solidFill>
                        <a:effectLst/>
                        <a:latin typeface="Calibri"/>
                        <a:ea typeface="Calibri"/>
                        <a:cs typeface="Times New Roman"/>
                      </a:endParaRPr>
                    </a:p>
                    <a:p>
                      <a:pPr algn="ctr">
                        <a:lnSpc>
                          <a:spcPct val="115000"/>
                        </a:lnSpc>
                        <a:spcAft>
                          <a:spcPts val="0"/>
                        </a:spcAft>
                      </a:pPr>
                      <a:r>
                        <a:rPr lang="fr-CA" sz="1300" b="1" dirty="0" smtClean="0">
                          <a:solidFill>
                            <a:srgbClr val="FFFFFF"/>
                          </a:solidFill>
                          <a:effectLst/>
                          <a:latin typeface="Calibri"/>
                          <a:ea typeface="Calibri"/>
                          <a:cs typeface="Times New Roman"/>
                        </a:rPr>
                        <a:t>(Entrée en vigueur</a:t>
                      </a:r>
                      <a:r>
                        <a:rPr lang="fr-CA" sz="1300" b="1" baseline="0" dirty="0" smtClean="0">
                          <a:solidFill>
                            <a:srgbClr val="FFFFFF"/>
                          </a:solidFill>
                          <a:effectLst/>
                          <a:latin typeface="Calibri"/>
                          <a:ea typeface="Calibri"/>
                          <a:cs typeface="Times New Roman"/>
                        </a:rPr>
                        <a:t> en 1983</a:t>
                      </a:r>
                      <a:r>
                        <a:rPr lang="fr-CA" sz="1300" b="1" dirty="0" smtClean="0">
                          <a:solidFill>
                            <a:srgbClr val="FFFFFF"/>
                          </a:solidFill>
                          <a:effectLst/>
                          <a:latin typeface="Calibri"/>
                          <a:ea typeface="Calibri"/>
                          <a:cs typeface="Times New Roman"/>
                        </a:rPr>
                        <a:t>)</a:t>
                      </a:r>
                      <a:endParaRPr lang="en-US" sz="1300" dirty="0">
                        <a:effectLst/>
                        <a:latin typeface="Calibri"/>
                        <a:ea typeface="Calibri"/>
                        <a:cs typeface="Times New Roman"/>
                      </a:endParaRPr>
                    </a:p>
                    <a:p>
                      <a:pPr algn="ctr">
                        <a:lnSpc>
                          <a:spcPct val="115000"/>
                        </a:lnSpc>
                        <a:spcAft>
                          <a:spcPts val="0"/>
                        </a:spcAft>
                      </a:pPr>
                      <a:r>
                        <a:rPr lang="fr-CA" sz="1300" b="1" dirty="0">
                          <a:solidFill>
                            <a:srgbClr val="FFFFFF"/>
                          </a:solidFill>
                          <a:effectLst/>
                          <a:latin typeface="Calibri"/>
                          <a:ea typeface="Times New Roman"/>
                          <a:cs typeface="Times New Roman"/>
                        </a:rPr>
                        <a:t> </a:t>
                      </a:r>
                      <a:endParaRPr lang="en-US" sz="1300" dirty="0">
                        <a:effectLst/>
                        <a:latin typeface="Calibri"/>
                        <a:ea typeface="Calibri"/>
                        <a:cs typeface="Times New Roman"/>
                      </a:endParaRPr>
                    </a:p>
                  </a:txBody>
                  <a:tcPr marL="48412" marR="48412"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just">
                        <a:lnSpc>
                          <a:spcPct val="115000"/>
                        </a:lnSpc>
                        <a:spcAft>
                          <a:spcPts val="0"/>
                        </a:spcAft>
                      </a:pPr>
                      <a:r>
                        <a:rPr lang="fr-CA" sz="1300" dirty="0">
                          <a:solidFill>
                            <a:srgbClr val="1D1B11"/>
                          </a:solidFill>
                          <a:effectLst/>
                          <a:latin typeface="+mj-lt"/>
                          <a:ea typeface="Times"/>
                          <a:cs typeface="Calibri"/>
                        </a:rPr>
                        <a:t> </a:t>
                      </a:r>
                      <a:endParaRPr lang="en-US" sz="1300" dirty="0">
                        <a:effectLst/>
                        <a:latin typeface="+mj-lt"/>
                        <a:ea typeface="Calibri"/>
                        <a:cs typeface="Times New Roman"/>
                      </a:endParaRPr>
                    </a:p>
                    <a:p>
                      <a:pPr marL="342900" lvl="0" indent="-342900" algn="just">
                        <a:spcAft>
                          <a:spcPts val="0"/>
                        </a:spcAft>
                        <a:buFont typeface="Symbol"/>
                        <a:buChar char=""/>
                        <a:tabLst>
                          <a:tab pos="111125" algn="l"/>
                        </a:tabLst>
                      </a:pPr>
                      <a:r>
                        <a:rPr lang="fr-CA" sz="1300" b="1" dirty="0">
                          <a:solidFill>
                            <a:srgbClr val="1D1B11"/>
                          </a:solidFill>
                          <a:effectLst/>
                          <a:latin typeface="+mj-lt"/>
                          <a:ea typeface="Times New Roman"/>
                          <a:cs typeface="Calibri"/>
                        </a:rPr>
                        <a:t>Art. 1 </a:t>
                      </a:r>
                      <a:r>
                        <a:rPr lang="fr-CA" sz="1300" dirty="0">
                          <a:solidFill>
                            <a:srgbClr val="1D1B11"/>
                          </a:solidFill>
                          <a:effectLst/>
                          <a:latin typeface="+mj-lt"/>
                          <a:ea typeface="Times New Roman"/>
                          <a:cs typeface="Calibri"/>
                        </a:rPr>
                        <a:t>: Abolition de la peine de mort </a:t>
                      </a:r>
                      <a:endParaRPr lang="en-US" sz="1300" dirty="0">
                        <a:effectLst/>
                        <a:latin typeface="+mj-lt"/>
                        <a:ea typeface="Times"/>
                        <a:cs typeface="Times New Roman"/>
                      </a:endParaRPr>
                    </a:p>
                    <a:p>
                      <a:pPr marL="201295" algn="just">
                        <a:spcAft>
                          <a:spcPts val="0"/>
                        </a:spcAft>
                      </a:pPr>
                      <a:r>
                        <a:rPr lang="fr-CA" sz="1300" b="1" dirty="0">
                          <a:solidFill>
                            <a:srgbClr val="1D1B11"/>
                          </a:solidFill>
                          <a:effectLst/>
                          <a:latin typeface="+mj-lt"/>
                          <a:ea typeface="Times New Roman"/>
                          <a:cs typeface="Times New Roman"/>
                        </a:rPr>
                        <a:t> </a:t>
                      </a:r>
                      <a:endParaRPr lang="en-US" sz="1300" dirty="0">
                        <a:effectLst/>
                        <a:latin typeface="+mj-lt"/>
                        <a:ea typeface="Times"/>
                        <a:cs typeface="Times New Roman"/>
                      </a:endParaRPr>
                    </a:p>
                    <a:p>
                      <a:pPr marL="342900" lvl="0" indent="-342900" algn="just">
                        <a:spcAft>
                          <a:spcPts val="0"/>
                        </a:spcAft>
                        <a:buFont typeface="Symbol"/>
                        <a:buChar char=""/>
                      </a:pPr>
                      <a:r>
                        <a:rPr lang="fr-CA" sz="1300" b="1" dirty="0">
                          <a:solidFill>
                            <a:srgbClr val="1D1B11"/>
                          </a:solidFill>
                          <a:effectLst/>
                          <a:latin typeface="+mj-lt"/>
                          <a:ea typeface="Times New Roman"/>
                          <a:cs typeface="Times New Roman"/>
                        </a:rPr>
                        <a:t>Art. 2 </a:t>
                      </a:r>
                      <a:r>
                        <a:rPr lang="fr-CA" sz="1300" dirty="0">
                          <a:solidFill>
                            <a:srgbClr val="1D1B11"/>
                          </a:solidFill>
                          <a:effectLst/>
                          <a:latin typeface="+mj-lt"/>
                          <a:ea typeface="Times New Roman"/>
                          <a:cs typeface="Times New Roman"/>
                        </a:rPr>
                        <a:t>: Les États peuvent tout de même inclure dans leur droit interne  la peine de mort en temps de guerre ou de danger imminent de guerre </a:t>
                      </a:r>
                      <a:endParaRPr lang="en-US" sz="1300" dirty="0">
                        <a:effectLst/>
                        <a:latin typeface="+mj-lt"/>
                        <a:ea typeface="Times"/>
                        <a:cs typeface="Times New Roman"/>
                      </a:endParaRPr>
                    </a:p>
                  </a:txBody>
                  <a:tcPr marL="48412" marR="48412"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8080"/>
                    </a:solidFill>
                  </a:tcPr>
                </a:tc>
              </a:tr>
              <a:tr h="1039239">
                <a:tc>
                  <a:txBody>
                    <a:bodyPr/>
                    <a:lstStyle/>
                    <a:p>
                      <a:pPr algn="ctr">
                        <a:lnSpc>
                          <a:spcPct val="115000"/>
                        </a:lnSpc>
                        <a:spcAft>
                          <a:spcPts val="0"/>
                        </a:spcAft>
                      </a:pPr>
                      <a:r>
                        <a:rPr lang="fr-CA" sz="1300" b="1" dirty="0">
                          <a:solidFill>
                            <a:srgbClr val="FFFFFF"/>
                          </a:solidFill>
                          <a:effectLst/>
                          <a:latin typeface="Calibri"/>
                          <a:ea typeface="Times New Roman"/>
                          <a:cs typeface="Times New Roman"/>
                        </a:rPr>
                        <a:t> </a:t>
                      </a:r>
                      <a:endParaRPr lang="en-US" sz="1300" dirty="0">
                        <a:effectLst/>
                        <a:latin typeface="Calibri"/>
                        <a:ea typeface="Calibri"/>
                        <a:cs typeface="Times New Roman"/>
                      </a:endParaRPr>
                    </a:p>
                    <a:p>
                      <a:pPr algn="ctr">
                        <a:lnSpc>
                          <a:spcPct val="115000"/>
                        </a:lnSpc>
                        <a:spcAft>
                          <a:spcPts val="0"/>
                        </a:spcAft>
                      </a:pPr>
                      <a:r>
                        <a:rPr lang="fr-CA" sz="1300" b="1" dirty="0">
                          <a:solidFill>
                            <a:srgbClr val="FFFFFF"/>
                          </a:solidFill>
                          <a:effectLst/>
                          <a:latin typeface="Calibri"/>
                          <a:ea typeface="Times New Roman"/>
                          <a:cs typeface="Times New Roman"/>
                        </a:rPr>
                        <a:t>Protocole n.13 à la Convention de sauvegarde des droits de l’homme et des libertés fondamentales </a:t>
                      </a:r>
                      <a:endParaRPr lang="fr-CA" sz="1300" b="1" dirty="0" smtClean="0">
                        <a:solidFill>
                          <a:srgbClr val="FFFFFF"/>
                        </a:solidFill>
                        <a:effectLst/>
                        <a:latin typeface="Calibri"/>
                        <a:ea typeface="Times New Roman"/>
                        <a:cs typeface="Times New Roman"/>
                      </a:endParaRPr>
                    </a:p>
                    <a:p>
                      <a:pPr algn="ctr">
                        <a:lnSpc>
                          <a:spcPct val="115000"/>
                        </a:lnSpc>
                        <a:spcAft>
                          <a:spcPts val="0"/>
                        </a:spcAft>
                      </a:pPr>
                      <a:endParaRPr lang="fr-CA" sz="1300" b="1" dirty="0" smtClean="0">
                        <a:solidFill>
                          <a:srgbClr val="FFFFFF"/>
                        </a:solidFill>
                        <a:effectLst/>
                        <a:latin typeface="Calibri"/>
                        <a:ea typeface="Calibri"/>
                        <a:cs typeface="Times New Roman"/>
                      </a:endParaRPr>
                    </a:p>
                    <a:p>
                      <a:pPr algn="ctr">
                        <a:lnSpc>
                          <a:spcPct val="115000"/>
                        </a:lnSpc>
                        <a:spcAft>
                          <a:spcPts val="0"/>
                        </a:spcAft>
                      </a:pPr>
                      <a:r>
                        <a:rPr lang="fr-CA" sz="1300" b="1" dirty="0" smtClean="0">
                          <a:solidFill>
                            <a:srgbClr val="FFFFFF"/>
                          </a:solidFill>
                          <a:effectLst/>
                          <a:latin typeface="Calibri"/>
                          <a:ea typeface="Calibri"/>
                          <a:cs typeface="Times New Roman"/>
                        </a:rPr>
                        <a:t>(Entrée en vigueur en 2003)</a:t>
                      </a:r>
                      <a:endParaRPr lang="en-US" sz="1300" dirty="0">
                        <a:effectLst/>
                        <a:latin typeface="Calibri"/>
                        <a:ea typeface="Calibri"/>
                        <a:cs typeface="Times New Roman"/>
                      </a:endParaRPr>
                    </a:p>
                    <a:p>
                      <a:pPr algn="ctr">
                        <a:lnSpc>
                          <a:spcPct val="115000"/>
                        </a:lnSpc>
                        <a:spcAft>
                          <a:spcPts val="0"/>
                        </a:spcAft>
                      </a:pPr>
                      <a:r>
                        <a:rPr lang="fr-CA" sz="1300" dirty="0">
                          <a:solidFill>
                            <a:srgbClr val="FFFFFF"/>
                          </a:solidFill>
                          <a:effectLst/>
                          <a:latin typeface="Calibri"/>
                          <a:ea typeface="Times New Roman"/>
                          <a:cs typeface="Times New Roman"/>
                        </a:rPr>
                        <a:t> </a:t>
                      </a:r>
                      <a:endParaRPr lang="en-US" sz="1300" dirty="0">
                        <a:effectLst/>
                        <a:latin typeface="Calibri"/>
                        <a:ea typeface="Calibri"/>
                        <a:cs typeface="Times New Roman"/>
                      </a:endParaRPr>
                    </a:p>
                  </a:txBody>
                  <a:tcPr marL="48412" marR="48412"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just">
                        <a:lnSpc>
                          <a:spcPct val="115000"/>
                        </a:lnSpc>
                        <a:spcAft>
                          <a:spcPts val="0"/>
                        </a:spcAft>
                      </a:pPr>
                      <a:r>
                        <a:rPr lang="fr-CA" sz="1300" b="1" dirty="0">
                          <a:solidFill>
                            <a:srgbClr val="1D1B11"/>
                          </a:solidFill>
                          <a:effectLst/>
                          <a:latin typeface="Calibri"/>
                          <a:ea typeface="Times New Roman"/>
                          <a:cs typeface="Calibri"/>
                        </a:rPr>
                        <a:t> </a:t>
                      </a:r>
                      <a:endParaRPr lang="en-US" sz="1300" dirty="0">
                        <a:effectLst/>
                        <a:latin typeface="Calibri"/>
                        <a:ea typeface="Calibri"/>
                        <a:cs typeface="Times New Roman"/>
                      </a:endParaRPr>
                    </a:p>
                    <a:p>
                      <a:pPr marL="342900" lvl="0" indent="-342900" algn="l">
                        <a:spcAft>
                          <a:spcPts val="0"/>
                        </a:spcAft>
                        <a:buFont typeface="Symbol"/>
                        <a:buChar char=""/>
                      </a:pPr>
                      <a:r>
                        <a:rPr lang="fr-CA" sz="1300" b="1" dirty="0">
                          <a:solidFill>
                            <a:srgbClr val="1D1B11"/>
                          </a:solidFill>
                          <a:effectLst/>
                          <a:latin typeface="Calibri"/>
                          <a:ea typeface="Times New Roman"/>
                          <a:cs typeface="Times New Roman"/>
                        </a:rPr>
                        <a:t>Art. 1</a:t>
                      </a:r>
                      <a:r>
                        <a:rPr lang="fr-CA" sz="1300" dirty="0">
                          <a:solidFill>
                            <a:srgbClr val="1D1B11"/>
                          </a:solidFill>
                          <a:effectLst/>
                          <a:latin typeface="Calibri"/>
                          <a:ea typeface="Times New Roman"/>
                          <a:cs typeface="Times New Roman"/>
                        </a:rPr>
                        <a:t> : Abolition de la peine de mort en toutes circonstances </a:t>
                      </a:r>
                      <a:endParaRPr lang="en-US" sz="1300" dirty="0">
                        <a:effectLst/>
                        <a:latin typeface="Times New Roman"/>
                        <a:ea typeface="Times"/>
                        <a:cs typeface="Times New Roman"/>
                      </a:endParaRPr>
                    </a:p>
                  </a:txBody>
                  <a:tcPr marL="48412" marR="48412"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C0C0"/>
                    </a:solidFill>
                  </a:tcPr>
                </a:tc>
              </a:tr>
            </a:tbl>
          </a:graphicData>
        </a:graphic>
      </p:graphicFrame>
      <p:sp>
        <p:nvSpPr>
          <p:cNvPr id="9" name="TextBox 8"/>
          <p:cNvSpPr txBox="1"/>
          <p:nvPr>
            <p:custDataLst>
              <p:tags r:id="rId2"/>
            </p:custDataLst>
          </p:nvPr>
        </p:nvSpPr>
        <p:spPr>
          <a:xfrm>
            <a:off x="1259632" y="116632"/>
            <a:ext cx="7128792" cy="584775"/>
          </a:xfrm>
          <a:prstGeom prst="rect">
            <a:avLst/>
          </a:prstGeom>
          <a:noFill/>
        </p:spPr>
        <p:txBody>
          <a:bodyPr wrap="square" rtlCol="0">
            <a:spAutoFit/>
          </a:bodyPr>
          <a:lstStyle/>
          <a:p>
            <a:r>
              <a:rPr lang="fr-CA" sz="3200" dirty="0" smtClean="0">
                <a:latin typeface="Stencil" pitchFamily="82" charset="0"/>
              </a:rPr>
              <a:t>   L’  E  U   R    O      P ------------------------------               </a:t>
            </a:r>
            <a:endParaRPr lang="en-US" sz="3200" dirty="0">
              <a:latin typeface="Stencil" pitchFamily="82" charset="0"/>
            </a:endParaRPr>
          </a:p>
        </p:txBody>
      </p:sp>
      <p:sp>
        <p:nvSpPr>
          <p:cNvPr id="10" name="TextBox 9"/>
          <p:cNvSpPr txBox="1"/>
          <p:nvPr>
            <p:custDataLst>
              <p:tags r:id="rId3"/>
            </p:custDataLst>
          </p:nvPr>
        </p:nvSpPr>
        <p:spPr>
          <a:xfrm rot="2582631">
            <a:off x="8043422" y="323275"/>
            <a:ext cx="836103" cy="584775"/>
          </a:xfrm>
          <a:prstGeom prst="rect">
            <a:avLst/>
          </a:prstGeom>
          <a:noFill/>
        </p:spPr>
        <p:txBody>
          <a:bodyPr wrap="square" rtlCol="0">
            <a:spAutoFit/>
          </a:bodyPr>
          <a:lstStyle/>
          <a:p>
            <a:r>
              <a:rPr lang="fr-CA" sz="3200" dirty="0" smtClean="0">
                <a:latin typeface="Stencil" pitchFamily="82" charset="0"/>
              </a:rPr>
              <a:t>-E</a:t>
            </a:r>
            <a:endParaRPr lang="en-US" sz="3200" dirty="0">
              <a:latin typeface="Stencil" pitchFamily="82" charset="0"/>
            </a:endParaRPr>
          </a:p>
        </p:txBody>
      </p:sp>
    </p:spTree>
    <p:extLst>
      <p:ext uri="{BB962C8B-B14F-4D97-AF65-F5344CB8AC3E}">
        <p14:creationId xmlns:p14="http://schemas.microsoft.com/office/powerpoint/2010/main" val="1839373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custDataLst>
              <p:tags r:id="rId1"/>
            </p:custDataLst>
            <p:extLst>
              <p:ext uri="{D42A27DB-BD31-4B8C-83A1-F6EECF244321}">
                <p14:modId xmlns:p14="http://schemas.microsoft.com/office/powerpoint/2010/main" val="2397352045"/>
              </p:ext>
            </p:extLst>
          </p:nvPr>
        </p:nvGraphicFramePr>
        <p:xfrm>
          <a:off x="827584" y="332656"/>
          <a:ext cx="6906944" cy="6412992"/>
        </p:xfrm>
        <a:graphic>
          <a:graphicData uri="http://schemas.openxmlformats.org/drawingml/2006/table">
            <a:tbl>
              <a:tblPr firstRow="1" firstCol="1" bandRow="1"/>
              <a:tblGrid>
                <a:gridCol w="2479928"/>
                <a:gridCol w="4427016"/>
              </a:tblGrid>
              <a:tr h="724114">
                <a:tc>
                  <a:txBody>
                    <a:bodyPr/>
                    <a:lstStyle/>
                    <a:p>
                      <a:pPr algn="ctr">
                        <a:lnSpc>
                          <a:spcPct val="115000"/>
                        </a:lnSpc>
                        <a:spcAft>
                          <a:spcPts val="0"/>
                        </a:spcAft>
                      </a:pPr>
                      <a:endParaRPr lang="fr-CA" sz="1400" b="1" dirty="0" smtClean="0">
                        <a:solidFill>
                          <a:srgbClr val="FFFFFF"/>
                        </a:solidFill>
                        <a:effectLst/>
                        <a:latin typeface="Calibri"/>
                        <a:ea typeface="Times New Roman"/>
                        <a:cs typeface="Calibri"/>
                      </a:endParaRPr>
                    </a:p>
                    <a:p>
                      <a:pPr algn="ctr">
                        <a:lnSpc>
                          <a:spcPct val="115000"/>
                        </a:lnSpc>
                        <a:spcAft>
                          <a:spcPts val="0"/>
                        </a:spcAft>
                      </a:pPr>
                      <a:r>
                        <a:rPr lang="fr-CA" sz="1400" b="1" dirty="0" smtClean="0">
                          <a:solidFill>
                            <a:srgbClr val="FFFFFF"/>
                          </a:solidFill>
                          <a:effectLst/>
                          <a:latin typeface="Calibri"/>
                          <a:ea typeface="Times New Roman"/>
                          <a:cs typeface="Calibri"/>
                        </a:rPr>
                        <a:t>Charte </a:t>
                      </a:r>
                      <a:r>
                        <a:rPr lang="fr-CA" sz="1400" b="1" dirty="0">
                          <a:solidFill>
                            <a:srgbClr val="FFFFFF"/>
                          </a:solidFill>
                          <a:effectLst/>
                          <a:latin typeface="Calibri"/>
                          <a:ea typeface="Times New Roman"/>
                          <a:cs typeface="Calibri"/>
                        </a:rPr>
                        <a:t>des droits fondamentaux de l'Union européenne</a:t>
                      </a:r>
                      <a:endParaRPr lang="en-US" sz="1100" dirty="0">
                        <a:effectLst/>
                        <a:latin typeface="Calibri"/>
                        <a:ea typeface="Calibri"/>
                        <a:cs typeface="Times New Roman"/>
                      </a:endParaRPr>
                    </a:p>
                    <a:p>
                      <a:pPr algn="ctr">
                        <a:lnSpc>
                          <a:spcPct val="115000"/>
                        </a:lnSpc>
                        <a:spcAft>
                          <a:spcPts val="0"/>
                        </a:spcAft>
                      </a:pPr>
                      <a:r>
                        <a:rPr lang="fr-CA" sz="1400" b="1" dirty="0">
                          <a:solidFill>
                            <a:srgbClr val="FFFFFF"/>
                          </a:solidFill>
                          <a:effectLst/>
                          <a:latin typeface="Calibri"/>
                          <a:ea typeface="Times New Roman"/>
                          <a:cs typeface="Times New Roman"/>
                        </a:rPr>
                        <a:t> </a:t>
                      </a:r>
                      <a:endParaRPr lang="en-US" sz="1100" dirty="0">
                        <a:effectLst/>
                        <a:latin typeface="Calibri"/>
                        <a:ea typeface="Calibri"/>
                        <a:cs typeface="Times New Roman"/>
                      </a:endParaRPr>
                    </a:p>
                  </a:txBody>
                  <a:tcPr marL="67464" marR="67464"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342900" lvl="0" indent="-342900" algn="just">
                        <a:spcAft>
                          <a:spcPts val="0"/>
                        </a:spcAft>
                        <a:buFont typeface="Symbol"/>
                        <a:buChar char=""/>
                      </a:pPr>
                      <a:r>
                        <a:rPr lang="fr-FR" sz="1400" b="1" baseline="0" dirty="0">
                          <a:solidFill>
                            <a:schemeClr val="tx1"/>
                          </a:solidFill>
                          <a:effectLst/>
                          <a:latin typeface="+mj-lt"/>
                          <a:ea typeface="Times New Roman"/>
                          <a:cs typeface="Calibri"/>
                        </a:rPr>
                        <a:t>Art. 2(1) : Toute personne a droit à la vie</a:t>
                      </a:r>
                      <a:endParaRPr lang="en-US" sz="1400" b="1" baseline="0" dirty="0">
                        <a:solidFill>
                          <a:schemeClr val="tx1"/>
                        </a:solidFill>
                        <a:effectLst/>
                        <a:latin typeface="+mj-lt"/>
                        <a:ea typeface="Times"/>
                        <a:cs typeface="Times New Roman"/>
                      </a:endParaRPr>
                    </a:p>
                    <a:p>
                      <a:pPr marL="342900" lvl="0" indent="-342900" algn="just">
                        <a:spcAft>
                          <a:spcPts val="0"/>
                        </a:spcAft>
                        <a:buFont typeface="Symbol"/>
                        <a:buChar char=""/>
                      </a:pPr>
                      <a:r>
                        <a:rPr lang="fr-FR" sz="1400" b="1" baseline="0" dirty="0">
                          <a:solidFill>
                            <a:schemeClr val="tx1"/>
                          </a:solidFill>
                          <a:effectLst/>
                          <a:latin typeface="+mj-lt"/>
                          <a:ea typeface="Times New Roman"/>
                          <a:cs typeface="Calibri"/>
                        </a:rPr>
                        <a:t>Art. 2(2) : Nul ne peut être condamné à la peine de mort, ni exécuté </a:t>
                      </a:r>
                      <a:endParaRPr lang="fr-FR" sz="1400" b="1" baseline="0" dirty="0" smtClean="0">
                        <a:solidFill>
                          <a:schemeClr val="tx1"/>
                        </a:solidFill>
                        <a:effectLst/>
                        <a:latin typeface="+mj-lt"/>
                        <a:ea typeface="Times New Roman"/>
                        <a:cs typeface="Calibri"/>
                      </a:endParaRPr>
                    </a:p>
                  </a:txBody>
                  <a:tcPr marL="67464" marR="67464"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724114">
                <a:tc>
                  <a:txBody>
                    <a:bodyPr/>
                    <a:lstStyle/>
                    <a:p>
                      <a:pPr algn="ctr">
                        <a:lnSpc>
                          <a:spcPct val="115000"/>
                        </a:lnSpc>
                        <a:spcAft>
                          <a:spcPts val="0"/>
                        </a:spcAft>
                      </a:pPr>
                      <a:r>
                        <a:rPr lang="fr-CA" sz="1400" b="1" dirty="0">
                          <a:solidFill>
                            <a:srgbClr val="FFFFFF"/>
                          </a:solidFill>
                          <a:effectLst/>
                          <a:latin typeface="Calibri"/>
                          <a:ea typeface="Times New Roman"/>
                          <a:cs typeface="Times New Roman"/>
                        </a:rPr>
                        <a:t>Traité établissant une Constitution pour </a:t>
                      </a:r>
                      <a:r>
                        <a:rPr lang="fr-CA" sz="1400" b="1" dirty="0" smtClean="0">
                          <a:solidFill>
                            <a:srgbClr val="FFFFFF"/>
                          </a:solidFill>
                          <a:effectLst/>
                          <a:latin typeface="Calibri"/>
                          <a:ea typeface="Times New Roman"/>
                          <a:cs typeface="Times New Roman"/>
                        </a:rPr>
                        <a:t>l’Europe (2004) </a:t>
                      </a:r>
                    </a:p>
                    <a:p>
                      <a:pPr algn="ctr">
                        <a:lnSpc>
                          <a:spcPct val="115000"/>
                        </a:lnSpc>
                        <a:spcAft>
                          <a:spcPts val="0"/>
                        </a:spcAft>
                      </a:pPr>
                      <a:endParaRPr lang="fr-CA" sz="1400" b="1" dirty="0" smtClean="0">
                        <a:solidFill>
                          <a:srgbClr val="FFFFFF"/>
                        </a:solidFill>
                        <a:effectLst/>
                        <a:latin typeface="Calibri"/>
                        <a:ea typeface="Calibri"/>
                        <a:cs typeface="Times New Roman"/>
                      </a:endParaRPr>
                    </a:p>
                    <a:p>
                      <a:pPr algn="ctr">
                        <a:lnSpc>
                          <a:spcPct val="115000"/>
                        </a:lnSpc>
                        <a:spcAft>
                          <a:spcPts val="0"/>
                        </a:spcAft>
                      </a:pPr>
                      <a:endParaRPr lang="fr-CA" sz="1400" b="1" dirty="0" smtClean="0">
                        <a:solidFill>
                          <a:srgbClr val="FFFFFF"/>
                        </a:solidFill>
                        <a:effectLst/>
                        <a:latin typeface="Calibri"/>
                        <a:ea typeface="Calibri"/>
                        <a:cs typeface="Times New Roman"/>
                      </a:endParaRPr>
                    </a:p>
                  </a:txBody>
                  <a:tcPr marL="67464" marR="67464"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a:lnSpc>
                          <a:spcPct val="115000"/>
                        </a:lnSpc>
                        <a:spcAft>
                          <a:spcPts val="0"/>
                        </a:spcAft>
                      </a:pPr>
                      <a:r>
                        <a:rPr lang="fr-FR" sz="1400" b="1" baseline="0" dirty="0">
                          <a:solidFill>
                            <a:schemeClr val="tx1"/>
                          </a:solidFill>
                          <a:effectLst/>
                          <a:latin typeface="Calibri"/>
                          <a:ea typeface="Times New Roman"/>
                          <a:cs typeface="Calibri"/>
                        </a:rPr>
                        <a:t> </a:t>
                      </a:r>
                      <a:endParaRPr lang="en-US" sz="1100" baseline="0" dirty="0">
                        <a:solidFill>
                          <a:schemeClr val="tx1"/>
                        </a:solidFill>
                        <a:effectLst/>
                        <a:latin typeface="Calibri"/>
                        <a:ea typeface="Calibri"/>
                        <a:cs typeface="Times New Roman"/>
                      </a:endParaRPr>
                    </a:p>
                    <a:p>
                      <a:pPr marL="342900" lvl="0" indent="-342900" algn="l">
                        <a:spcAft>
                          <a:spcPts val="0"/>
                        </a:spcAft>
                        <a:buFont typeface="Symbol"/>
                        <a:buChar char=""/>
                      </a:pPr>
                      <a:r>
                        <a:rPr lang="fr-CA" sz="1400" b="1" baseline="0" dirty="0">
                          <a:solidFill>
                            <a:schemeClr val="tx1"/>
                          </a:solidFill>
                          <a:effectLst/>
                          <a:latin typeface="Calibri"/>
                          <a:ea typeface="Times"/>
                          <a:cs typeface="Times New Roman"/>
                        </a:rPr>
                        <a:t>Article II-62 al.1 (Droit à la vie) : Toute personne a droit à la vie</a:t>
                      </a:r>
                      <a:endParaRPr lang="en-US" sz="1200" baseline="0" dirty="0">
                        <a:solidFill>
                          <a:schemeClr val="tx1"/>
                        </a:solidFill>
                        <a:effectLst/>
                        <a:latin typeface="Times New Roman"/>
                        <a:ea typeface="Times"/>
                        <a:cs typeface="Times New Roman"/>
                      </a:endParaRPr>
                    </a:p>
                    <a:p>
                      <a:pPr marL="201295" algn="l">
                        <a:spcAft>
                          <a:spcPts val="0"/>
                        </a:spcAft>
                      </a:pPr>
                      <a:r>
                        <a:rPr lang="fr-FR" sz="1400" b="1" baseline="0" dirty="0">
                          <a:solidFill>
                            <a:schemeClr val="tx1"/>
                          </a:solidFill>
                          <a:effectLst/>
                          <a:latin typeface="Calibri"/>
                          <a:ea typeface="Times New Roman"/>
                          <a:cs typeface="Times New Roman"/>
                        </a:rPr>
                        <a:t> </a:t>
                      </a:r>
                      <a:endParaRPr lang="en-US" sz="1200" baseline="0" dirty="0">
                        <a:solidFill>
                          <a:schemeClr val="tx1"/>
                        </a:solidFill>
                        <a:effectLst/>
                        <a:latin typeface="Times New Roman"/>
                        <a:ea typeface="Times"/>
                        <a:cs typeface="Times New Roman"/>
                      </a:endParaRPr>
                    </a:p>
                    <a:p>
                      <a:pPr marL="342900" lvl="0" indent="-342900" algn="l">
                        <a:spcAft>
                          <a:spcPts val="0"/>
                        </a:spcAft>
                        <a:buFont typeface="Symbol"/>
                        <a:buChar char=""/>
                      </a:pPr>
                      <a:r>
                        <a:rPr lang="fr-FR" sz="1400" b="1" baseline="0" dirty="0">
                          <a:solidFill>
                            <a:schemeClr val="tx1"/>
                          </a:solidFill>
                          <a:effectLst/>
                          <a:latin typeface="Calibri"/>
                          <a:ea typeface="Times New Roman"/>
                          <a:cs typeface="Times New Roman"/>
                        </a:rPr>
                        <a:t>Article II-62 al.2 (Droit à la vie) : Nul ne peut être condamné à la peine de mort, ni exécuté.</a:t>
                      </a:r>
                      <a:endParaRPr lang="en-US" sz="1200" baseline="0" dirty="0">
                        <a:solidFill>
                          <a:schemeClr val="tx1"/>
                        </a:solidFill>
                        <a:effectLst/>
                        <a:latin typeface="Times New Roman"/>
                        <a:ea typeface="Times"/>
                        <a:cs typeface="Times New Roman"/>
                      </a:endParaRPr>
                    </a:p>
                    <a:p>
                      <a:pPr marL="201295" algn="l">
                        <a:lnSpc>
                          <a:spcPct val="115000"/>
                        </a:lnSpc>
                        <a:spcAft>
                          <a:spcPts val="0"/>
                        </a:spcAft>
                      </a:pPr>
                      <a:r>
                        <a:rPr lang="fr-FR" sz="1400" b="1" baseline="0" dirty="0">
                          <a:solidFill>
                            <a:schemeClr val="tx1"/>
                          </a:solidFill>
                          <a:effectLst/>
                          <a:latin typeface="Calibri"/>
                          <a:ea typeface="Times New Roman"/>
                          <a:cs typeface="Calibri"/>
                        </a:rPr>
                        <a:t> </a:t>
                      </a:r>
                      <a:endParaRPr lang="en-US" sz="1100" baseline="0" dirty="0">
                        <a:solidFill>
                          <a:schemeClr val="tx1"/>
                        </a:solidFill>
                        <a:effectLst/>
                        <a:latin typeface="Calibri"/>
                        <a:ea typeface="Calibri"/>
                        <a:cs typeface="Times New Roman"/>
                      </a:endParaRPr>
                    </a:p>
                    <a:p>
                      <a:pPr marL="342900" lvl="0" indent="-342900" algn="just">
                        <a:spcAft>
                          <a:spcPts val="0"/>
                        </a:spcAft>
                        <a:buFont typeface="Symbol"/>
                        <a:buChar char=""/>
                      </a:pPr>
                      <a:r>
                        <a:rPr lang="fr-FR" sz="1400" b="1" baseline="0" dirty="0">
                          <a:solidFill>
                            <a:schemeClr val="tx1"/>
                          </a:solidFill>
                          <a:effectLst/>
                          <a:latin typeface="Calibri"/>
                          <a:ea typeface="Times New Roman"/>
                          <a:cs typeface="Times New Roman"/>
                        </a:rPr>
                        <a:t>Article II-79 al.2 (Protection en cas d'éloignement, d'expulsion et d'extradition) : Nul ne peut être éloigné, expulsé ou extradé vers un État où il existe un risque sérieux qu'il  soit soumis à la peine de mort, à la torture ou à d'autres peines ou traitements inhumains ou  dégradants.</a:t>
                      </a:r>
                      <a:endParaRPr lang="en-US" sz="1200" baseline="0" dirty="0">
                        <a:solidFill>
                          <a:schemeClr val="tx1"/>
                        </a:solidFill>
                        <a:effectLst/>
                        <a:latin typeface="Times New Roman"/>
                        <a:ea typeface="Times"/>
                        <a:cs typeface="Times New Roman"/>
                      </a:endParaRPr>
                    </a:p>
                    <a:p>
                      <a:pPr marL="457200" algn="ctr">
                        <a:spcAft>
                          <a:spcPts val="0"/>
                        </a:spcAft>
                      </a:pPr>
                      <a:r>
                        <a:rPr lang="fr-FR" sz="1400" b="1" baseline="0" dirty="0">
                          <a:solidFill>
                            <a:schemeClr val="tx1"/>
                          </a:solidFill>
                          <a:effectLst/>
                          <a:latin typeface="Calibri"/>
                          <a:ea typeface="Times New Roman"/>
                          <a:cs typeface="Times New Roman"/>
                        </a:rPr>
                        <a:t> </a:t>
                      </a:r>
                      <a:endParaRPr lang="fr-FR" sz="1400" b="1" baseline="0" dirty="0" smtClean="0">
                        <a:solidFill>
                          <a:schemeClr val="tx1"/>
                        </a:solidFill>
                        <a:effectLst/>
                        <a:latin typeface="Calibri"/>
                        <a:ea typeface="Times New Roman"/>
                        <a:cs typeface="Times New Roman"/>
                      </a:endParaRPr>
                    </a:p>
                    <a:p>
                      <a:pPr marL="457200" algn="ctr">
                        <a:spcAft>
                          <a:spcPts val="0"/>
                        </a:spcAft>
                      </a:pPr>
                      <a:endParaRPr lang="fr-FR" sz="1400" b="1" baseline="0" dirty="0" smtClean="0">
                        <a:solidFill>
                          <a:schemeClr val="tx1"/>
                        </a:solidFill>
                        <a:effectLst/>
                        <a:latin typeface="Calibri"/>
                        <a:ea typeface="Times"/>
                        <a:cs typeface="Times New Roman"/>
                      </a:endParaRPr>
                    </a:p>
                    <a:p>
                      <a:pPr marL="457200" algn="ctr">
                        <a:spcAft>
                          <a:spcPts val="0"/>
                        </a:spcAft>
                      </a:pPr>
                      <a:endParaRPr lang="fr-FR" sz="1400" b="1" baseline="0" dirty="0" smtClean="0">
                        <a:solidFill>
                          <a:schemeClr val="tx1"/>
                        </a:solidFill>
                        <a:effectLst/>
                        <a:latin typeface="Calibri"/>
                        <a:ea typeface="Times"/>
                        <a:cs typeface="Times New Roman"/>
                      </a:endParaRPr>
                    </a:p>
                    <a:p>
                      <a:pPr marL="457200" algn="ctr">
                        <a:spcAft>
                          <a:spcPts val="0"/>
                        </a:spcAft>
                      </a:pPr>
                      <a:endParaRPr lang="fr-FR" sz="1400" b="1" baseline="0" dirty="0" smtClean="0">
                        <a:solidFill>
                          <a:schemeClr val="tx1"/>
                        </a:solidFill>
                        <a:effectLst/>
                        <a:latin typeface="Calibri"/>
                        <a:ea typeface="Times"/>
                        <a:cs typeface="Times New Roman"/>
                      </a:endParaRPr>
                    </a:p>
                    <a:p>
                      <a:pPr marL="457200" algn="ctr">
                        <a:spcAft>
                          <a:spcPts val="0"/>
                        </a:spcAft>
                      </a:pPr>
                      <a:endParaRPr lang="fr-FR" sz="1400" b="1" baseline="0" dirty="0" smtClean="0">
                        <a:solidFill>
                          <a:schemeClr val="tx1"/>
                        </a:solidFill>
                        <a:effectLst/>
                        <a:latin typeface="Calibri"/>
                        <a:ea typeface="Times"/>
                        <a:cs typeface="Times New Roman"/>
                      </a:endParaRPr>
                    </a:p>
                    <a:p>
                      <a:pPr marL="457200" algn="ctr">
                        <a:spcAft>
                          <a:spcPts val="0"/>
                        </a:spcAft>
                      </a:pPr>
                      <a:endParaRPr lang="fr-FR" sz="1400" b="1" baseline="0" dirty="0" smtClean="0">
                        <a:solidFill>
                          <a:schemeClr val="tx1"/>
                        </a:solidFill>
                        <a:effectLst/>
                        <a:latin typeface="Calibri"/>
                        <a:ea typeface="Times"/>
                        <a:cs typeface="Times New Roman"/>
                      </a:endParaRPr>
                    </a:p>
                    <a:p>
                      <a:pPr marL="457200" algn="ctr">
                        <a:spcAft>
                          <a:spcPts val="0"/>
                        </a:spcAft>
                      </a:pPr>
                      <a:endParaRPr lang="fr-FR" sz="1400" b="1" baseline="0" dirty="0" smtClean="0">
                        <a:solidFill>
                          <a:schemeClr val="tx1"/>
                        </a:solidFill>
                        <a:effectLst/>
                        <a:latin typeface="Calibri"/>
                        <a:ea typeface="Times"/>
                        <a:cs typeface="Times New Roman"/>
                      </a:endParaRPr>
                    </a:p>
                    <a:p>
                      <a:pPr marL="457200" algn="ctr">
                        <a:spcAft>
                          <a:spcPts val="0"/>
                        </a:spcAft>
                      </a:pPr>
                      <a:endParaRPr lang="fr-FR" sz="1400" b="1" baseline="0" dirty="0" smtClean="0">
                        <a:solidFill>
                          <a:schemeClr val="tx1"/>
                        </a:solidFill>
                        <a:effectLst/>
                        <a:latin typeface="Calibri"/>
                        <a:ea typeface="Times"/>
                        <a:cs typeface="Times New Roman"/>
                      </a:endParaRPr>
                    </a:p>
                    <a:p>
                      <a:pPr marL="457200" algn="ctr">
                        <a:spcAft>
                          <a:spcPts val="0"/>
                        </a:spcAft>
                      </a:pPr>
                      <a:endParaRPr lang="fr-FR" sz="1400" b="1" baseline="0" dirty="0" smtClean="0">
                        <a:solidFill>
                          <a:schemeClr val="tx1"/>
                        </a:solidFill>
                        <a:effectLst/>
                        <a:latin typeface="Calibri"/>
                        <a:ea typeface="Times"/>
                        <a:cs typeface="Times New Roman"/>
                      </a:endParaRPr>
                    </a:p>
                    <a:p>
                      <a:pPr marL="457200" algn="ctr">
                        <a:spcAft>
                          <a:spcPts val="0"/>
                        </a:spcAft>
                      </a:pPr>
                      <a:endParaRPr lang="en-US" sz="1200" baseline="0" dirty="0">
                        <a:solidFill>
                          <a:schemeClr val="tx1"/>
                        </a:solidFill>
                        <a:effectLst/>
                        <a:latin typeface="Times New Roman"/>
                        <a:ea typeface="Times"/>
                        <a:cs typeface="Times New Roman"/>
                      </a:endParaRPr>
                    </a:p>
                    <a:p>
                      <a:pPr algn="ctr">
                        <a:lnSpc>
                          <a:spcPct val="115000"/>
                        </a:lnSpc>
                        <a:spcAft>
                          <a:spcPts val="0"/>
                        </a:spcAft>
                      </a:pPr>
                      <a:r>
                        <a:rPr lang="fr-FR" sz="1400" b="1" baseline="0" dirty="0">
                          <a:solidFill>
                            <a:schemeClr val="tx1"/>
                          </a:solidFill>
                          <a:effectLst/>
                          <a:latin typeface="Calibri"/>
                          <a:ea typeface="Times New Roman"/>
                          <a:cs typeface="Calibri"/>
                        </a:rPr>
                        <a:t> </a:t>
                      </a:r>
                      <a:endParaRPr lang="en-US" sz="1100" baseline="0" dirty="0">
                        <a:solidFill>
                          <a:schemeClr val="tx1"/>
                        </a:solidFill>
                        <a:effectLst/>
                        <a:latin typeface="Calibri"/>
                        <a:ea typeface="Calibri"/>
                        <a:cs typeface="Times New Roman"/>
                      </a:endParaRPr>
                    </a:p>
                  </a:txBody>
                  <a:tcPr marL="67464" marR="67464"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bl>
          </a:graphicData>
        </a:graphic>
      </p:graphicFrame>
      <p:sp>
        <p:nvSpPr>
          <p:cNvPr id="4" name="Rectangle 3"/>
          <p:cNvSpPr/>
          <p:nvPr>
            <p:custDataLst>
              <p:tags r:id="rId2"/>
            </p:custDataLst>
          </p:nvPr>
        </p:nvSpPr>
        <p:spPr>
          <a:xfrm>
            <a:off x="-540568" y="5265204"/>
            <a:ext cx="8424936" cy="180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custDataLst>
              <p:tags r:id="rId3"/>
            </p:custDataLst>
          </p:nvPr>
        </p:nvSpPr>
        <p:spPr>
          <a:xfrm>
            <a:off x="181000" y="5157192"/>
            <a:ext cx="8424936" cy="180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custDataLst>
              <p:tags r:id="rId4"/>
            </p:custDataLst>
          </p:nvPr>
        </p:nvSpPr>
        <p:spPr>
          <a:xfrm>
            <a:off x="163080" y="6381328"/>
            <a:ext cx="8424936" cy="180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custDataLst>
              <p:tags r:id="rId5"/>
            </p:custDataLst>
          </p:nvPr>
        </p:nvSpPr>
        <p:spPr>
          <a:xfrm>
            <a:off x="170544" y="6147302"/>
            <a:ext cx="8424936" cy="9001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custDataLst>
              <p:tags r:id="rId6"/>
            </p:custDataLst>
          </p:nvPr>
        </p:nvSpPr>
        <p:spPr>
          <a:xfrm>
            <a:off x="170544" y="5571238"/>
            <a:ext cx="8424936" cy="9001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custDataLst>
              <p:tags r:id="rId7"/>
            </p:custDataLst>
          </p:nvPr>
        </p:nvSpPr>
        <p:spPr>
          <a:xfrm>
            <a:off x="-468560" y="6561348"/>
            <a:ext cx="8424936" cy="180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custDataLst>
              <p:tags r:id="rId8"/>
            </p:custDataLst>
          </p:nvPr>
        </p:nvSpPr>
        <p:spPr>
          <a:xfrm>
            <a:off x="170544" y="2204864"/>
            <a:ext cx="8424936" cy="457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custDataLst>
              <p:tags r:id="rId9"/>
            </p:custDataLst>
          </p:nvPr>
        </p:nvSpPr>
        <p:spPr>
          <a:xfrm>
            <a:off x="170544" y="5913276"/>
            <a:ext cx="8424936" cy="180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custDataLst>
              <p:tags r:id="rId10"/>
            </p:custDataLst>
          </p:nvPr>
        </p:nvSpPr>
        <p:spPr>
          <a:xfrm>
            <a:off x="322944" y="4797152"/>
            <a:ext cx="8424936" cy="9001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custDataLst>
              <p:tags r:id="rId11"/>
            </p:custDataLst>
          </p:nvPr>
        </p:nvSpPr>
        <p:spPr>
          <a:xfrm>
            <a:off x="322944" y="4437112"/>
            <a:ext cx="8424936" cy="9001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96749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custDataLst>
              <p:tags r:id="rId1"/>
            </p:custDataLst>
          </p:nvPr>
        </p:nvSpPr>
        <p:spPr>
          <a:xfrm>
            <a:off x="683568" y="44624"/>
            <a:ext cx="8352928" cy="5878532"/>
          </a:xfrm>
          <a:prstGeom prst="rect">
            <a:avLst/>
          </a:prstGeom>
          <a:noFill/>
        </p:spPr>
        <p:txBody>
          <a:bodyPr wrap="square" rtlCol="0">
            <a:spAutoFit/>
          </a:bodyPr>
          <a:lstStyle/>
          <a:p>
            <a:pPr algn="ctr"/>
            <a:r>
              <a:rPr lang="fr-CA" sz="2800" dirty="0" smtClean="0">
                <a:solidFill>
                  <a:schemeClr val="tx1">
                    <a:lumMod val="75000"/>
                  </a:schemeClr>
                </a:solidFill>
              </a:rPr>
              <a:t>Plan de l’oral</a:t>
            </a:r>
            <a:r>
              <a:rPr lang="fr-CA" sz="2800" dirty="0" smtClean="0"/>
              <a:t>- P</a:t>
            </a:r>
            <a:r>
              <a:rPr lang="fr-CA" sz="2800" dirty="0" smtClean="0">
                <a:solidFill>
                  <a:schemeClr val="tx1">
                    <a:lumMod val="75000"/>
                  </a:schemeClr>
                </a:solidFill>
              </a:rPr>
              <a:t>E</a:t>
            </a:r>
            <a:r>
              <a:rPr lang="fr-CA" sz="2800" dirty="0" smtClean="0"/>
              <a:t>IN</a:t>
            </a:r>
            <a:r>
              <a:rPr lang="fr-CA" sz="2800" dirty="0" smtClean="0">
                <a:solidFill>
                  <a:schemeClr val="tx1">
                    <a:lumMod val="75000"/>
                  </a:schemeClr>
                </a:solidFill>
              </a:rPr>
              <a:t>E</a:t>
            </a:r>
            <a:r>
              <a:rPr lang="fr-CA" sz="2800" dirty="0" smtClean="0"/>
              <a:t> D</a:t>
            </a:r>
            <a:r>
              <a:rPr lang="fr-CA" sz="2800" dirty="0" smtClean="0">
                <a:solidFill>
                  <a:schemeClr val="tx1">
                    <a:lumMod val="75000"/>
                  </a:schemeClr>
                </a:solidFill>
              </a:rPr>
              <a:t>E</a:t>
            </a:r>
            <a:r>
              <a:rPr lang="fr-CA" sz="2800" dirty="0" smtClean="0"/>
              <a:t> M</a:t>
            </a:r>
            <a:r>
              <a:rPr lang="fr-CA" sz="2800" dirty="0" smtClean="0">
                <a:solidFill>
                  <a:schemeClr val="tx1">
                    <a:lumMod val="75000"/>
                  </a:schemeClr>
                </a:solidFill>
              </a:rPr>
              <a:t>O</a:t>
            </a:r>
            <a:r>
              <a:rPr lang="fr-CA" sz="2800" dirty="0" smtClean="0"/>
              <a:t>RT </a:t>
            </a:r>
          </a:p>
          <a:p>
            <a:endParaRPr lang="fr-CA" sz="2800" dirty="0" smtClean="0"/>
          </a:p>
          <a:p>
            <a:endParaRPr lang="fr-CA" sz="2000" dirty="0"/>
          </a:p>
          <a:p>
            <a:r>
              <a:rPr lang="fr-CA" sz="2000" u="sng" dirty="0" smtClean="0">
                <a:solidFill>
                  <a:schemeClr val="tx1">
                    <a:lumMod val="75000"/>
                  </a:schemeClr>
                </a:solidFill>
              </a:rPr>
              <a:t>Les différentes formes de protection</a:t>
            </a:r>
          </a:p>
          <a:p>
            <a:endParaRPr lang="fr-CA" sz="2000" dirty="0"/>
          </a:p>
          <a:p>
            <a:r>
              <a:rPr lang="fr-CA" sz="2000" dirty="0" smtClean="0"/>
              <a:t>1.   Les protections internationales protégeant le droit à la vie</a:t>
            </a:r>
          </a:p>
          <a:p>
            <a:r>
              <a:rPr lang="fr-CA" sz="2000" dirty="0" smtClean="0"/>
              <a:t>2.   Les protections internationales concernant la peine de mort</a:t>
            </a:r>
          </a:p>
          <a:p>
            <a:r>
              <a:rPr lang="fr-CA" sz="2000" dirty="0" smtClean="0"/>
              <a:t>3.   Les protections nationales relatives au droit à la vie  et à la peine de mort</a:t>
            </a:r>
          </a:p>
          <a:p>
            <a:r>
              <a:rPr lang="fr-CA" sz="2000" dirty="0"/>
              <a:t>	</a:t>
            </a:r>
            <a:r>
              <a:rPr lang="fr-CA" sz="2000" dirty="0" smtClean="0"/>
              <a:t>a) En Europe</a:t>
            </a:r>
          </a:p>
          <a:p>
            <a:r>
              <a:rPr lang="fr-CA" sz="2000" dirty="0" smtClean="0"/>
              <a:t>	b)En Amérique</a:t>
            </a:r>
          </a:p>
          <a:p>
            <a:r>
              <a:rPr lang="fr-CA" sz="2000" dirty="0"/>
              <a:t>	</a:t>
            </a:r>
            <a:r>
              <a:rPr lang="fr-CA" sz="2000" dirty="0" smtClean="0"/>
              <a:t>c) En Afrique</a:t>
            </a:r>
          </a:p>
          <a:p>
            <a:endParaRPr lang="fr-CA" sz="2000" dirty="0"/>
          </a:p>
          <a:p>
            <a:r>
              <a:rPr lang="fr-CA" sz="2000" u="sng" dirty="0" smtClean="0">
                <a:solidFill>
                  <a:schemeClr val="tx1">
                    <a:lumMod val="75000"/>
                  </a:schemeClr>
                </a:solidFill>
              </a:rPr>
              <a:t>Le Canada et sa position face à la peine de mort</a:t>
            </a:r>
          </a:p>
          <a:p>
            <a:endParaRPr lang="fr-CA" sz="2000" u="sng" dirty="0"/>
          </a:p>
          <a:p>
            <a:pPr marL="342900" indent="-342900">
              <a:buAutoNum type="arabicPeriod"/>
            </a:pPr>
            <a:r>
              <a:rPr lang="fr-CA" sz="2000" dirty="0" smtClean="0"/>
              <a:t>Les traités auxquels nous avons adhéré</a:t>
            </a:r>
          </a:p>
          <a:p>
            <a:pPr marL="342900" indent="-342900">
              <a:buAutoNum type="arabicPeriod"/>
            </a:pPr>
            <a:r>
              <a:rPr lang="fr-CA" sz="2000" dirty="0" smtClean="0"/>
              <a:t>L’historique de la peine de mort au Canada</a:t>
            </a:r>
          </a:p>
          <a:p>
            <a:pPr marL="342900" indent="-342900">
              <a:buAutoNum type="arabicPeriod"/>
            </a:pPr>
            <a:r>
              <a:rPr lang="fr-CA" sz="2000" dirty="0" smtClean="0"/>
              <a:t>Trois grands arrêts marquants</a:t>
            </a:r>
          </a:p>
          <a:p>
            <a:pPr marL="342900" indent="-342900">
              <a:buAutoNum type="arabicPeriod"/>
            </a:pPr>
            <a:r>
              <a:rPr lang="fr-CA" sz="2000" dirty="0" smtClean="0"/>
              <a:t>Les rapports du </a:t>
            </a:r>
            <a:r>
              <a:rPr lang="fr-CA" sz="2000" dirty="0" smtClean="0"/>
              <a:t>Comité </a:t>
            </a:r>
            <a:r>
              <a:rPr lang="fr-CA" sz="2000" dirty="0" smtClean="0"/>
              <a:t>des droits de l’Homme</a:t>
            </a:r>
            <a:endParaRPr lang="en-US" sz="2000" dirty="0"/>
          </a:p>
        </p:txBody>
      </p:sp>
      <p:sp>
        <p:nvSpPr>
          <p:cNvPr id="6" name="Rectangle 5"/>
          <p:cNvSpPr/>
          <p:nvPr>
            <p:custDataLst>
              <p:tags r:id="rId2"/>
            </p:custDataLst>
          </p:nvPr>
        </p:nvSpPr>
        <p:spPr>
          <a:xfrm>
            <a:off x="251520" y="0"/>
            <a:ext cx="21602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custDataLst>
              <p:tags r:id="rId3"/>
            </p:custDataLst>
          </p:nvPr>
        </p:nvSpPr>
        <p:spPr>
          <a:xfrm>
            <a:off x="629562" y="0"/>
            <a:ext cx="54006" cy="6858000"/>
          </a:xfrm>
          <a:prstGeom prst="rect">
            <a:avLst/>
          </a:prstGeom>
          <a:solidFill>
            <a:schemeClr val="tx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custDataLst>
              <p:tags r:id="rId4"/>
            </p:custDataLst>
          </p:nvPr>
        </p:nvSpPr>
        <p:spPr>
          <a:xfrm>
            <a:off x="107504" y="-171400"/>
            <a:ext cx="144016" cy="7029400"/>
          </a:xfrm>
          <a:prstGeom prst="rect">
            <a:avLst/>
          </a:prstGeom>
          <a:solidFill>
            <a:schemeClr val="tx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custDataLst>
              <p:tags r:id="rId5"/>
            </p:custDataLst>
          </p:nvPr>
        </p:nvSpPr>
        <p:spPr>
          <a:xfrm>
            <a:off x="-108520" y="0"/>
            <a:ext cx="10750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custDataLst>
              <p:tags r:id="rId6"/>
            </p:custDataLst>
          </p:nvPr>
        </p:nvSpPr>
        <p:spPr>
          <a:xfrm>
            <a:off x="-324544" y="44624"/>
            <a:ext cx="54006" cy="6858000"/>
          </a:xfrm>
          <a:prstGeom prst="rect">
            <a:avLst/>
          </a:prstGeom>
          <a:solidFill>
            <a:schemeClr val="tx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48396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custDataLst>
              <p:tags r:id="rId1"/>
            </p:custDataLst>
          </p:nvPr>
        </p:nvSpPr>
        <p:spPr>
          <a:xfrm>
            <a:off x="36512" y="4797152"/>
            <a:ext cx="9144000" cy="2169825"/>
          </a:xfrm>
          <a:prstGeom prst="rect">
            <a:avLst/>
          </a:prstGeom>
        </p:spPr>
        <p:txBody>
          <a:bodyPr wrap="square">
            <a:spAutoFit/>
          </a:bodyPr>
          <a:lstStyle/>
          <a:p>
            <a:pPr marL="285750" indent="-285750">
              <a:lnSpc>
                <a:spcPct val="150000"/>
              </a:lnSpc>
              <a:buFont typeface="Wingdings" pitchFamily="2" charset="2"/>
              <a:buChar char="q"/>
            </a:pPr>
            <a:r>
              <a:rPr lang="fr-FR" dirty="0"/>
              <a:t>Convention sur les Droits de l’Enfant (art. 37). </a:t>
            </a:r>
          </a:p>
          <a:p>
            <a:pPr marL="285750" indent="-285750">
              <a:lnSpc>
                <a:spcPct val="150000"/>
              </a:lnSpc>
              <a:buFont typeface="Wingdings" pitchFamily="2" charset="2"/>
              <a:buChar char="q"/>
            </a:pPr>
            <a:r>
              <a:rPr lang="fr-FR" dirty="0"/>
              <a:t>Convention contre la Torture et les </a:t>
            </a:r>
            <a:r>
              <a:rPr lang="fr-FR" dirty="0" smtClean="0"/>
              <a:t>traitements </a:t>
            </a:r>
            <a:r>
              <a:rPr lang="fr-FR" dirty="0"/>
              <a:t>et punitions cruelles, inhumaines ou dégradantes. </a:t>
            </a:r>
            <a:endParaRPr lang="fr-FR" dirty="0" smtClean="0"/>
          </a:p>
          <a:p>
            <a:pPr marL="285750" indent="-285750">
              <a:lnSpc>
                <a:spcPct val="150000"/>
              </a:lnSpc>
              <a:buFont typeface="Wingdings" pitchFamily="2" charset="2"/>
              <a:buChar char="q"/>
            </a:pPr>
            <a:r>
              <a:rPr lang="fr-FR" dirty="0" smtClean="0"/>
              <a:t>Traité d’extradition entre le Canada et les  </a:t>
            </a:r>
            <a:r>
              <a:rPr lang="fr-FR" dirty="0" err="1" smtClean="0"/>
              <a:t>États-Unisd’amériques</a:t>
            </a:r>
            <a:r>
              <a:rPr lang="fr-FR" dirty="0" smtClean="0"/>
              <a:t> (Entrée en </a:t>
            </a:r>
            <a:r>
              <a:rPr lang="fr-FR" dirty="0" smtClean="0"/>
              <a:t>vigueur </a:t>
            </a:r>
            <a:r>
              <a:rPr lang="fr-FR" dirty="0" smtClean="0"/>
              <a:t>en 1976) </a:t>
            </a:r>
            <a:endParaRPr lang="fr-FR" dirty="0"/>
          </a:p>
          <a:p>
            <a:pPr marL="285750" indent="-285750">
              <a:lnSpc>
                <a:spcPct val="150000"/>
              </a:lnSpc>
              <a:buFont typeface="Wingdings" pitchFamily="2" charset="2"/>
              <a:buChar char="q"/>
            </a:pPr>
            <a:r>
              <a:rPr lang="fr-FR" dirty="0" smtClean="0"/>
              <a:t>Résolution </a:t>
            </a:r>
            <a:r>
              <a:rPr lang="fr-FR" dirty="0"/>
              <a:t>de l’AG-NU - Moratoire mondial sur l’application de la peine de mort (2008).</a:t>
            </a:r>
          </a:p>
        </p:txBody>
      </p:sp>
      <p:sp>
        <p:nvSpPr>
          <p:cNvPr id="4" name="Rectangle 3"/>
          <p:cNvSpPr/>
          <p:nvPr>
            <p:custDataLst>
              <p:tags r:id="rId2"/>
            </p:custDataLst>
          </p:nvPr>
        </p:nvSpPr>
        <p:spPr>
          <a:xfrm>
            <a:off x="-180528" y="0"/>
            <a:ext cx="9577064" cy="255183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custDataLst>
              <p:tags r:id="rId3"/>
            </p:custDataLst>
          </p:nvPr>
        </p:nvSpPr>
        <p:spPr>
          <a:xfrm>
            <a:off x="539552" y="332656"/>
            <a:ext cx="5976664" cy="1446550"/>
          </a:xfrm>
          <a:prstGeom prst="rect">
            <a:avLst/>
          </a:prstGeom>
          <a:noFill/>
        </p:spPr>
        <p:txBody>
          <a:bodyPr wrap="square" rtlCol="0">
            <a:spAutoFit/>
          </a:bodyPr>
          <a:lstStyle/>
          <a:p>
            <a:r>
              <a:rPr lang="fr-CA" dirty="0" smtClean="0"/>
              <a:t>LE</a:t>
            </a:r>
            <a:r>
              <a:rPr lang="fr-CA" sz="8800" dirty="0" smtClean="0">
                <a:solidFill>
                  <a:schemeClr val="bg2">
                    <a:lumMod val="75000"/>
                  </a:schemeClr>
                </a:solidFill>
                <a:latin typeface="Bernard MT Condensed" pitchFamily="18" charset="0"/>
              </a:rPr>
              <a:t> </a:t>
            </a:r>
            <a:r>
              <a:rPr lang="fr-CA" sz="8800" dirty="0" smtClean="0">
                <a:solidFill>
                  <a:schemeClr val="bg2">
                    <a:lumMod val="75000"/>
                  </a:schemeClr>
                </a:solidFill>
                <a:latin typeface="Bernard MT Condensed" pitchFamily="18" charset="0"/>
              </a:rPr>
              <a:t>CANADA</a:t>
            </a:r>
            <a:endParaRPr lang="en-US" sz="8800" dirty="0">
              <a:solidFill>
                <a:schemeClr val="bg2">
                  <a:lumMod val="75000"/>
                </a:schemeClr>
              </a:solidFill>
              <a:latin typeface="Bernard MT Condensed" pitchFamily="18" charset="0"/>
            </a:endParaRPr>
          </a:p>
        </p:txBody>
      </p:sp>
      <p:sp>
        <p:nvSpPr>
          <p:cNvPr id="7" name="Rectangle 6"/>
          <p:cNvSpPr/>
          <p:nvPr>
            <p:custDataLst>
              <p:tags r:id="rId4"/>
            </p:custDataLst>
          </p:nvPr>
        </p:nvSpPr>
        <p:spPr>
          <a:xfrm>
            <a:off x="0" y="2348880"/>
            <a:ext cx="9252520" cy="108012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custDataLst>
              <p:tags r:id="rId5"/>
            </p:custDataLst>
          </p:nvPr>
        </p:nvSpPr>
        <p:spPr>
          <a:xfrm>
            <a:off x="1259632" y="2538669"/>
            <a:ext cx="5904656" cy="461665"/>
          </a:xfrm>
          <a:prstGeom prst="rect">
            <a:avLst/>
          </a:prstGeom>
          <a:noFill/>
        </p:spPr>
        <p:txBody>
          <a:bodyPr wrap="square" rtlCol="0">
            <a:spAutoFit/>
          </a:bodyPr>
          <a:lstStyle/>
          <a:p>
            <a:r>
              <a:rPr lang="fr-CA" sz="2400" dirty="0" smtClean="0">
                <a:latin typeface="Bernard MT Condensed" pitchFamily="18" charset="0"/>
              </a:rPr>
              <a:t>Ses instruments internationaux </a:t>
            </a:r>
            <a:endParaRPr lang="en-US" sz="2400" dirty="0">
              <a:latin typeface="Bernard MT Condensed" pitchFamily="18" charset="0"/>
            </a:endParaRPr>
          </a:p>
        </p:txBody>
      </p:sp>
      <p:sp>
        <p:nvSpPr>
          <p:cNvPr id="9" name="Rectangle 8"/>
          <p:cNvSpPr/>
          <p:nvPr>
            <p:custDataLst>
              <p:tags r:id="rId6"/>
            </p:custDataLst>
          </p:nvPr>
        </p:nvSpPr>
        <p:spPr>
          <a:xfrm>
            <a:off x="-36512" y="3068960"/>
            <a:ext cx="9577064"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custDataLst>
              <p:tags r:id="rId7"/>
            </p:custDataLst>
          </p:nvPr>
        </p:nvSpPr>
        <p:spPr>
          <a:xfrm>
            <a:off x="-154276" y="1779207"/>
            <a:ext cx="9577064" cy="8129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custDataLst>
              <p:tags r:id="rId8"/>
            </p:custDataLst>
          </p:nvPr>
        </p:nvSpPr>
        <p:spPr>
          <a:xfrm>
            <a:off x="-180528" y="1916832"/>
            <a:ext cx="9873480"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custDataLst>
              <p:tags r:id="rId9"/>
            </p:custDataLst>
          </p:nvPr>
        </p:nvSpPr>
        <p:spPr>
          <a:xfrm>
            <a:off x="-56436" y="2420888"/>
            <a:ext cx="9577064"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custDataLst>
              <p:tags r:id="rId10"/>
            </p:custDataLst>
          </p:nvPr>
        </p:nvSpPr>
        <p:spPr>
          <a:xfrm>
            <a:off x="-36512" y="3212976"/>
            <a:ext cx="9577064"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custDataLst>
              <p:tags r:id="rId11"/>
            </p:custDataLst>
          </p:nvPr>
        </p:nvSpPr>
        <p:spPr>
          <a:xfrm>
            <a:off x="35496" y="3691404"/>
            <a:ext cx="7902116" cy="1338828"/>
          </a:xfrm>
          <a:prstGeom prst="rect">
            <a:avLst/>
          </a:prstGeom>
        </p:spPr>
        <p:txBody>
          <a:bodyPr wrap="square">
            <a:spAutoFit/>
          </a:bodyPr>
          <a:lstStyle/>
          <a:p>
            <a:pPr marL="285750" indent="-285750">
              <a:lnSpc>
                <a:spcPct val="150000"/>
              </a:lnSpc>
              <a:buFont typeface="Wingdings" pitchFamily="2" charset="2"/>
              <a:buChar char="q"/>
            </a:pPr>
            <a:r>
              <a:rPr lang="fr-FR" dirty="0"/>
              <a:t>Déclaration </a:t>
            </a:r>
            <a:r>
              <a:rPr lang="fr-FR" dirty="0" smtClean="0"/>
              <a:t>universelle </a:t>
            </a:r>
            <a:r>
              <a:rPr lang="fr-FR" dirty="0"/>
              <a:t>des Droits de l’Homme (10 décembre 1948, art. 3 à 5</a:t>
            </a:r>
            <a:r>
              <a:rPr lang="fr-FR" dirty="0" smtClean="0"/>
              <a:t>). </a:t>
            </a:r>
            <a:endParaRPr lang="fr-FR" dirty="0"/>
          </a:p>
          <a:p>
            <a:pPr marL="285750" indent="-285750">
              <a:lnSpc>
                <a:spcPct val="150000"/>
              </a:lnSpc>
              <a:buFont typeface="Wingdings" pitchFamily="2" charset="2"/>
              <a:buChar char="q"/>
            </a:pPr>
            <a:r>
              <a:rPr lang="fr-FR" dirty="0"/>
              <a:t>Pacte international relatif aux droits civils et politiques (ratifié en 1976). </a:t>
            </a:r>
          </a:p>
          <a:p>
            <a:pPr marL="285750" indent="-285750">
              <a:lnSpc>
                <a:spcPct val="150000"/>
              </a:lnSpc>
              <a:buFont typeface="Wingdings" pitchFamily="2" charset="2"/>
              <a:buChar char="q"/>
            </a:pPr>
            <a:r>
              <a:rPr lang="fr-FR" dirty="0"/>
              <a:t>2</a:t>
            </a:r>
            <a:r>
              <a:rPr lang="fr-FR" baseline="30000" dirty="0"/>
              <a:t>e</a:t>
            </a:r>
            <a:r>
              <a:rPr lang="fr-FR" dirty="0"/>
              <a:t> protocole facultatif au Pacte sur les droits civils (ratifié en 2005).</a:t>
            </a:r>
          </a:p>
        </p:txBody>
      </p:sp>
    </p:spTree>
    <p:extLst>
      <p:ext uri="{BB962C8B-B14F-4D97-AF65-F5344CB8AC3E}">
        <p14:creationId xmlns:p14="http://schemas.microsoft.com/office/powerpoint/2010/main" val="37547904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custDataLst>
              <p:tags r:id="rId1"/>
            </p:custDataLst>
          </p:nvPr>
        </p:nvSpPr>
        <p:spPr>
          <a:xfrm>
            <a:off x="395536" y="548680"/>
            <a:ext cx="6120680" cy="523220"/>
          </a:xfrm>
          <a:prstGeom prst="rect">
            <a:avLst/>
          </a:prstGeom>
          <a:noFill/>
        </p:spPr>
        <p:txBody>
          <a:bodyPr wrap="square" rtlCol="0">
            <a:spAutoFit/>
          </a:bodyPr>
          <a:lstStyle/>
          <a:p>
            <a:r>
              <a:rPr lang="fr-CA" sz="2800" dirty="0" smtClean="0">
                <a:latin typeface="Bernard MT Condensed" pitchFamily="18" charset="0"/>
              </a:rPr>
              <a:t>S o  n      h i  s   t    o    i      r            e </a:t>
            </a:r>
            <a:endParaRPr lang="en-US" sz="2800" dirty="0">
              <a:latin typeface="Bernard MT Condensed" pitchFamily="18" charset="0"/>
            </a:endParaRPr>
          </a:p>
        </p:txBody>
      </p:sp>
      <p:grpSp>
        <p:nvGrpSpPr>
          <p:cNvPr id="15" name="Group 14"/>
          <p:cNvGrpSpPr/>
          <p:nvPr>
            <p:custDataLst>
              <p:tags r:id="rId2"/>
            </p:custDataLst>
          </p:nvPr>
        </p:nvGrpSpPr>
        <p:grpSpPr>
          <a:xfrm>
            <a:off x="539552" y="908720"/>
            <a:ext cx="8469106" cy="611560"/>
            <a:chOff x="539552" y="908720"/>
            <a:chExt cx="8469106" cy="611560"/>
          </a:xfrm>
        </p:grpSpPr>
        <p:sp>
          <p:nvSpPr>
            <p:cNvPr id="5" name="Right Arrow 4"/>
            <p:cNvSpPr/>
            <p:nvPr/>
          </p:nvSpPr>
          <p:spPr>
            <a:xfrm>
              <a:off x="539552" y="1124744"/>
              <a:ext cx="8352928" cy="144016"/>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Isosceles Triangle 5"/>
            <p:cNvSpPr/>
            <p:nvPr/>
          </p:nvSpPr>
          <p:spPr>
            <a:xfrm rot="5400000">
              <a:off x="8532440" y="1044062"/>
              <a:ext cx="611560" cy="340876"/>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p:cNvSpPr txBox="1"/>
          <p:nvPr>
            <p:custDataLst>
              <p:tags r:id="rId3"/>
            </p:custDataLst>
          </p:nvPr>
        </p:nvSpPr>
        <p:spPr>
          <a:xfrm>
            <a:off x="539552" y="2060848"/>
            <a:ext cx="7416824" cy="369332"/>
          </a:xfrm>
          <a:prstGeom prst="rect">
            <a:avLst/>
          </a:prstGeom>
          <a:noFill/>
          <a:ln>
            <a:noFill/>
          </a:ln>
        </p:spPr>
        <p:txBody>
          <a:bodyPr wrap="square" rtlCol="0">
            <a:spAutoFit/>
          </a:bodyPr>
          <a:lstStyle/>
          <a:p>
            <a:r>
              <a:rPr lang="fr-CA" dirty="0" smtClean="0"/>
              <a:t>10 décembre 1962---» Le dernier condamné à mort est </a:t>
            </a:r>
            <a:r>
              <a:rPr lang="fr-CA" dirty="0" smtClean="0"/>
              <a:t>exécuté </a:t>
            </a:r>
            <a:r>
              <a:rPr lang="fr-CA" dirty="0" smtClean="0"/>
              <a:t>au Canada </a:t>
            </a:r>
            <a:endParaRPr lang="en-US" dirty="0"/>
          </a:p>
        </p:txBody>
      </p:sp>
      <p:sp>
        <p:nvSpPr>
          <p:cNvPr id="9" name="TextBox 8"/>
          <p:cNvSpPr txBox="1"/>
          <p:nvPr>
            <p:custDataLst>
              <p:tags r:id="rId4"/>
            </p:custDataLst>
          </p:nvPr>
        </p:nvSpPr>
        <p:spPr>
          <a:xfrm>
            <a:off x="1087778" y="2636912"/>
            <a:ext cx="7920880" cy="369332"/>
          </a:xfrm>
          <a:prstGeom prst="rect">
            <a:avLst/>
          </a:prstGeom>
          <a:noFill/>
        </p:spPr>
        <p:txBody>
          <a:bodyPr wrap="square" rtlCol="0">
            <a:spAutoFit/>
          </a:bodyPr>
          <a:lstStyle/>
          <a:p>
            <a:r>
              <a:rPr lang="fr-CA" dirty="0" smtClean="0"/>
              <a:t>Mai 1976---» </a:t>
            </a:r>
            <a:r>
              <a:rPr lang="fr-CA" dirty="0" smtClean="0">
                <a:solidFill>
                  <a:schemeClr val="bg2">
                    <a:lumMod val="60000"/>
                    <a:lumOff val="40000"/>
                  </a:schemeClr>
                </a:solidFill>
              </a:rPr>
              <a:t>Adhésion au Pacte international relatif aux droits civils et politiques</a:t>
            </a:r>
            <a:endParaRPr lang="en-US" dirty="0">
              <a:solidFill>
                <a:schemeClr val="bg2">
                  <a:lumMod val="60000"/>
                  <a:lumOff val="40000"/>
                </a:schemeClr>
              </a:solidFill>
            </a:endParaRPr>
          </a:p>
        </p:txBody>
      </p:sp>
      <p:sp>
        <p:nvSpPr>
          <p:cNvPr id="10" name="TextBox 9"/>
          <p:cNvSpPr txBox="1"/>
          <p:nvPr>
            <p:custDataLst>
              <p:tags r:id="rId5"/>
            </p:custDataLst>
          </p:nvPr>
        </p:nvSpPr>
        <p:spPr>
          <a:xfrm>
            <a:off x="427178" y="4149080"/>
            <a:ext cx="4536504" cy="2308324"/>
          </a:xfrm>
          <a:prstGeom prst="rect">
            <a:avLst/>
          </a:prstGeom>
          <a:noFill/>
        </p:spPr>
        <p:txBody>
          <a:bodyPr wrap="square" rtlCol="0">
            <a:spAutoFit/>
          </a:bodyPr>
          <a:lstStyle/>
          <a:p>
            <a:pPr lvl="0"/>
            <a:r>
              <a:rPr lang="fr-CA" dirty="0" smtClean="0"/>
              <a:t>Juillet 1976 </a:t>
            </a:r>
          </a:p>
          <a:p>
            <a:pPr lvl="0"/>
            <a:endParaRPr lang="fr-CA" dirty="0"/>
          </a:p>
          <a:p>
            <a:pPr lvl="0"/>
            <a:r>
              <a:rPr lang="fr-CA" dirty="0" smtClean="0"/>
              <a:t>---» </a:t>
            </a:r>
            <a:r>
              <a:rPr lang="fr-CA" dirty="0"/>
              <a:t>La peine capitale est abolie pour les crimes de droit commun (ex: meurtre)</a:t>
            </a:r>
            <a:endParaRPr lang="en-US" sz="2000" dirty="0"/>
          </a:p>
          <a:p>
            <a:pPr marL="457200" algn="just">
              <a:spcAft>
                <a:spcPts val="0"/>
              </a:spcAft>
            </a:pPr>
            <a:r>
              <a:rPr lang="fr-CA" dirty="0" smtClean="0"/>
              <a:t>   ---» </a:t>
            </a:r>
            <a:r>
              <a:rPr lang="fr-CA" dirty="0" smtClean="0"/>
              <a:t>demeure </a:t>
            </a:r>
            <a:r>
              <a:rPr lang="fr-CA" dirty="0"/>
              <a:t>applicable en vertu des dispositions de la Loi sur la défense nationale.</a:t>
            </a:r>
            <a:endParaRPr lang="en-US" sz="2000" dirty="0">
              <a:latin typeface="Times New Roman"/>
              <a:ea typeface="Times"/>
              <a:cs typeface="Times New Roman"/>
            </a:endParaRPr>
          </a:p>
          <a:p>
            <a:endParaRPr lang="en-US" dirty="0"/>
          </a:p>
        </p:txBody>
      </p:sp>
      <p:sp>
        <p:nvSpPr>
          <p:cNvPr id="11" name="TextBox 10"/>
          <p:cNvSpPr txBox="1"/>
          <p:nvPr>
            <p:custDataLst>
              <p:tags r:id="rId6"/>
            </p:custDataLst>
          </p:nvPr>
        </p:nvSpPr>
        <p:spPr>
          <a:xfrm>
            <a:off x="2532076" y="3356992"/>
            <a:ext cx="5352291" cy="1477328"/>
          </a:xfrm>
          <a:prstGeom prst="rect">
            <a:avLst/>
          </a:prstGeom>
          <a:noFill/>
        </p:spPr>
        <p:txBody>
          <a:bodyPr wrap="square" rtlCol="0">
            <a:spAutoFit/>
          </a:bodyPr>
          <a:lstStyle/>
          <a:p>
            <a:r>
              <a:rPr lang="fr-CA" dirty="0" smtClean="0"/>
              <a:t>1987---» </a:t>
            </a:r>
            <a:r>
              <a:rPr lang="fr-CA" dirty="0"/>
              <a:t>Chambre des communes du Canada vote contre un projet de rétablissement de la peine de mort pour meurtre (148 voix contre 127)</a:t>
            </a:r>
            <a:br>
              <a:rPr lang="fr-CA" dirty="0"/>
            </a:br>
            <a:endParaRPr lang="en-US" dirty="0">
              <a:ea typeface="Calibri"/>
              <a:cs typeface="Times New Roman"/>
            </a:endParaRPr>
          </a:p>
          <a:p>
            <a:endParaRPr lang="en-US" dirty="0"/>
          </a:p>
        </p:txBody>
      </p:sp>
      <p:sp>
        <p:nvSpPr>
          <p:cNvPr id="12" name="TextBox 11"/>
          <p:cNvSpPr txBox="1"/>
          <p:nvPr>
            <p:custDataLst>
              <p:tags r:id="rId7"/>
            </p:custDataLst>
          </p:nvPr>
        </p:nvSpPr>
        <p:spPr>
          <a:xfrm>
            <a:off x="646536" y="2636912"/>
            <a:ext cx="8240604" cy="369332"/>
          </a:xfrm>
          <a:prstGeom prst="rect">
            <a:avLst/>
          </a:prstGeom>
          <a:noFill/>
        </p:spPr>
        <p:txBody>
          <a:bodyPr wrap="square" rtlCol="0">
            <a:spAutoFit/>
          </a:bodyPr>
          <a:lstStyle/>
          <a:p>
            <a:r>
              <a:rPr lang="fr-CA" dirty="0" smtClean="0"/>
              <a:t>13 décembre 1991---» </a:t>
            </a:r>
            <a:r>
              <a:rPr lang="fr-CA" dirty="0" smtClean="0">
                <a:solidFill>
                  <a:schemeClr val="bg2">
                    <a:lumMod val="60000"/>
                    <a:lumOff val="40000"/>
                  </a:schemeClr>
                </a:solidFill>
              </a:rPr>
              <a:t>Adhésion à la convention relative aux </a:t>
            </a:r>
            <a:r>
              <a:rPr lang="fr-CA" dirty="0" smtClean="0">
                <a:solidFill>
                  <a:schemeClr val="bg2">
                    <a:lumMod val="60000"/>
                    <a:lumOff val="40000"/>
                  </a:schemeClr>
                </a:solidFill>
              </a:rPr>
              <a:t>droits </a:t>
            </a:r>
            <a:r>
              <a:rPr lang="fr-CA" dirty="0" smtClean="0">
                <a:solidFill>
                  <a:schemeClr val="bg2">
                    <a:lumMod val="60000"/>
                    <a:lumOff val="40000"/>
                  </a:schemeClr>
                </a:solidFill>
              </a:rPr>
              <a:t>de l’enfant </a:t>
            </a:r>
            <a:endParaRPr lang="en-US" dirty="0">
              <a:solidFill>
                <a:schemeClr val="bg2">
                  <a:lumMod val="60000"/>
                  <a:lumOff val="40000"/>
                </a:schemeClr>
              </a:solidFill>
            </a:endParaRPr>
          </a:p>
        </p:txBody>
      </p:sp>
      <p:sp>
        <p:nvSpPr>
          <p:cNvPr id="13" name="TextBox 12"/>
          <p:cNvSpPr txBox="1"/>
          <p:nvPr>
            <p:custDataLst>
              <p:tags r:id="rId8"/>
            </p:custDataLst>
          </p:nvPr>
        </p:nvSpPr>
        <p:spPr>
          <a:xfrm>
            <a:off x="2987824" y="4221088"/>
            <a:ext cx="5112568" cy="646331"/>
          </a:xfrm>
          <a:prstGeom prst="rect">
            <a:avLst/>
          </a:prstGeom>
          <a:noFill/>
        </p:spPr>
        <p:txBody>
          <a:bodyPr wrap="square" rtlCol="0">
            <a:spAutoFit/>
          </a:bodyPr>
          <a:lstStyle/>
          <a:p>
            <a:pPr lvl="0"/>
            <a:r>
              <a:rPr lang="fr-CA" dirty="0" smtClean="0"/>
              <a:t>1993---»</a:t>
            </a:r>
            <a:r>
              <a:rPr lang="fr-CA" dirty="0"/>
              <a:t> Arrêt </a:t>
            </a:r>
            <a:r>
              <a:rPr lang="fr-CA" dirty="0" err="1"/>
              <a:t>Kindler</a:t>
            </a:r>
            <a:r>
              <a:rPr lang="fr-CA" dirty="0"/>
              <a:t> </a:t>
            </a:r>
            <a:r>
              <a:rPr lang="fr-CA" dirty="0" smtClean="0"/>
              <a:t>ET constat </a:t>
            </a:r>
            <a:r>
              <a:rPr lang="fr-CA" dirty="0"/>
              <a:t>du comité des droits de l’Homme </a:t>
            </a:r>
            <a:endParaRPr lang="en-US" dirty="0"/>
          </a:p>
        </p:txBody>
      </p:sp>
    </p:spTree>
    <p:extLst>
      <p:ext uri="{BB962C8B-B14F-4D97-AF65-F5344CB8AC3E}">
        <p14:creationId xmlns:p14="http://schemas.microsoft.com/office/powerpoint/2010/main" val="1151533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1"/>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1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P spid="10" grpId="0"/>
      <p:bldP spid="10" grpId="1"/>
      <p:bldP spid="11" grpId="0"/>
      <p:bldP spid="11" grpId="1"/>
      <p:bldP spid="12" grpId="0"/>
      <p:bldP spid="12" grpId="1"/>
      <p:bldP spid="13" grpId="0"/>
      <p:bldP spid="13"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custDataLst>
              <p:tags r:id="rId1"/>
            </p:custDataLst>
          </p:nvPr>
        </p:nvSpPr>
        <p:spPr>
          <a:xfrm>
            <a:off x="395536" y="548680"/>
            <a:ext cx="6120680" cy="523220"/>
          </a:xfrm>
          <a:prstGeom prst="rect">
            <a:avLst/>
          </a:prstGeom>
          <a:noFill/>
        </p:spPr>
        <p:txBody>
          <a:bodyPr wrap="square" rtlCol="0">
            <a:spAutoFit/>
          </a:bodyPr>
          <a:lstStyle/>
          <a:p>
            <a:r>
              <a:rPr lang="fr-CA" sz="2800" dirty="0" smtClean="0">
                <a:latin typeface="Bernard MT Condensed" pitchFamily="18" charset="0"/>
              </a:rPr>
              <a:t>S o  n      h i  s   t    o    i      r            e </a:t>
            </a:r>
            <a:endParaRPr lang="en-US" sz="2800" dirty="0">
              <a:latin typeface="Bernard MT Condensed" pitchFamily="18" charset="0"/>
            </a:endParaRPr>
          </a:p>
        </p:txBody>
      </p:sp>
      <p:sp>
        <p:nvSpPr>
          <p:cNvPr id="4" name="Right Arrow 3"/>
          <p:cNvSpPr/>
          <p:nvPr>
            <p:custDataLst>
              <p:tags r:id="rId2"/>
            </p:custDataLst>
          </p:nvPr>
        </p:nvSpPr>
        <p:spPr>
          <a:xfrm>
            <a:off x="539552" y="1124744"/>
            <a:ext cx="8352928" cy="144016"/>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p:cNvSpPr/>
          <p:nvPr>
            <p:custDataLst>
              <p:tags r:id="rId3"/>
            </p:custDataLst>
          </p:nvPr>
        </p:nvSpPr>
        <p:spPr>
          <a:xfrm rot="5400000">
            <a:off x="8532440" y="1044062"/>
            <a:ext cx="611560" cy="340876"/>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p:cNvGraphicFramePr>
            <a:graphicFrameLocks noGrp="1"/>
          </p:cNvGraphicFramePr>
          <p:nvPr>
            <p:custDataLst>
              <p:tags r:id="rId4"/>
            </p:custDataLst>
            <p:extLst>
              <p:ext uri="{D42A27DB-BD31-4B8C-83A1-F6EECF244321}">
                <p14:modId xmlns:p14="http://schemas.microsoft.com/office/powerpoint/2010/main" val="2643460770"/>
              </p:ext>
            </p:extLst>
          </p:nvPr>
        </p:nvGraphicFramePr>
        <p:xfrm>
          <a:off x="192378" y="1350600"/>
          <a:ext cx="4235606" cy="5306441"/>
        </p:xfrm>
        <a:graphic>
          <a:graphicData uri="http://schemas.openxmlformats.org/drawingml/2006/table">
            <a:tbl>
              <a:tblPr firstRow="1" firstCol="1" bandRow="1">
                <a:tableStyleId>{5C22544A-7EE6-4342-B048-85BDC9FD1C3A}</a:tableStyleId>
              </a:tblPr>
              <a:tblGrid>
                <a:gridCol w="1301733"/>
                <a:gridCol w="2933873"/>
              </a:tblGrid>
              <a:tr h="387386">
                <a:tc>
                  <a:txBody>
                    <a:bodyPr/>
                    <a:lstStyle/>
                    <a:p>
                      <a:pPr algn="ctr">
                        <a:lnSpc>
                          <a:spcPct val="115000"/>
                        </a:lnSpc>
                        <a:spcAft>
                          <a:spcPts val="0"/>
                        </a:spcAft>
                      </a:pPr>
                      <a:r>
                        <a:rPr lang="fr-CA" sz="1200" dirty="0">
                          <a:effectLst/>
                        </a:rPr>
                        <a:t>1996</a:t>
                      </a:r>
                      <a:endParaRPr lang="en-US" sz="1200" dirty="0">
                        <a:effectLst/>
                        <a:latin typeface="Calibri"/>
                        <a:ea typeface="Calibri"/>
                        <a:cs typeface="Times New Roman"/>
                      </a:endParaRPr>
                    </a:p>
                  </a:txBody>
                  <a:tcPr marL="51831" marR="51831" marT="0" marB="0" anchor="ctr"/>
                </a:tc>
                <a:tc>
                  <a:txBody>
                    <a:bodyPr/>
                    <a:lstStyle/>
                    <a:p>
                      <a:pPr algn="ctr">
                        <a:lnSpc>
                          <a:spcPct val="115000"/>
                        </a:lnSpc>
                        <a:spcAft>
                          <a:spcPts val="1000"/>
                        </a:spcAft>
                      </a:pPr>
                      <a:r>
                        <a:rPr lang="fr-CA" sz="1200" baseline="0" dirty="0">
                          <a:solidFill>
                            <a:schemeClr val="bg1"/>
                          </a:solidFill>
                          <a:effectLst/>
                        </a:rPr>
                        <a:t>projet de loi C-261 : vise à rétablir la peine de mort</a:t>
                      </a:r>
                      <a:endParaRPr lang="en-US" sz="1200" baseline="0" dirty="0">
                        <a:solidFill>
                          <a:schemeClr val="bg1"/>
                        </a:solidFill>
                        <a:effectLst/>
                      </a:endParaRPr>
                    </a:p>
                    <a:p>
                      <a:pPr algn="ctr">
                        <a:lnSpc>
                          <a:spcPct val="115000"/>
                        </a:lnSpc>
                        <a:spcAft>
                          <a:spcPts val="1000"/>
                        </a:spcAft>
                      </a:pPr>
                      <a:r>
                        <a:rPr lang="fr-CA" sz="1200" baseline="0" dirty="0">
                          <a:solidFill>
                            <a:schemeClr val="bg1"/>
                          </a:solidFill>
                          <a:effectLst/>
                        </a:rPr>
                        <a:t> </a:t>
                      </a:r>
                      <a:endParaRPr lang="en-US" sz="1200" baseline="0" dirty="0">
                        <a:solidFill>
                          <a:schemeClr val="bg1"/>
                        </a:solidFill>
                        <a:effectLst/>
                        <a:latin typeface="Calibri"/>
                        <a:ea typeface="Calibri"/>
                        <a:cs typeface="Times New Roman"/>
                      </a:endParaRPr>
                    </a:p>
                  </a:txBody>
                  <a:tcPr marL="51831" marR="51831" marT="0" marB="0" anchor="ctr">
                    <a:solidFill>
                      <a:schemeClr val="tx1">
                        <a:lumMod val="95000"/>
                      </a:schemeClr>
                    </a:solidFill>
                  </a:tcPr>
                </a:tc>
              </a:tr>
              <a:tr h="1066175">
                <a:tc>
                  <a:txBody>
                    <a:bodyPr/>
                    <a:lstStyle/>
                    <a:p>
                      <a:pPr algn="ctr">
                        <a:lnSpc>
                          <a:spcPct val="115000"/>
                        </a:lnSpc>
                        <a:spcAft>
                          <a:spcPts val="0"/>
                        </a:spcAft>
                      </a:pPr>
                      <a:r>
                        <a:rPr lang="fr-CA" sz="1200" dirty="0">
                          <a:effectLst/>
                        </a:rPr>
                        <a:t>1997</a:t>
                      </a:r>
                      <a:endParaRPr lang="en-US" sz="1200" dirty="0">
                        <a:effectLst/>
                        <a:latin typeface="Calibri"/>
                        <a:ea typeface="Calibri"/>
                        <a:cs typeface="Times New Roman"/>
                      </a:endParaRPr>
                    </a:p>
                  </a:txBody>
                  <a:tcPr marL="51831" marR="51831" marT="0" marB="0" anchor="ctr"/>
                </a:tc>
                <a:tc>
                  <a:txBody>
                    <a:bodyPr/>
                    <a:lstStyle/>
                    <a:p>
                      <a:pPr algn="ctr">
                        <a:lnSpc>
                          <a:spcPct val="115000"/>
                        </a:lnSpc>
                        <a:spcAft>
                          <a:spcPts val="1000"/>
                        </a:spcAft>
                      </a:pPr>
                      <a:r>
                        <a:rPr lang="fr-CA" sz="1200" dirty="0">
                          <a:effectLst/>
                        </a:rPr>
                        <a:t>Le projet de loi C-277 exige la tenue d'un référendum sur le rétablissement de la peine de mort. - 1997</a:t>
                      </a:r>
                      <a:endParaRPr lang="en-US" sz="1200" dirty="0">
                        <a:effectLst/>
                      </a:endParaRPr>
                    </a:p>
                    <a:p>
                      <a:pPr algn="ctr">
                        <a:lnSpc>
                          <a:spcPct val="115000"/>
                        </a:lnSpc>
                        <a:spcAft>
                          <a:spcPts val="1000"/>
                        </a:spcAft>
                      </a:pPr>
                      <a:r>
                        <a:rPr lang="fr-CA" sz="1200" dirty="0">
                          <a:effectLst/>
                        </a:rPr>
                        <a:t>Le projet de loi C-212 vise à imposer la peine capitale dans tous les cas de meurtre au premier degré commis par une personne âgée d'au moins dix-huit ans. – 1997</a:t>
                      </a:r>
                      <a:endParaRPr lang="en-US" sz="1200" dirty="0">
                        <a:effectLst/>
                      </a:endParaRPr>
                    </a:p>
                    <a:p>
                      <a:pPr>
                        <a:lnSpc>
                          <a:spcPct val="115000"/>
                        </a:lnSpc>
                        <a:spcAft>
                          <a:spcPts val="1000"/>
                        </a:spcAft>
                      </a:pPr>
                      <a:r>
                        <a:rPr lang="fr-CA" sz="1200" dirty="0">
                          <a:effectLst/>
                        </a:rPr>
                        <a:t> </a:t>
                      </a:r>
                      <a:endParaRPr lang="en-US" sz="1200" dirty="0">
                        <a:effectLst/>
                        <a:latin typeface="Calibri"/>
                        <a:ea typeface="Calibri"/>
                        <a:cs typeface="Times New Roman"/>
                      </a:endParaRPr>
                    </a:p>
                  </a:txBody>
                  <a:tcPr marL="51831" marR="51831" marT="0" marB="0" anchor="ctr"/>
                </a:tc>
              </a:tr>
              <a:tr h="582806">
                <a:tc>
                  <a:txBody>
                    <a:bodyPr/>
                    <a:lstStyle/>
                    <a:p>
                      <a:pPr algn="ctr">
                        <a:lnSpc>
                          <a:spcPct val="115000"/>
                        </a:lnSpc>
                        <a:spcAft>
                          <a:spcPts val="0"/>
                        </a:spcAft>
                      </a:pPr>
                      <a:r>
                        <a:rPr lang="fr-CA" sz="1200">
                          <a:effectLst/>
                        </a:rPr>
                        <a:t>décembre 1998</a:t>
                      </a:r>
                      <a:endParaRPr lang="en-US" sz="1200">
                        <a:effectLst/>
                        <a:latin typeface="Calibri"/>
                        <a:ea typeface="Calibri"/>
                        <a:cs typeface="Times New Roman"/>
                      </a:endParaRPr>
                    </a:p>
                  </a:txBody>
                  <a:tcPr marL="51831" marR="51831" marT="0" marB="0" anchor="ctr"/>
                </a:tc>
                <a:tc>
                  <a:txBody>
                    <a:bodyPr/>
                    <a:lstStyle/>
                    <a:p>
                      <a:pPr algn="ctr">
                        <a:lnSpc>
                          <a:spcPct val="115000"/>
                        </a:lnSpc>
                        <a:spcAft>
                          <a:spcPts val="0"/>
                        </a:spcAft>
                      </a:pPr>
                      <a:r>
                        <a:rPr lang="fr-CA" sz="1200" dirty="0">
                          <a:effectLst/>
                        </a:rPr>
                        <a:t>parlement canadien abolit totalement la peine de mort en approuvant les modifications exhaustives apportées à la Loi sur la défense nationale</a:t>
                      </a:r>
                      <a:endParaRPr lang="en-US" sz="1200" dirty="0">
                        <a:effectLst/>
                      </a:endParaRPr>
                    </a:p>
                    <a:p>
                      <a:pPr algn="ctr">
                        <a:lnSpc>
                          <a:spcPct val="115000"/>
                        </a:lnSpc>
                        <a:spcAft>
                          <a:spcPts val="0"/>
                        </a:spcAft>
                      </a:pPr>
                      <a:r>
                        <a:rPr lang="fr-CA" sz="1200" dirty="0">
                          <a:effectLst/>
                        </a:rPr>
                        <a:t> </a:t>
                      </a:r>
                      <a:endParaRPr lang="en-US" sz="1200" dirty="0">
                        <a:effectLst/>
                      </a:endParaRPr>
                    </a:p>
                    <a:p>
                      <a:pPr algn="ctr">
                        <a:lnSpc>
                          <a:spcPct val="115000"/>
                        </a:lnSpc>
                        <a:spcAft>
                          <a:spcPts val="0"/>
                        </a:spcAft>
                      </a:pPr>
                      <a:r>
                        <a:rPr lang="fr-CA" sz="1200" u="none" strike="noStrike" dirty="0">
                          <a:effectLst/>
                        </a:rPr>
                        <a:t> </a:t>
                      </a:r>
                      <a:endParaRPr lang="en-US" sz="1200" dirty="0">
                        <a:effectLst/>
                        <a:latin typeface="Calibri"/>
                        <a:ea typeface="Calibri"/>
                        <a:cs typeface="Times New Roman"/>
                      </a:endParaRPr>
                    </a:p>
                  </a:txBody>
                  <a:tcPr marL="51831" marR="51831" marT="0" marB="0" anchor="ctr"/>
                </a:tc>
              </a:tr>
              <a:tr h="399096">
                <a:tc>
                  <a:txBody>
                    <a:bodyPr/>
                    <a:lstStyle/>
                    <a:p>
                      <a:pPr algn="ctr">
                        <a:lnSpc>
                          <a:spcPct val="115000"/>
                        </a:lnSpc>
                        <a:spcAft>
                          <a:spcPts val="0"/>
                        </a:spcAft>
                      </a:pPr>
                      <a:r>
                        <a:rPr lang="fr-CA" sz="1200">
                          <a:effectLst/>
                        </a:rPr>
                        <a:t>17 juin 1999</a:t>
                      </a:r>
                      <a:endParaRPr lang="en-US" sz="1200">
                        <a:effectLst/>
                        <a:latin typeface="Calibri"/>
                        <a:ea typeface="Calibri"/>
                        <a:cs typeface="Times New Roman"/>
                      </a:endParaRPr>
                    </a:p>
                  </a:txBody>
                  <a:tcPr marL="51831" marR="51831" marT="0" marB="0" anchor="ctr"/>
                </a:tc>
                <a:tc>
                  <a:txBody>
                    <a:bodyPr/>
                    <a:lstStyle/>
                    <a:p>
                      <a:pPr marL="457200" algn="just">
                        <a:spcAft>
                          <a:spcPts val="0"/>
                        </a:spcAft>
                      </a:pPr>
                      <a:r>
                        <a:rPr lang="fr-CA" sz="1200" dirty="0">
                          <a:effectLst/>
                        </a:rPr>
                        <a:t>Exécution de Stanley </a:t>
                      </a:r>
                      <a:r>
                        <a:rPr lang="fr-CA" sz="1200" dirty="0" err="1">
                          <a:effectLst/>
                        </a:rPr>
                        <a:t>Faulder</a:t>
                      </a:r>
                      <a:r>
                        <a:rPr lang="fr-CA" sz="1200" dirty="0">
                          <a:effectLst/>
                        </a:rPr>
                        <a:t> ressortissant canadien dans les couloirs de la mort du Texas </a:t>
                      </a:r>
                      <a:r>
                        <a:rPr lang="fr-CA" sz="1200" dirty="0" smtClean="0">
                          <a:effectLst/>
                        </a:rPr>
                        <a:t>(États-Unis)</a:t>
                      </a:r>
                      <a:endParaRPr lang="en-US" sz="1200" dirty="0">
                        <a:effectLst/>
                      </a:endParaRPr>
                    </a:p>
                    <a:p>
                      <a:pPr>
                        <a:lnSpc>
                          <a:spcPct val="115000"/>
                        </a:lnSpc>
                        <a:spcAft>
                          <a:spcPts val="0"/>
                        </a:spcAft>
                      </a:pPr>
                      <a:r>
                        <a:rPr lang="fr-CA" sz="1200" u="none" strike="noStrike" dirty="0">
                          <a:effectLst/>
                        </a:rPr>
                        <a:t> </a:t>
                      </a:r>
                      <a:endParaRPr lang="en-US" sz="1200" dirty="0">
                        <a:effectLst/>
                        <a:latin typeface="Calibri"/>
                        <a:ea typeface="Calibri"/>
                        <a:cs typeface="Times New Roman"/>
                      </a:endParaRPr>
                    </a:p>
                  </a:txBody>
                  <a:tcPr marL="51831" marR="51831" marT="0" marB="0"/>
                </a:tc>
              </a:tr>
              <a:tr h="291403">
                <a:tc>
                  <a:txBody>
                    <a:bodyPr/>
                    <a:lstStyle/>
                    <a:p>
                      <a:pPr algn="ctr">
                        <a:lnSpc>
                          <a:spcPct val="115000"/>
                        </a:lnSpc>
                        <a:spcAft>
                          <a:spcPts val="0"/>
                        </a:spcAft>
                      </a:pPr>
                      <a:r>
                        <a:rPr lang="fr-CA" sz="1200">
                          <a:effectLst/>
                        </a:rPr>
                        <a:t>1999</a:t>
                      </a:r>
                      <a:endParaRPr lang="en-US" sz="1200">
                        <a:effectLst/>
                        <a:latin typeface="Calibri"/>
                        <a:ea typeface="Calibri"/>
                        <a:cs typeface="Times New Roman"/>
                      </a:endParaRPr>
                    </a:p>
                  </a:txBody>
                  <a:tcPr marL="51831" marR="51831" marT="0" marB="0" anchor="ctr"/>
                </a:tc>
                <a:tc>
                  <a:txBody>
                    <a:bodyPr/>
                    <a:lstStyle/>
                    <a:p>
                      <a:pPr algn="ctr">
                        <a:lnSpc>
                          <a:spcPct val="115000"/>
                        </a:lnSpc>
                        <a:spcAft>
                          <a:spcPts val="0"/>
                        </a:spcAft>
                      </a:pPr>
                      <a:r>
                        <a:rPr lang="fr-CA" sz="1200" dirty="0">
                          <a:effectLst/>
                        </a:rPr>
                        <a:t>C-335 projet pour peine de mort</a:t>
                      </a:r>
                      <a:endParaRPr lang="en-US" sz="1200" dirty="0">
                        <a:effectLst/>
                      </a:endParaRPr>
                    </a:p>
                    <a:p>
                      <a:pPr>
                        <a:lnSpc>
                          <a:spcPct val="115000"/>
                        </a:lnSpc>
                        <a:spcAft>
                          <a:spcPts val="0"/>
                        </a:spcAft>
                      </a:pPr>
                      <a:r>
                        <a:rPr lang="fr-CA" sz="1200" dirty="0">
                          <a:effectLst/>
                        </a:rPr>
                        <a:t> </a:t>
                      </a:r>
                      <a:endParaRPr lang="en-US" sz="1200" dirty="0">
                        <a:effectLst/>
                        <a:latin typeface="Calibri"/>
                        <a:ea typeface="Calibri"/>
                        <a:cs typeface="Times New Roman"/>
                      </a:endParaRPr>
                    </a:p>
                  </a:txBody>
                  <a:tcPr marL="51831" marR="51831" marT="0" marB="0"/>
                </a:tc>
              </a:tr>
            </a:tbl>
          </a:graphicData>
        </a:graphic>
      </p:graphicFrame>
      <p:graphicFrame>
        <p:nvGraphicFramePr>
          <p:cNvPr id="7" name="Table 6"/>
          <p:cNvGraphicFramePr>
            <a:graphicFrameLocks noGrp="1"/>
          </p:cNvGraphicFramePr>
          <p:nvPr>
            <p:custDataLst>
              <p:tags r:id="rId5"/>
            </p:custDataLst>
            <p:extLst>
              <p:ext uri="{D42A27DB-BD31-4B8C-83A1-F6EECF244321}">
                <p14:modId xmlns:p14="http://schemas.microsoft.com/office/powerpoint/2010/main" val="1370840823"/>
              </p:ext>
            </p:extLst>
          </p:nvPr>
        </p:nvGraphicFramePr>
        <p:xfrm>
          <a:off x="4551345" y="2996952"/>
          <a:ext cx="4341135" cy="1909895"/>
        </p:xfrm>
        <a:graphic>
          <a:graphicData uri="http://schemas.openxmlformats.org/drawingml/2006/table">
            <a:tbl>
              <a:tblPr firstRow="1" firstCol="1" bandRow="1">
                <a:tableStyleId>{5C22544A-7EE6-4342-B048-85BDC9FD1C3A}</a:tableStyleId>
              </a:tblPr>
              <a:tblGrid>
                <a:gridCol w="1334165"/>
                <a:gridCol w="3006970"/>
              </a:tblGrid>
              <a:tr h="1022469">
                <a:tc>
                  <a:txBody>
                    <a:bodyPr/>
                    <a:lstStyle/>
                    <a:p>
                      <a:pPr algn="ctr">
                        <a:lnSpc>
                          <a:spcPct val="115000"/>
                        </a:lnSpc>
                        <a:spcAft>
                          <a:spcPts val="0"/>
                        </a:spcAft>
                      </a:pPr>
                      <a:r>
                        <a:rPr lang="fr-CA" sz="1200" dirty="0">
                          <a:effectLst/>
                        </a:rPr>
                        <a:t>24-25 avril 2000 </a:t>
                      </a:r>
                      <a:endParaRPr lang="en-US" sz="1200" dirty="0">
                        <a:effectLst/>
                        <a:latin typeface="Calibri"/>
                        <a:ea typeface="Calibri"/>
                        <a:cs typeface="Times New Roman"/>
                      </a:endParaRPr>
                    </a:p>
                  </a:txBody>
                  <a:tcPr marL="51831" marR="51831" marT="0" marB="0" anchor="ctr"/>
                </a:tc>
                <a:tc>
                  <a:txBody>
                    <a:bodyPr/>
                    <a:lstStyle/>
                    <a:p>
                      <a:pPr marL="342900" lvl="0" indent="-342900" algn="just">
                        <a:spcAft>
                          <a:spcPts val="0"/>
                        </a:spcAft>
                        <a:buFont typeface="Symbol"/>
                        <a:buChar char=""/>
                      </a:pPr>
                      <a:endParaRPr lang="fr-CA" sz="1200" baseline="0" dirty="0" smtClean="0">
                        <a:solidFill>
                          <a:schemeClr val="bg1"/>
                        </a:solidFill>
                        <a:effectLst/>
                      </a:endParaRPr>
                    </a:p>
                    <a:p>
                      <a:pPr marL="342900" lvl="0" indent="-342900" algn="just">
                        <a:spcAft>
                          <a:spcPts val="0"/>
                        </a:spcAft>
                        <a:buFont typeface="Symbol"/>
                        <a:buChar char=""/>
                      </a:pPr>
                      <a:r>
                        <a:rPr lang="fr-CA" sz="1200" baseline="0" dirty="0" smtClean="0">
                          <a:solidFill>
                            <a:schemeClr val="bg1"/>
                          </a:solidFill>
                          <a:effectLst/>
                        </a:rPr>
                        <a:t>Condamnation </a:t>
                      </a:r>
                      <a:r>
                        <a:rPr lang="fr-CA" sz="1200" baseline="0" dirty="0">
                          <a:solidFill>
                            <a:schemeClr val="bg1"/>
                          </a:solidFill>
                          <a:effectLst/>
                        </a:rPr>
                        <a:t>à mort d’une </a:t>
                      </a:r>
                      <a:r>
                        <a:rPr lang="fr-CA" sz="1200" baseline="0" dirty="0" smtClean="0">
                          <a:solidFill>
                            <a:schemeClr val="bg1"/>
                          </a:solidFill>
                          <a:effectLst/>
                        </a:rPr>
                        <a:t>Canadienne </a:t>
                      </a:r>
                      <a:r>
                        <a:rPr lang="fr-CA" sz="1200" baseline="0" dirty="0">
                          <a:solidFill>
                            <a:schemeClr val="bg1"/>
                          </a:solidFill>
                          <a:effectLst/>
                        </a:rPr>
                        <a:t>d'origine vietnamienne</a:t>
                      </a:r>
                      <a:endParaRPr lang="en-US" sz="1200" baseline="0" dirty="0">
                        <a:solidFill>
                          <a:schemeClr val="bg1"/>
                        </a:solidFill>
                        <a:effectLst/>
                      </a:endParaRPr>
                    </a:p>
                    <a:p>
                      <a:pPr>
                        <a:lnSpc>
                          <a:spcPct val="115000"/>
                        </a:lnSpc>
                        <a:spcAft>
                          <a:spcPts val="0"/>
                        </a:spcAft>
                      </a:pPr>
                      <a:r>
                        <a:rPr lang="fr-CA" sz="1200" baseline="0" dirty="0">
                          <a:solidFill>
                            <a:schemeClr val="bg1"/>
                          </a:solidFill>
                          <a:effectLst/>
                        </a:rPr>
                        <a:t> </a:t>
                      </a:r>
                      <a:endParaRPr lang="en-US" sz="1200" baseline="0" dirty="0">
                        <a:solidFill>
                          <a:schemeClr val="bg1"/>
                        </a:solidFill>
                        <a:effectLst/>
                      </a:endParaRPr>
                    </a:p>
                    <a:p>
                      <a:pPr>
                        <a:lnSpc>
                          <a:spcPct val="115000"/>
                        </a:lnSpc>
                        <a:spcAft>
                          <a:spcPts val="0"/>
                        </a:spcAft>
                      </a:pPr>
                      <a:r>
                        <a:rPr lang="fr-CA" sz="1200" u="none" strike="noStrike" dirty="0">
                          <a:effectLst/>
                        </a:rPr>
                        <a:t> </a:t>
                      </a:r>
                      <a:endParaRPr lang="en-US" sz="1200" dirty="0">
                        <a:effectLst/>
                        <a:latin typeface="Calibri"/>
                        <a:ea typeface="Calibri"/>
                        <a:cs typeface="Times New Roman"/>
                      </a:endParaRPr>
                    </a:p>
                  </a:txBody>
                  <a:tcPr marL="51831" marR="51831" marT="0" marB="0">
                    <a:solidFill>
                      <a:schemeClr val="tx1"/>
                    </a:solidFill>
                  </a:tcPr>
                </a:tc>
              </a:tr>
              <a:tr h="887426">
                <a:tc>
                  <a:txBody>
                    <a:bodyPr/>
                    <a:lstStyle/>
                    <a:p>
                      <a:pPr algn="ctr">
                        <a:lnSpc>
                          <a:spcPct val="115000"/>
                        </a:lnSpc>
                        <a:spcAft>
                          <a:spcPts val="0"/>
                        </a:spcAft>
                      </a:pPr>
                      <a:r>
                        <a:rPr lang="fr-CA" sz="1200" dirty="0">
                          <a:effectLst/>
                        </a:rPr>
                        <a:t>25 novembre 2005</a:t>
                      </a:r>
                      <a:endParaRPr lang="en-US" sz="1200" dirty="0">
                        <a:effectLst/>
                        <a:latin typeface="Calibri"/>
                        <a:ea typeface="Calibri"/>
                        <a:cs typeface="Times New Roman"/>
                      </a:endParaRPr>
                    </a:p>
                  </a:txBody>
                  <a:tcPr marL="51831" marR="51831" marT="0" marB="0" anchor="ctr"/>
                </a:tc>
                <a:tc>
                  <a:txBody>
                    <a:bodyPr/>
                    <a:lstStyle/>
                    <a:p>
                      <a:pPr>
                        <a:lnSpc>
                          <a:spcPct val="115000"/>
                        </a:lnSpc>
                        <a:spcAft>
                          <a:spcPts val="0"/>
                        </a:spcAft>
                      </a:pPr>
                      <a:r>
                        <a:rPr lang="fr-CA" sz="1200" dirty="0" smtClean="0">
                          <a:effectLst/>
                        </a:rPr>
                        <a:t> </a:t>
                      </a:r>
                      <a:endParaRPr lang="en-US" sz="1200" dirty="0" smtClean="0">
                        <a:effectLst/>
                      </a:endParaRPr>
                    </a:p>
                    <a:p>
                      <a:pPr>
                        <a:lnSpc>
                          <a:spcPct val="115000"/>
                        </a:lnSpc>
                        <a:spcAft>
                          <a:spcPts val="0"/>
                        </a:spcAft>
                      </a:pPr>
                      <a:r>
                        <a:rPr lang="fr-CA" sz="1200" dirty="0" smtClean="0">
                          <a:effectLst/>
                        </a:rPr>
                        <a:t>Adhésion au deuxième protocole facultatif au Pacte sur les droits civils</a:t>
                      </a:r>
                      <a:endParaRPr lang="en-US" sz="1200" dirty="0" smtClean="0">
                        <a:effectLst/>
                      </a:endParaRPr>
                    </a:p>
                    <a:p>
                      <a:pPr>
                        <a:lnSpc>
                          <a:spcPct val="115000"/>
                        </a:lnSpc>
                        <a:spcAft>
                          <a:spcPts val="0"/>
                        </a:spcAft>
                      </a:pPr>
                      <a:r>
                        <a:rPr lang="fr-CA" sz="1200" dirty="0" smtClean="0">
                          <a:effectLst/>
                        </a:rPr>
                        <a:t> </a:t>
                      </a:r>
                      <a:endParaRPr lang="en-US" sz="1200" dirty="0">
                        <a:effectLst/>
                        <a:latin typeface="Calibri"/>
                        <a:ea typeface="Calibri"/>
                        <a:cs typeface="Times New Roman"/>
                      </a:endParaRPr>
                    </a:p>
                  </a:txBody>
                  <a:tcPr marL="51831" marR="51831" marT="0" marB="0"/>
                </a:tc>
              </a:tr>
            </a:tbl>
          </a:graphicData>
        </a:graphic>
      </p:graphicFrame>
    </p:spTree>
    <p:extLst>
      <p:ext uri="{BB962C8B-B14F-4D97-AF65-F5344CB8AC3E}">
        <p14:creationId xmlns:p14="http://schemas.microsoft.com/office/powerpoint/2010/main" val="30569183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custDataLst>
              <p:tags r:id="rId1"/>
            </p:custDataLst>
          </p:nvPr>
        </p:nvSpPr>
        <p:spPr>
          <a:xfrm>
            <a:off x="5652120" y="17918"/>
            <a:ext cx="3491880" cy="6912768"/>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custDataLst>
              <p:tags r:id="rId2"/>
            </p:custDataLst>
          </p:nvPr>
        </p:nvSpPr>
        <p:spPr>
          <a:xfrm>
            <a:off x="5652120" y="85784"/>
            <a:ext cx="6120680" cy="830997"/>
          </a:xfrm>
          <a:prstGeom prst="rect">
            <a:avLst/>
          </a:prstGeom>
          <a:noFill/>
        </p:spPr>
        <p:txBody>
          <a:bodyPr wrap="square" rtlCol="0">
            <a:spAutoFit/>
          </a:bodyPr>
          <a:lstStyle/>
          <a:p>
            <a:r>
              <a:rPr lang="fr-CA" sz="4800" dirty="0" smtClean="0">
                <a:solidFill>
                  <a:schemeClr val="bg1"/>
                </a:solidFill>
                <a:latin typeface="Bernard MT Condensed" pitchFamily="18" charset="0"/>
              </a:rPr>
              <a:t>Grands Arrêts</a:t>
            </a:r>
            <a:endParaRPr lang="en-US" sz="4800" dirty="0">
              <a:solidFill>
                <a:schemeClr val="bg1"/>
              </a:solidFill>
              <a:latin typeface="Bernard MT Condensed" pitchFamily="18" charset="0"/>
            </a:endParaRPr>
          </a:p>
        </p:txBody>
      </p:sp>
      <p:sp>
        <p:nvSpPr>
          <p:cNvPr id="3" name="TextBox 2"/>
          <p:cNvSpPr txBox="1"/>
          <p:nvPr>
            <p:custDataLst>
              <p:tags r:id="rId3"/>
            </p:custDataLst>
          </p:nvPr>
        </p:nvSpPr>
        <p:spPr>
          <a:xfrm>
            <a:off x="4644008" y="-300900"/>
            <a:ext cx="1944216" cy="1569660"/>
          </a:xfrm>
          <a:prstGeom prst="rect">
            <a:avLst/>
          </a:prstGeom>
          <a:noFill/>
        </p:spPr>
        <p:txBody>
          <a:bodyPr wrap="square" rtlCol="0">
            <a:spAutoFit/>
          </a:bodyPr>
          <a:lstStyle/>
          <a:p>
            <a:r>
              <a:rPr lang="fr-CA" sz="9600" dirty="0" smtClean="0">
                <a:latin typeface="Algerian" pitchFamily="82" charset="0"/>
              </a:rPr>
              <a:t>3</a:t>
            </a:r>
            <a:endParaRPr lang="en-US" sz="9600" dirty="0">
              <a:latin typeface="Algerian" pitchFamily="82" charset="0"/>
            </a:endParaRPr>
          </a:p>
        </p:txBody>
      </p:sp>
      <p:sp>
        <p:nvSpPr>
          <p:cNvPr id="4" name="TextBox 3"/>
          <p:cNvSpPr txBox="1"/>
          <p:nvPr>
            <p:custDataLst>
              <p:tags r:id="rId4"/>
            </p:custDataLst>
          </p:nvPr>
        </p:nvSpPr>
        <p:spPr>
          <a:xfrm>
            <a:off x="323528" y="1988840"/>
            <a:ext cx="5904656" cy="3785652"/>
          </a:xfrm>
          <a:prstGeom prst="rect">
            <a:avLst/>
          </a:prstGeom>
          <a:noFill/>
        </p:spPr>
        <p:txBody>
          <a:bodyPr wrap="square" rtlCol="0">
            <a:spAutoFit/>
          </a:bodyPr>
          <a:lstStyle/>
          <a:p>
            <a:pPr marL="285750" lvl="0" indent="-285750">
              <a:lnSpc>
                <a:spcPct val="250000"/>
              </a:lnSpc>
              <a:buFont typeface="Wingdings" pitchFamily="2" charset="2"/>
              <a:buChar char="v"/>
            </a:pPr>
            <a:r>
              <a:rPr lang="fr-CA" sz="2400" dirty="0">
                <a:solidFill>
                  <a:schemeClr val="tx1">
                    <a:lumMod val="85000"/>
                  </a:schemeClr>
                </a:solidFill>
              </a:rPr>
              <a:t>Résumé de </a:t>
            </a:r>
            <a:r>
              <a:rPr lang="fr-CA" sz="2400" dirty="0" smtClean="0">
                <a:solidFill>
                  <a:schemeClr val="tx1">
                    <a:lumMod val="85000"/>
                  </a:schemeClr>
                </a:solidFill>
              </a:rPr>
              <a:t>faits</a:t>
            </a:r>
          </a:p>
          <a:p>
            <a:pPr marL="285750" lvl="0" indent="-285750">
              <a:lnSpc>
                <a:spcPct val="250000"/>
              </a:lnSpc>
              <a:buFont typeface="Wingdings" pitchFamily="2" charset="2"/>
              <a:buChar char="v"/>
            </a:pPr>
            <a:r>
              <a:rPr lang="fr-CA" sz="2400" dirty="0" smtClean="0">
                <a:solidFill>
                  <a:schemeClr val="tx1">
                    <a:lumMod val="85000"/>
                  </a:schemeClr>
                </a:solidFill>
              </a:rPr>
              <a:t>La décision du Canada et ses motifs</a:t>
            </a:r>
            <a:endParaRPr lang="en-US" sz="2400" dirty="0">
              <a:solidFill>
                <a:schemeClr val="tx1">
                  <a:lumMod val="85000"/>
                </a:schemeClr>
              </a:solidFill>
            </a:endParaRPr>
          </a:p>
          <a:p>
            <a:pPr marL="285750" lvl="0" indent="-285750">
              <a:lnSpc>
                <a:spcPct val="250000"/>
              </a:lnSpc>
              <a:buFont typeface="Wingdings" pitchFamily="2" charset="2"/>
              <a:buChar char="v"/>
            </a:pPr>
            <a:r>
              <a:rPr lang="fr-CA" sz="2400" dirty="0" smtClean="0">
                <a:solidFill>
                  <a:schemeClr val="tx1">
                    <a:lumMod val="85000"/>
                  </a:schemeClr>
                </a:solidFill>
              </a:rPr>
              <a:t>Constatation du </a:t>
            </a:r>
            <a:r>
              <a:rPr lang="fr-CA" sz="2400" i="1" dirty="0" smtClean="0">
                <a:solidFill>
                  <a:schemeClr val="tx1">
                    <a:lumMod val="85000"/>
                  </a:schemeClr>
                </a:solidFill>
              </a:rPr>
              <a:t>Comité des droits de l’Homme</a:t>
            </a:r>
            <a:endParaRPr lang="en-US" sz="2400" i="1" dirty="0">
              <a:solidFill>
                <a:schemeClr val="tx1">
                  <a:lumMod val="85000"/>
                </a:schemeClr>
              </a:solidFill>
            </a:endParaRPr>
          </a:p>
        </p:txBody>
      </p:sp>
      <p:sp>
        <p:nvSpPr>
          <p:cNvPr id="6" name="TextBox 5"/>
          <p:cNvSpPr txBox="1"/>
          <p:nvPr>
            <p:custDataLst>
              <p:tags r:id="rId5"/>
            </p:custDataLst>
          </p:nvPr>
        </p:nvSpPr>
        <p:spPr>
          <a:xfrm>
            <a:off x="6300192" y="3945369"/>
            <a:ext cx="2484276" cy="646331"/>
          </a:xfrm>
          <a:prstGeom prst="rect">
            <a:avLst/>
          </a:prstGeom>
          <a:noFill/>
        </p:spPr>
        <p:txBody>
          <a:bodyPr wrap="square" rtlCol="0">
            <a:spAutoFit/>
          </a:bodyPr>
          <a:lstStyle/>
          <a:p>
            <a:r>
              <a:rPr lang="fr-CA" sz="3600" b="1" dirty="0" smtClean="0">
                <a:solidFill>
                  <a:schemeClr val="bg1"/>
                </a:solidFill>
                <a:latin typeface="Edwardian Script ITC" pitchFamily="66" charset="0"/>
              </a:rPr>
              <a:t>-N.G. </a:t>
            </a:r>
            <a:endParaRPr lang="en-US" sz="3600" b="1" dirty="0">
              <a:solidFill>
                <a:schemeClr val="bg1"/>
              </a:solidFill>
              <a:latin typeface="Edwardian Script ITC" pitchFamily="66" charset="0"/>
            </a:endParaRPr>
          </a:p>
        </p:txBody>
      </p:sp>
      <p:sp>
        <p:nvSpPr>
          <p:cNvPr id="7" name="TextBox 6"/>
          <p:cNvSpPr txBox="1"/>
          <p:nvPr>
            <p:custDataLst>
              <p:tags r:id="rId6"/>
            </p:custDataLst>
          </p:nvPr>
        </p:nvSpPr>
        <p:spPr>
          <a:xfrm>
            <a:off x="6586017" y="4989662"/>
            <a:ext cx="2484276" cy="1569660"/>
          </a:xfrm>
          <a:prstGeom prst="rect">
            <a:avLst/>
          </a:prstGeom>
          <a:noFill/>
        </p:spPr>
        <p:txBody>
          <a:bodyPr wrap="square" rtlCol="0">
            <a:spAutoFit/>
          </a:bodyPr>
          <a:lstStyle/>
          <a:p>
            <a:endParaRPr lang="fr-CA" sz="4800" dirty="0" smtClean="0">
              <a:solidFill>
                <a:schemeClr val="bg1"/>
              </a:solidFill>
              <a:latin typeface="Blackadder ITC" pitchFamily="82" charset="0"/>
            </a:endParaRPr>
          </a:p>
          <a:p>
            <a:r>
              <a:rPr lang="fr-CA" sz="4800" dirty="0" smtClean="0">
                <a:solidFill>
                  <a:schemeClr val="bg1"/>
                </a:solidFill>
                <a:latin typeface="Blackadder ITC" pitchFamily="82" charset="0"/>
              </a:rPr>
              <a:t>-Burns</a:t>
            </a:r>
            <a:r>
              <a:rPr lang="fr-CA" sz="4800" dirty="0" smtClean="0">
                <a:latin typeface="Blackadder ITC" pitchFamily="82" charset="0"/>
              </a:rPr>
              <a:t> </a:t>
            </a:r>
            <a:endParaRPr lang="en-US" sz="4800" dirty="0">
              <a:latin typeface="Blackadder ITC" pitchFamily="82" charset="0"/>
            </a:endParaRPr>
          </a:p>
        </p:txBody>
      </p:sp>
      <p:sp>
        <p:nvSpPr>
          <p:cNvPr id="15" name="TextBox 14"/>
          <p:cNvSpPr txBox="1"/>
          <p:nvPr>
            <p:custDataLst>
              <p:tags r:id="rId7"/>
            </p:custDataLst>
          </p:nvPr>
        </p:nvSpPr>
        <p:spPr>
          <a:xfrm rot="21252807">
            <a:off x="5994157" y="1573341"/>
            <a:ext cx="2484276" cy="830997"/>
          </a:xfrm>
          <a:prstGeom prst="rect">
            <a:avLst/>
          </a:prstGeom>
          <a:noFill/>
        </p:spPr>
        <p:txBody>
          <a:bodyPr wrap="square" rtlCol="0">
            <a:spAutoFit/>
          </a:bodyPr>
          <a:lstStyle/>
          <a:p>
            <a:r>
              <a:rPr lang="fr-CA" sz="4800" dirty="0" smtClean="0">
                <a:solidFill>
                  <a:schemeClr val="bg1"/>
                </a:solidFill>
                <a:latin typeface="Gigi" pitchFamily="82" charset="0"/>
              </a:rPr>
              <a:t>-</a:t>
            </a:r>
            <a:r>
              <a:rPr lang="fr-CA" sz="4800" dirty="0" err="1" smtClean="0">
                <a:solidFill>
                  <a:schemeClr val="bg1"/>
                </a:solidFill>
                <a:latin typeface="Gigi" pitchFamily="82" charset="0"/>
              </a:rPr>
              <a:t>Kindler</a:t>
            </a:r>
            <a:r>
              <a:rPr lang="fr-CA" sz="4800" dirty="0" smtClean="0">
                <a:latin typeface="Blackadder ITC" pitchFamily="82" charset="0"/>
              </a:rPr>
              <a:t> </a:t>
            </a:r>
            <a:endParaRPr lang="en-US" sz="4800" dirty="0">
              <a:latin typeface="Blackadder ITC" pitchFamily="82" charset="0"/>
            </a:endParaRPr>
          </a:p>
        </p:txBody>
      </p:sp>
    </p:spTree>
    <p:extLst>
      <p:ext uri="{BB962C8B-B14F-4D97-AF65-F5344CB8AC3E}">
        <p14:creationId xmlns:p14="http://schemas.microsoft.com/office/powerpoint/2010/main" val="14840417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custDataLst>
              <p:tags r:id="rId1"/>
            </p:custDataLst>
          </p:nvPr>
        </p:nvSpPr>
        <p:spPr>
          <a:xfrm>
            <a:off x="4355976" y="188640"/>
            <a:ext cx="4557658" cy="1446550"/>
          </a:xfrm>
          <a:prstGeom prst="rect">
            <a:avLst/>
          </a:prstGeom>
        </p:spPr>
        <p:txBody>
          <a:bodyPr wrap="none">
            <a:spAutoFit/>
          </a:bodyPr>
          <a:lstStyle/>
          <a:p>
            <a:r>
              <a:rPr lang="fr-CA" sz="8800" dirty="0">
                <a:latin typeface="Gigi" pitchFamily="82" charset="0"/>
              </a:rPr>
              <a:t>-</a:t>
            </a:r>
            <a:r>
              <a:rPr lang="fr-CA" sz="8800" dirty="0" err="1">
                <a:latin typeface="Gigi" pitchFamily="82" charset="0"/>
              </a:rPr>
              <a:t>Kindler</a:t>
            </a:r>
            <a:r>
              <a:rPr lang="fr-CA" sz="8800" dirty="0">
                <a:latin typeface="Blackadder ITC" pitchFamily="82" charset="0"/>
              </a:rPr>
              <a:t> </a:t>
            </a:r>
            <a:endParaRPr lang="en-US" sz="8800" dirty="0">
              <a:latin typeface="Blackadder ITC" pitchFamily="82" charset="0"/>
            </a:endParaRPr>
          </a:p>
        </p:txBody>
      </p:sp>
      <p:sp>
        <p:nvSpPr>
          <p:cNvPr id="3" name="TextBox 2"/>
          <p:cNvSpPr txBox="1"/>
          <p:nvPr>
            <p:custDataLst>
              <p:tags r:id="rId2"/>
            </p:custDataLst>
          </p:nvPr>
        </p:nvSpPr>
        <p:spPr>
          <a:xfrm>
            <a:off x="755576" y="2132856"/>
            <a:ext cx="4968552" cy="3693319"/>
          </a:xfrm>
          <a:prstGeom prst="rect">
            <a:avLst/>
          </a:prstGeom>
          <a:noFill/>
        </p:spPr>
        <p:txBody>
          <a:bodyPr wrap="square" rtlCol="0">
            <a:spAutoFit/>
          </a:bodyPr>
          <a:lstStyle/>
          <a:p>
            <a:pPr algn="just"/>
            <a:r>
              <a:rPr lang="fr-FR" b="1" dirty="0" smtClean="0"/>
              <a:t>		       …</a:t>
            </a:r>
          </a:p>
          <a:p>
            <a:pPr algn="just"/>
            <a:endParaRPr lang="fr-FR" b="1" dirty="0"/>
          </a:p>
          <a:p>
            <a:pPr algn="just"/>
            <a:r>
              <a:rPr lang="fr-FR" b="1" dirty="0" smtClean="0"/>
              <a:t>L’article 3 du Traité </a:t>
            </a:r>
            <a:r>
              <a:rPr lang="fr-FR" b="1" dirty="0"/>
              <a:t> </a:t>
            </a:r>
            <a:r>
              <a:rPr lang="fr-FR" b="1" dirty="0" smtClean="0"/>
              <a:t>sur l’extradition </a:t>
            </a:r>
            <a:r>
              <a:rPr lang="fr-FR" dirty="0" smtClean="0"/>
              <a:t>:«lorsque </a:t>
            </a:r>
            <a:r>
              <a:rPr lang="fr-FR" dirty="0"/>
              <a:t>l’infraction motivant la demande d’extradition est punissable de la peine de mort en vertu des lois de L’État requérant et que les lois de l’État requis n’autorisent pas cette peine pour une telle infraction, l’extradition peut être refusée à moins que l’État </a:t>
            </a:r>
            <a:r>
              <a:rPr lang="fr-FR" dirty="0" smtClean="0"/>
              <a:t>requérant </a:t>
            </a:r>
            <a:r>
              <a:rPr lang="fr-FR" dirty="0"/>
              <a:t>ne garantisse à l’État requis, d’une manière jugée suffisante par ce </a:t>
            </a:r>
            <a:r>
              <a:rPr lang="fr-FR" dirty="0" smtClean="0"/>
              <a:t>ne sera </a:t>
            </a:r>
            <a:r>
              <a:rPr lang="fr-FR" dirty="0"/>
              <a:t>pas </a:t>
            </a:r>
            <a:r>
              <a:rPr lang="fr-FR" dirty="0" smtClean="0"/>
              <a:t>infligée </a:t>
            </a:r>
            <a:r>
              <a:rPr lang="fr-FR" dirty="0"/>
              <a:t>ou si elle l’est ne sera pas appliquée</a:t>
            </a:r>
            <a:r>
              <a:rPr lang="fr-FR" dirty="0" smtClean="0"/>
              <a:t>.»</a:t>
            </a:r>
          </a:p>
          <a:p>
            <a:pPr algn="just"/>
            <a:endParaRPr lang="fr-FR" dirty="0">
              <a:effectLst/>
            </a:endParaRPr>
          </a:p>
          <a:p>
            <a:pPr algn="just"/>
            <a:r>
              <a:rPr lang="fr-FR" dirty="0" smtClean="0"/>
              <a:t>		        …</a:t>
            </a:r>
            <a:endParaRPr lang="fr-FR" dirty="0">
              <a:effectLst/>
            </a:endParaRPr>
          </a:p>
        </p:txBody>
      </p:sp>
    </p:spTree>
    <p:extLst>
      <p:ext uri="{BB962C8B-B14F-4D97-AF65-F5344CB8AC3E}">
        <p14:creationId xmlns:p14="http://schemas.microsoft.com/office/powerpoint/2010/main" val="4162290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custDataLst>
              <p:tags r:id="rId1"/>
            </p:custDataLst>
          </p:nvPr>
        </p:nvSpPr>
        <p:spPr>
          <a:xfrm>
            <a:off x="5561960" y="1292567"/>
            <a:ext cx="3762568" cy="1200329"/>
          </a:xfrm>
          <a:prstGeom prst="rect">
            <a:avLst/>
          </a:prstGeom>
        </p:spPr>
        <p:txBody>
          <a:bodyPr wrap="none">
            <a:spAutoFit/>
          </a:bodyPr>
          <a:lstStyle/>
          <a:p>
            <a:r>
              <a:rPr lang="fr-CA" sz="7200" dirty="0">
                <a:latin typeface="Gigi" pitchFamily="82" charset="0"/>
              </a:rPr>
              <a:t>-</a:t>
            </a:r>
            <a:r>
              <a:rPr lang="fr-CA" sz="7200" dirty="0" err="1">
                <a:latin typeface="Gigi" pitchFamily="82" charset="0"/>
              </a:rPr>
              <a:t>Kindler</a:t>
            </a:r>
            <a:r>
              <a:rPr lang="fr-CA" sz="7200" dirty="0">
                <a:latin typeface="Blackadder ITC" pitchFamily="82" charset="0"/>
              </a:rPr>
              <a:t> </a:t>
            </a:r>
            <a:endParaRPr lang="en-US" sz="7200" dirty="0">
              <a:latin typeface="Blackadder ITC" pitchFamily="82" charset="0"/>
            </a:endParaRPr>
          </a:p>
        </p:txBody>
      </p:sp>
      <p:sp>
        <p:nvSpPr>
          <p:cNvPr id="3" name="TextBox 2"/>
          <p:cNvSpPr txBox="1"/>
          <p:nvPr>
            <p:custDataLst>
              <p:tags r:id="rId2"/>
            </p:custDataLst>
          </p:nvPr>
        </p:nvSpPr>
        <p:spPr>
          <a:xfrm>
            <a:off x="251520" y="188640"/>
            <a:ext cx="4968552" cy="2585323"/>
          </a:xfrm>
          <a:prstGeom prst="rect">
            <a:avLst/>
          </a:prstGeom>
          <a:noFill/>
        </p:spPr>
        <p:txBody>
          <a:bodyPr wrap="square" rtlCol="0">
            <a:spAutoFit/>
          </a:bodyPr>
          <a:lstStyle/>
          <a:p>
            <a:r>
              <a:rPr lang="fr-CA" b="1" dirty="0" smtClean="0"/>
              <a:t>Questions de la cour:</a:t>
            </a:r>
          </a:p>
          <a:p>
            <a:endParaRPr lang="fr-CA" b="1" dirty="0" smtClean="0"/>
          </a:p>
          <a:p>
            <a:pPr algn="just"/>
            <a:r>
              <a:rPr lang="fr-FR" dirty="0"/>
              <a:t>1- Dans un premier </a:t>
            </a:r>
            <a:r>
              <a:rPr lang="fr-FR" dirty="0" smtClean="0"/>
              <a:t>temps l'article </a:t>
            </a:r>
            <a:r>
              <a:rPr lang="fr-FR" dirty="0"/>
              <a:t>25 de la Loi sur l’extradition </a:t>
            </a:r>
            <a:r>
              <a:rPr lang="fr-FR" dirty="0" smtClean="0"/>
              <a:t>viole-t-il </a:t>
            </a:r>
            <a:r>
              <a:rPr lang="fr-FR" dirty="0"/>
              <a:t>l’article 7 ou l’article 12 de la Charte </a:t>
            </a:r>
            <a:endParaRPr lang="fr-FR" dirty="0" smtClean="0"/>
          </a:p>
          <a:p>
            <a:pPr algn="just"/>
            <a:r>
              <a:rPr lang="fr-FR" dirty="0"/>
              <a:t/>
            </a:r>
            <a:br>
              <a:rPr lang="fr-FR" dirty="0"/>
            </a:br>
            <a:r>
              <a:rPr lang="fr-FR" dirty="0"/>
              <a:t>2- Dans l’affirmative, si la violation est justifiée en vertu de l’article premier</a:t>
            </a:r>
            <a:r>
              <a:rPr lang="fr-FR" dirty="0" smtClean="0"/>
              <a:t>.</a:t>
            </a:r>
          </a:p>
          <a:p>
            <a:endParaRPr lang="fr-FR" dirty="0"/>
          </a:p>
        </p:txBody>
      </p:sp>
      <p:sp>
        <p:nvSpPr>
          <p:cNvPr id="4" name="TextBox 3"/>
          <p:cNvSpPr txBox="1"/>
          <p:nvPr>
            <p:custDataLst>
              <p:tags r:id="rId3"/>
            </p:custDataLst>
          </p:nvPr>
        </p:nvSpPr>
        <p:spPr>
          <a:xfrm>
            <a:off x="1727684" y="2660134"/>
            <a:ext cx="6120680" cy="4801314"/>
          </a:xfrm>
          <a:prstGeom prst="rect">
            <a:avLst/>
          </a:prstGeom>
          <a:noFill/>
        </p:spPr>
        <p:txBody>
          <a:bodyPr wrap="square" rtlCol="0">
            <a:spAutoFit/>
          </a:bodyPr>
          <a:lstStyle/>
          <a:p>
            <a:r>
              <a:rPr lang="fr-FR" b="1" dirty="0" smtClean="0"/>
              <a:t>Questions </a:t>
            </a:r>
            <a:r>
              <a:rPr lang="fr-FR" b="1" dirty="0"/>
              <a:t>du Comité des droits de </a:t>
            </a:r>
            <a:r>
              <a:rPr lang="fr-FR" b="1" dirty="0" smtClean="0"/>
              <a:t>l’Homme:</a:t>
            </a:r>
          </a:p>
          <a:p>
            <a:endParaRPr lang="fr-FR" b="1" dirty="0"/>
          </a:p>
          <a:p>
            <a:pPr algn="just"/>
            <a:r>
              <a:rPr lang="fr-FR" dirty="0"/>
              <a:t>1- L'obligation, formulée dans le paragraphe 1 de l'article 6, de protéger le droit à la vie interdisait-elle au Canada d'exposer une personne relevant de sa juridiction au risque réel de perdre la vie en conséquence de l'extradition vers les </a:t>
            </a:r>
            <a:r>
              <a:rPr lang="fr-FR" dirty="0" smtClean="0"/>
              <a:t>États-Unis </a:t>
            </a:r>
            <a:r>
              <a:rPr lang="fr-FR" dirty="0"/>
              <a:t>(conséquence nécessaire et prévisible) dans des circonstances incompatibles avec l'article 6 du Pacte</a:t>
            </a:r>
            <a:r>
              <a:rPr lang="fr-FR" dirty="0" smtClean="0"/>
              <a:t>?</a:t>
            </a:r>
          </a:p>
          <a:p>
            <a:pPr algn="just"/>
            <a:endParaRPr lang="fr-FR" dirty="0"/>
          </a:p>
          <a:p>
            <a:pPr algn="just"/>
            <a:r>
              <a:rPr lang="fr-FR" dirty="0"/>
              <a:t>2- Le fait que le Canada avait aboli la peine capitale sauf pour certaines infractions militaires obligeait-il le Canada à refuser l'extradition ou à demander aux </a:t>
            </a:r>
            <a:r>
              <a:rPr lang="fr-FR" dirty="0" smtClean="0"/>
              <a:t>États-Unis </a:t>
            </a:r>
            <a:r>
              <a:rPr lang="fr-FR" dirty="0"/>
              <a:t>des assurances - comme il était en droit de le faire en vertu de l'article 6 du Traité d'extradition - selon lesquelles la peine de mort ne serait pas imposée contre M. </a:t>
            </a:r>
            <a:r>
              <a:rPr lang="fr-FR" dirty="0" err="1"/>
              <a:t>Kindler</a:t>
            </a:r>
            <a:r>
              <a:rPr lang="fr-FR" dirty="0"/>
              <a:t>?</a:t>
            </a:r>
            <a:br>
              <a:rPr lang="fr-FR" dirty="0"/>
            </a:br>
            <a:endParaRPr lang="en-US" dirty="0"/>
          </a:p>
          <a:p>
            <a:endParaRPr lang="en-US" dirty="0"/>
          </a:p>
        </p:txBody>
      </p:sp>
    </p:spTree>
    <p:extLst>
      <p:ext uri="{BB962C8B-B14F-4D97-AF65-F5344CB8AC3E}">
        <p14:creationId xmlns:p14="http://schemas.microsoft.com/office/powerpoint/2010/main" val="12532655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custDataLst>
              <p:tags r:id="rId1"/>
            </p:custDataLst>
          </p:nvPr>
        </p:nvSpPr>
        <p:spPr>
          <a:xfrm>
            <a:off x="5508104" y="-99392"/>
            <a:ext cx="3454792" cy="1569660"/>
          </a:xfrm>
          <a:prstGeom prst="rect">
            <a:avLst/>
          </a:prstGeom>
        </p:spPr>
        <p:txBody>
          <a:bodyPr wrap="none">
            <a:spAutoFit/>
          </a:bodyPr>
          <a:lstStyle/>
          <a:p>
            <a:r>
              <a:rPr lang="fr-CA" b="1" dirty="0" smtClean="0">
                <a:solidFill>
                  <a:schemeClr val="bg1"/>
                </a:solidFill>
                <a:latin typeface="Edwardian Script ITC" pitchFamily="66" charset="0"/>
              </a:rPr>
              <a:t>-</a:t>
            </a:r>
            <a:r>
              <a:rPr lang="fr-CA" sz="9600" b="1" dirty="0" smtClean="0">
                <a:latin typeface="Edwardian Script ITC" pitchFamily="66" charset="0"/>
              </a:rPr>
              <a:t>-N.G</a:t>
            </a:r>
            <a:r>
              <a:rPr lang="fr-CA" sz="9600" b="1" dirty="0">
                <a:latin typeface="Edwardian Script ITC" pitchFamily="66" charset="0"/>
              </a:rPr>
              <a:t>. </a:t>
            </a:r>
            <a:endParaRPr lang="en-US" sz="9600" b="1" dirty="0">
              <a:latin typeface="Edwardian Script ITC" pitchFamily="66" charset="0"/>
            </a:endParaRPr>
          </a:p>
        </p:txBody>
      </p:sp>
      <p:sp>
        <p:nvSpPr>
          <p:cNvPr id="3" name="TextBox 2"/>
          <p:cNvSpPr txBox="1"/>
          <p:nvPr>
            <p:custDataLst>
              <p:tags r:id="rId2"/>
            </p:custDataLst>
          </p:nvPr>
        </p:nvSpPr>
        <p:spPr>
          <a:xfrm>
            <a:off x="251520" y="260648"/>
            <a:ext cx="4968552" cy="646331"/>
          </a:xfrm>
          <a:prstGeom prst="rect">
            <a:avLst/>
          </a:prstGeom>
          <a:noFill/>
        </p:spPr>
        <p:txBody>
          <a:bodyPr wrap="square" rtlCol="0">
            <a:spAutoFit/>
          </a:bodyPr>
          <a:lstStyle/>
          <a:p>
            <a:endParaRPr lang="fr-CA" b="1" dirty="0" smtClean="0"/>
          </a:p>
          <a:p>
            <a:endParaRPr lang="fr-CA" b="1" dirty="0" smtClean="0"/>
          </a:p>
        </p:txBody>
      </p:sp>
      <p:sp>
        <p:nvSpPr>
          <p:cNvPr id="5" name="Rectangle 4"/>
          <p:cNvSpPr/>
          <p:nvPr>
            <p:custDataLst>
              <p:tags r:id="rId3"/>
            </p:custDataLst>
          </p:nvPr>
        </p:nvSpPr>
        <p:spPr>
          <a:xfrm>
            <a:off x="251520" y="854124"/>
            <a:ext cx="4572000" cy="6463308"/>
          </a:xfrm>
          <a:prstGeom prst="rect">
            <a:avLst/>
          </a:prstGeom>
        </p:spPr>
        <p:txBody>
          <a:bodyPr>
            <a:spAutoFit/>
          </a:bodyPr>
          <a:lstStyle/>
          <a:p>
            <a:r>
              <a:rPr lang="fr-CA" b="1" dirty="0" smtClean="0"/>
              <a:t>Questions </a:t>
            </a:r>
            <a:r>
              <a:rPr lang="fr-CA" b="1" dirty="0"/>
              <a:t>de la </a:t>
            </a:r>
            <a:r>
              <a:rPr lang="fr-CA" b="1" dirty="0" smtClean="0"/>
              <a:t>cour</a:t>
            </a:r>
          </a:p>
          <a:p>
            <a:endParaRPr lang="fr-FR" dirty="0" smtClean="0"/>
          </a:p>
          <a:p>
            <a:pPr algn="just"/>
            <a:r>
              <a:rPr lang="fr-FR" dirty="0" smtClean="0"/>
              <a:t>1- </a:t>
            </a:r>
            <a:r>
              <a:rPr lang="fr-FR" dirty="0"/>
              <a:t>L'article 25 de la Loi sur l'extradition, L.R.C. (1985), ch. E‑23, est‑il incompatible avec les art. 7 ou 12 de la Charte canadienne des droits et libertés dans la mesure où il autorise le ministre de la Justice à ordonner la remise d'un fugitif pour un crime à l'égard duquel le fugitif a été ou peut être condamné à mort dans un État étranger, sans obtenir au préalable la garantie de cet État étranger que la peine de mort ne sera pas infligée ou, si elle l'est, ne sera pas appliquée</a:t>
            </a:r>
            <a:r>
              <a:rPr lang="fr-FR" dirty="0" smtClean="0"/>
              <a:t>?</a:t>
            </a:r>
          </a:p>
          <a:p>
            <a:pPr algn="just"/>
            <a:endParaRPr lang="fr-FR" dirty="0"/>
          </a:p>
          <a:p>
            <a:pPr algn="just"/>
            <a:r>
              <a:rPr lang="fr-FR" dirty="0"/>
              <a:t>2. Si la réponse à la première question est affirmative, l'art. 25 de la Loi sur l'extradition, L.R.C. (1985), ch. E‑23, est‑il une restriction raisonnable des droits d'un fugitif au sens de l'article premier de la Charte canadienne des droits et libertés, et donc compatible avec la Loi constitutionnelle de 1982?</a:t>
            </a:r>
            <a:br>
              <a:rPr lang="fr-FR" dirty="0"/>
            </a:br>
            <a:r>
              <a:rPr lang="fr-FR" dirty="0"/>
              <a:t/>
            </a:r>
            <a:br>
              <a:rPr lang="fr-FR" dirty="0"/>
            </a:br>
            <a:endParaRPr lang="en-US" dirty="0"/>
          </a:p>
        </p:txBody>
      </p:sp>
    </p:spTree>
    <p:extLst>
      <p:ext uri="{BB962C8B-B14F-4D97-AF65-F5344CB8AC3E}">
        <p14:creationId xmlns:p14="http://schemas.microsoft.com/office/powerpoint/2010/main" val="457921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a:xfrm>
            <a:off x="1145166" y="-171400"/>
            <a:ext cx="8323378" cy="5861783"/>
          </a:xfrm>
        </p:spPr>
      </p:pic>
    </p:spTree>
    <p:extLst>
      <p:ext uri="{BB962C8B-B14F-4D97-AF65-F5344CB8AC3E}">
        <p14:creationId xmlns:p14="http://schemas.microsoft.com/office/powerpoint/2010/main" val="14899328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custDataLst>
              <p:tags r:id="rId1"/>
            </p:custDataLst>
          </p:nvPr>
        </p:nvSpPr>
        <p:spPr>
          <a:xfrm>
            <a:off x="5508104" y="188640"/>
            <a:ext cx="3454792" cy="1569660"/>
          </a:xfrm>
          <a:prstGeom prst="rect">
            <a:avLst/>
          </a:prstGeom>
        </p:spPr>
        <p:txBody>
          <a:bodyPr wrap="none">
            <a:spAutoFit/>
          </a:bodyPr>
          <a:lstStyle/>
          <a:p>
            <a:r>
              <a:rPr lang="fr-CA" b="1" dirty="0" smtClean="0">
                <a:solidFill>
                  <a:schemeClr val="bg1"/>
                </a:solidFill>
                <a:latin typeface="Edwardian Script ITC" pitchFamily="66" charset="0"/>
              </a:rPr>
              <a:t>-</a:t>
            </a:r>
            <a:r>
              <a:rPr lang="fr-CA" sz="9600" b="1" dirty="0" smtClean="0">
                <a:latin typeface="Edwardian Script ITC" pitchFamily="66" charset="0"/>
              </a:rPr>
              <a:t>-N.G</a:t>
            </a:r>
            <a:r>
              <a:rPr lang="fr-CA" sz="9600" b="1" dirty="0">
                <a:latin typeface="Edwardian Script ITC" pitchFamily="66" charset="0"/>
              </a:rPr>
              <a:t>. </a:t>
            </a:r>
            <a:endParaRPr lang="en-US" sz="9600" b="1" dirty="0">
              <a:latin typeface="Edwardian Script ITC" pitchFamily="66" charset="0"/>
            </a:endParaRPr>
          </a:p>
        </p:txBody>
      </p:sp>
      <p:sp>
        <p:nvSpPr>
          <p:cNvPr id="3" name="TextBox 2"/>
          <p:cNvSpPr txBox="1"/>
          <p:nvPr>
            <p:custDataLst>
              <p:tags r:id="rId2"/>
            </p:custDataLst>
          </p:nvPr>
        </p:nvSpPr>
        <p:spPr>
          <a:xfrm>
            <a:off x="251520" y="1314048"/>
            <a:ext cx="5509140" cy="5355312"/>
          </a:xfrm>
          <a:prstGeom prst="rect">
            <a:avLst/>
          </a:prstGeom>
          <a:noFill/>
        </p:spPr>
        <p:txBody>
          <a:bodyPr wrap="square" rtlCol="0">
            <a:spAutoFit/>
          </a:bodyPr>
          <a:lstStyle/>
          <a:p>
            <a:r>
              <a:rPr lang="fr-FR" b="1" dirty="0" smtClean="0"/>
              <a:t>Questions </a:t>
            </a:r>
            <a:r>
              <a:rPr lang="fr-FR" b="1" dirty="0"/>
              <a:t>du Comité des droits de </a:t>
            </a:r>
            <a:r>
              <a:rPr lang="fr-FR" b="1" dirty="0" smtClean="0"/>
              <a:t>l’Homme:</a:t>
            </a:r>
          </a:p>
          <a:p>
            <a:endParaRPr lang="fr-FR" b="1" dirty="0"/>
          </a:p>
          <a:p>
            <a:pPr marL="342900" indent="-342900" algn="just">
              <a:buAutoNum type="alphaLcParenR"/>
            </a:pPr>
            <a:r>
              <a:rPr lang="fr-FR" dirty="0" smtClean="0"/>
              <a:t>L'obligation</a:t>
            </a:r>
            <a:r>
              <a:rPr lang="fr-FR" dirty="0"/>
              <a:t>, formulée dans le paragraphe 1 de l'article 6, de protéger le droit à la vie interdisait-elle au Canada d'exposer une personne relevant de sa juridiction au risque réel d'être condamnée à mort et de perdre la vie en conséquence de l'extradition vers les États-Unis (conséquence nécessaire et prévisible) dans des circonstances incompatibles avec l'article 6 du Pacte</a:t>
            </a:r>
            <a:r>
              <a:rPr lang="fr-FR" dirty="0" smtClean="0"/>
              <a:t>?</a:t>
            </a:r>
          </a:p>
          <a:p>
            <a:pPr algn="just"/>
            <a:endParaRPr lang="fr-FR" dirty="0"/>
          </a:p>
          <a:p>
            <a:pPr algn="just"/>
            <a:r>
              <a:rPr lang="fr-FR" dirty="0" smtClean="0"/>
              <a:t>b</a:t>
            </a:r>
            <a:r>
              <a:rPr lang="fr-FR" dirty="0"/>
              <a:t>) Le fait que le Canada avait aboli la peine capitale sauf pour certains crimes militaires l'obligeait-il à refuser l'extradition ou à demander aux États-Unis des assurances - comme il était en droit de le faire en vertu de l'article 6 du traité d'extradition - que la peine de mort ne serait pas imposée à M. </a:t>
            </a:r>
            <a:r>
              <a:rPr lang="fr-FR" dirty="0" err="1"/>
              <a:t>Ng</a:t>
            </a:r>
            <a:r>
              <a:rPr lang="fr-FR" dirty="0"/>
              <a:t>?</a:t>
            </a:r>
            <a:br>
              <a:rPr lang="fr-FR" dirty="0"/>
            </a:br>
            <a:endParaRPr lang="en-US" dirty="0"/>
          </a:p>
          <a:p>
            <a:endParaRPr lang="en-US" dirty="0"/>
          </a:p>
        </p:txBody>
      </p:sp>
    </p:spTree>
    <p:extLst>
      <p:ext uri="{BB962C8B-B14F-4D97-AF65-F5344CB8AC3E}">
        <p14:creationId xmlns:p14="http://schemas.microsoft.com/office/powerpoint/2010/main" val="36771770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custDataLst>
              <p:tags r:id="rId1"/>
            </p:custDataLst>
          </p:nvPr>
        </p:nvSpPr>
        <p:spPr>
          <a:xfrm>
            <a:off x="5580112" y="548680"/>
            <a:ext cx="3168352" cy="1600438"/>
          </a:xfrm>
          <a:prstGeom prst="rect">
            <a:avLst/>
          </a:prstGeom>
          <a:noFill/>
        </p:spPr>
        <p:txBody>
          <a:bodyPr wrap="square" rtlCol="0">
            <a:spAutoFit/>
          </a:bodyPr>
          <a:lstStyle/>
          <a:p>
            <a:r>
              <a:rPr lang="fr-CA" sz="8000" dirty="0">
                <a:latin typeface="Blackadder ITC" pitchFamily="82" charset="0"/>
              </a:rPr>
              <a:t>-Burns </a:t>
            </a:r>
            <a:endParaRPr lang="en-US" sz="8000" dirty="0">
              <a:latin typeface="Blackadder ITC" pitchFamily="82" charset="0"/>
            </a:endParaRPr>
          </a:p>
          <a:p>
            <a:endParaRPr lang="en-US" dirty="0"/>
          </a:p>
        </p:txBody>
      </p:sp>
      <p:sp>
        <p:nvSpPr>
          <p:cNvPr id="6" name="TextBox 5"/>
          <p:cNvSpPr txBox="1"/>
          <p:nvPr>
            <p:custDataLst>
              <p:tags r:id="rId2"/>
            </p:custDataLst>
          </p:nvPr>
        </p:nvSpPr>
        <p:spPr>
          <a:xfrm>
            <a:off x="297536" y="1628800"/>
            <a:ext cx="5735809" cy="5109091"/>
          </a:xfrm>
          <a:prstGeom prst="rect">
            <a:avLst/>
          </a:prstGeom>
          <a:noFill/>
        </p:spPr>
        <p:txBody>
          <a:bodyPr wrap="square" rtlCol="0">
            <a:spAutoFit/>
          </a:bodyPr>
          <a:lstStyle/>
          <a:p>
            <a:r>
              <a:rPr lang="fr-CA" sz="2800" dirty="0" smtClean="0">
                <a:latin typeface="Bodoni MT" pitchFamily="18" charset="0"/>
              </a:rPr>
              <a:t>		        …</a:t>
            </a:r>
          </a:p>
          <a:p>
            <a:pPr algn="ctr"/>
            <a:endParaRPr lang="fr-CA" sz="2800" dirty="0" smtClean="0">
              <a:latin typeface="Bodoni MT" pitchFamily="18" charset="0"/>
            </a:endParaRPr>
          </a:p>
          <a:p>
            <a:pPr algn="ctr"/>
            <a:r>
              <a:rPr lang="fr-CA" sz="2800" dirty="0" smtClean="0">
                <a:latin typeface="Bodoni MT" pitchFamily="18" charset="0"/>
              </a:rPr>
              <a:t>Violation de l’article 7</a:t>
            </a:r>
          </a:p>
          <a:p>
            <a:pPr algn="ctr"/>
            <a:endParaRPr lang="fr-CA" sz="2800" dirty="0" smtClean="0">
              <a:latin typeface="Bodoni MT" pitchFamily="18" charset="0"/>
            </a:endParaRPr>
          </a:p>
          <a:p>
            <a:pPr algn="ctr"/>
            <a:r>
              <a:rPr lang="fr-CA" sz="2800" dirty="0" smtClean="0">
                <a:latin typeface="Bodoni MT" pitchFamily="18" charset="0"/>
              </a:rPr>
              <a:t>Demande de garanties  </a:t>
            </a:r>
          </a:p>
          <a:p>
            <a:pPr algn="ctr"/>
            <a:endParaRPr lang="fr-CA" sz="2800" dirty="0" smtClean="0">
              <a:latin typeface="Bodoni MT" pitchFamily="18" charset="0"/>
            </a:endParaRPr>
          </a:p>
          <a:p>
            <a:pPr algn="ctr"/>
            <a:r>
              <a:rPr lang="fr-CA" sz="2800" dirty="0" smtClean="0">
                <a:latin typeface="Bodoni MT" pitchFamily="18" charset="0"/>
              </a:rPr>
              <a:t>Limite de la discrétion ministérielle</a:t>
            </a:r>
          </a:p>
          <a:p>
            <a:pPr algn="ctr"/>
            <a:endParaRPr lang="fr-CA" sz="2800" dirty="0" smtClean="0">
              <a:latin typeface="Bodoni MT" pitchFamily="18" charset="0"/>
            </a:endParaRPr>
          </a:p>
          <a:p>
            <a:pPr algn="ctr"/>
            <a:r>
              <a:rPr lang="fr-CA" sz="2800" dirty="0" smtClean="0">
                <a:latin typeface="Bodoni MT" pitchFamily="18" charset="0"/>
              </a:rPr>
              <a:t>Circonstances exceptionnelles</a:t>
            </a:r>
          </a:p>
          <a:p>
            <a:endParaRPr lang="fr-CA" sz="2800" dirty="0" smtClean="0">
              <a:latin typeface="Bodoni MT" pitchFamily="18" charset="0"/>
            </a:endParaRPr>
          </a:p>
          <a:p>
            <a:r>
              <a:rPr lang="fr-CA" sz="2800" dirty="0">
                <a:latin typeface="Bodoni MT" pitchFamily="18" charset="0"/>
              </a:rPr>
              <a:t>	</a:t>
            </a:r>
            <a:r>
              <a:rPr lang="fr-CA" sz="2800" dirty="0" smtClean="0">
                <a:latin typeface="Bodoni MT" pitchFamily="18" charset="0"/>
              </a:rPr>
              <a:t>	       …</a:t>
            </a:r>
          </a:p>
          <a:p>
            <a:endParaRPr lang="en-US" dirty="0"/>
          </a:p>
        </p:txBody>
      </p:sp>
    </p:spTree>
    <p:extLst>
      <p:ext uri="{BB962C8B-B14F-4D97-AF65-F5344CB8AC3E}">
        <p14:creationId xmlns:p14="http://schemas.microsoft.com/office/powerpoint/2010/main" val="22262702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179512" y="332656"/>
            <a:ext cx="8350696" cy="2187675"/>
          </a:xfrm>
        </p:spPr>
        <p:txBody>
          <a:bodyPr>
            <a:normAutofit/>
          </a:bodyPr>
          <a:lstStyle/>
          <a:p>
            <a:r>
              <a:rPr lang="fr-CA" sz="6600" dirty="0" smtClean="0">
                <a:latin typeface="Edwardian Script ITC" pitchFamily="66" charset="0"/>
              </a:rPr>
              <a:t>La plus irréparable des peines irréparables</a:t>
            </a:r>
            <a:r>
              <a:rPr lang="fr-CA" sz="6600" dirty="0">
                <a:latin typeface="Edwardian Script ITC" pitchFamily="66" charset="0"/>
              </a:rPr>
              <a:t>?</a:t>
            </a:r>
            <a:endParaRPr lang="en-US" sz="6600" dirty="0">
              <a:latin typeface="Edwardian Script ITC" pitchFamily="66" charset="0"/>
            </a:endParaRPr>
          </a:p>
        </p:txBody>
      </p:sp>
      <p:sp>
        <p:nvSpPr>
          <p:cNvPr id="3" name="Subtitle 2"/>
          <p:cNvSpPr>
            <a:spLocks noGrp="1"/>
          </p:cNvSpPr>
          <p:nvPr>
            <p:ph type="subTitle" idx="1"/>
            <p:custDataLst>
              <p:tags r:id="rId2"/>
            </p:custDataLst>
          </p:nvPr>
        </p:nvSpPr>
        <p:spPr>
          <a:xfrm>
            <a:off x="4572000" y="4509120"/>
            <a:ext cx="6400800" cy="1752600"/>
          </a:xfrm>
        </p:spPr>
        <p:txBody>
          <a:bodyPr>
            <a:normAutofit/>
          </a:bodyPr>
          <a:lstStyle/>
          <a:p>
            <a:r>
              <a:rPr lang="fr-CA" dirty="0" smtClean="0">
                <a:solidFill>
                  <a:schemeClr val="accent2">
                    <a:lumMod val="75000"/>
                  </a:schemeClr>
                </a:solidFill>
              </a:rPr>
              <a:t>Et alors???</a:t>
            </a:r>
            <a:endParaRPr lang="en-US" dirty="0">
              <a:solidFill>
                <a:schemeClr val="accent2">
                  <a:lumMod val="75000"/>
                </a:schemeClr>
              </a:solidFill>
            </a:endParaRPr>
          </a:p>
        </p:txBody>
      </p:sp>
    </p:spTree>
    <p:extLst>
      <p:ext uri="{BB962C8B-B14F-4D97-AF65-F5344CB8AC3E}">
        <p14:creationId xmlns:p14="http://schemas.microsoft.com/office/powerpoint/2010/main" val="38995824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custDataLst>
              <p:tags r:id="rId1"/>
            </p:custDataLst>
          </p:nvPr>
        </p:nvSpPr>
        <p:spPr>
          <a:xfrm>
            <a:off x="179512" y="332656"/>
            <a:ext cx="8350696" cy="2187675"/>
          </a:xfrm>
          <a:prstGeom prst="rect">
            <a:avLst/>
          </a:prstGeom>
        </p:spPr>
        <p:txBody>
          <a:bodyP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A" sz="6600" i="1" dirty="0">
                <a:latin typeface="Edwardian Script ITC" pitchFamily="66" charset="0"/>
              </a:rPr>
              <a:t>S</a:t>
            </a:r>
            <a:r>
              <a:rPr lang="fr-CA" sz="6600" i="1" dirty="0" smtClean="0">
                <a:latin typeface="Edwardian Script ITC" pitchFamily="66" charset="0"/>
              </a:rPr>
              <a:t>e </a:t>
            </a:r>
            <a:r>
              <a:rPr lang="fr-CA" sz="6600" i="1" dirty="0">
                <a:latin typeface="Edwardian Script ITC" pitchFamily="66" charset="0"/>
              </a:rPr>
              <a:t>laver les mains est bien, empêcher le sang de couler serait </a:t>
            </a:r>
            <a:r>
              <a:rPr lang="fr-CA" sz="6600" i="1" dirty="0" smtClean="0">
                <a:latin typeface="Edwardian Script ITC" pitchFamily="66" charset="0"/>
              </a:rPr>
              <a:t>mieux …</a:t>
            </a:r>
            <a:endParaRPr lang="en-US" sz="6600" dirty="0"/>
          </a:p>
        </p:txBody>
      </p:sp>
      <p:sp>
        <p:nvSpPr>
          <p:cNvPr id="3" name="TextBox 2"/>
          <p:cNvSpPr txBox="1"/>
          <p:nvPr>
            <p:custDataLst>
              <p:tags r:id="rId2"/>
            </p:custDataLst>
          </p:nvPr>
        </p:nvSpPr>
        <p:spPr>
          <a:xfrm>
            <a:off x="6156176" y="4293096"/>
            <a:ext cx="2808312" cy="646331"/>
          </a:xfrm>
          <a:prstGeom prst="rect">
            <a:avLst/>
          </a:prstGeom>
          <a:noFill/>
        </p:spPr>
        <p:txBody>
          <a:bodyPr wrap="square" rtlCol="0">
            <a:spAutoFit/>
          </a:bodyPr>
          <a:lstStyle/>
          <a:p>
            <a:r>
              <a:rPr lang="fr-CA" i="1" dirty="0"/>
              <a:t>–Victor Hugo</a:t>
            </a:r>
            <a:endParaRPr lang="en-US" dirty="0"/>
          </a:p>
          <a:p>
            <a:endParaRPr lang="en-US" dirty="0"/>
          </a:p>
        </p:txBody>
      </p:sp>
    </p:spTree>
    <p:extLst>
      <p:ext uri="{BB962C8B-B14F-4D97-AF65-F5344CB8AC3E}">
        <p14:creationId xmlns:p14="http://schemas.microsoft.com/office/powerpoint/2010/main" val="3197804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4624"/>
            <a:ext cx="8229600" cy="1143000"/>
          </a:xfrm>
        </p:spPr>
        <p:txBody>
          <a:bodyPr>
            <a:normAutofit fontScale="90000"/>
          </a:bodyPr>
          <a:lstStyle/>
          <a:p>
            <a:r>
              <a:rPr lang="fr-CA" dirty="0" smtClean="0">
                <a:solidFill>
                  <a:schemeClr val="accent6"/>
                </a:solidFill>
              </a:rPr>
              <a:t>Quels sont ces pays abolitionnistes?</a:t>
            </a:r>
            <a:endParaRPr lang="en-US" dirty="0">
              <a:solidFill>
                <a:schemeClr val="accent6"/>
              </a:solidFill>
            </a:endParaRPr>
          </a:p>
        </p:txBody>
      </p:sp>
      <p:pic>
        <p:nvPicPr>
          <p:cNvPr id="3" name="Picture 2"/>
          <p:cNvPicPr>
            <a:picLocks noChangeAspect="1"/>
          </p:cNvPicPr>
          <p:nvPr>
            <p:custDataLst>
              <p:tags r:id="rId2"/>
            </p:custDataLst>
          </p:nvPr>
        </p:nvPicPr>
        <p:blipFill rotWithShape="1">
          <a:blip r:embed="rId4" cstate="print">
            <a:extLst>
              <a:ext uri="{28A0092B-C50C-407E-A947-70E740481C1C}">
                <a14:useLocalDpi xmlns:a14="http://schemas.microsoft.com/office/drawing/2010/main" val="0"/>
              </a:ext>
            </a:extLst>
          </a:blip>
          <a:srcRect l="23485"/>
          <a:stretch/>
        </p:blipFill>
        <p:spPr>
          <a:xfrm>
            <a:off x="35496" y="1052736"/>
            <a:ext cx="8136975" cy="5752480"/>
          </a:xfrm>
          <a:prstGeom prst="rect">
            <a:avLst/>
          </a:prstGeom>
          <a:ln w="38100">
            <a:solidFill>
              <a:srgbClr val="00B050"/>
            </a:solidFill>
          </a:ln>
        </p:spPr>
      </p:pic>
    </p:spTree>
    <p:extLst>
      <p:ext uri="{BB962C8B-B14F-4D97-AF65-F5344CB8AC3E}">
        <p14:creationId xmlns:p14="http://schemas.microsoft.com/office/powerpoint/2010/main" val="3238351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683568" y="2060848"/>
            <a:ext cx="7772400" cy="1470025"/>
          </a:xfrm>
        </p:spPr>
        <p:txBody>
          <a:bodyPr>
            <a:normAutofit fontScale="90000"/>
          </a:bodyPr>
          <a:lstStyle/>
          <a:p>
            <a:r>
              <a:rPr lang="en-US" dirty="0" smtClean="0"/>
              <a:t>http://www.youtube.com/watch?v=E4xdhIMHqWc&amp;feature=endscreen&amp;NR=1</a:t>
            </a:r>
            <a:endParaRPr lang="en-US" dirty="0"/>
          </a:p>
        </p:txBody>
      </p:sp>
      <p:sp>
        <p:nvSpPr>
          <p:cNvPr id="3" name="Subtitle 2"/>
          <p:cNvSpPr>
            <a:spLocks noGrp="1"/>
          </p:cNvSpPr>
          <p:nvPr>
            <p:ph type="subTitle" idx="1"/>
            <p:custDataLst>
              <p:tags r:id="rId2"/>
            </p:custDataLst>
          </p:nvPr>
        </p:nvSpPr>
        <p:spPr>
          <a:xfrm>
            <a:off x="1371600" y="4869160"/>
            <a:ext cx="392088" cy="769640"/>
          </a:xfrm>
        </p:spPr>
        <p:txBody>
          <a:bodyPr/>
          <a:lstStyle/>
          <a:p>
            <a:endParaRPr lang="en-US" dirty="0"/>
          </a:p>
        </p:txBody>
      </p:sp>
    </p:spTree>
    <p:extLst>
      <p:ext uri="{BB962C8B-B14F-4D97-AF65-F5344CB8AC3E}">
        <p14:creationId xmlns:p14="http://schemas.microsoft.com/office/powerpoint/2010/main" val="786656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custDataLst>
              <p:tags r:id="rId1"/>
            </p:custDataLst>
          </p:nvPr>
        </p:nvSpPr>
        <p:spPr>
          <a:xfrm>
            <a:off x="683568" y="44624"/>
            <a:ext cx="8352928" cy="6186309"/>
          </a:xfrm>
          <a:prstGeom prst="rect">
            <a:avLst/>
          </a:prstGeom>
          <a:noFill/>
        </p:spPr>
        <p:txBody>
          <a:bodyPr wrap="square" rtlCol="0">
            <a:spAutoFit/>
          </a:bodyPr>
          <a:lstStyle/>
          <a:p>
            <a:pPr algn="ctr"/>
            <a:r>
              <a:rPr lang="fr-CA" sz="2800" dirty="0" smtClean="0">
                <a:solidFill>
                  <a:schemeClr val="tx1">
                    <a:lumMod val="75000"/>
                  </a:schemeClr>
                </a:solidFill>
              </a:rPr>
              <a:t>Plan de l’oral</a:t>
            </a:r>
            <a:r>
              <a:rPr lang="fr-CA" sz="2800" dirty="0" smtClean="0"/>
              <a:t>- P</a:t>
            </a:r>
            <a:r>
              <a:rPr lang="fr-CA" sz="2800" dirty="0" smtClean="0">
                <a:solidFill>
                  <a:schemeClr val="tx1">
                    <a:lumMod val="75000"/>
                  </a:schemeClr>
                </a:solidFill>
              </a:rPr>
              <a:t>E</a:t>
            </a:r>
            <a:r>
              <a:rPr lang="fr-CA" sz="2800" dirty="0" smtClean="0"/>
              <a:t>IN</a:t>
            </a:r>
            <a:r>
              <a:rPr lang="fr-CA" sz="2800" dirty="0" smtClean="0">
                <a:solidFill>
                  <a:schemeClr val="tx1">
                    <a:lumMod val="75000"/>
                  </a:schemeClr>
                </a:solidFill>
              </a:rPr>
              <a:t>E</a:t>
            </a:r>
            <a:r>
              <a:rPr lang="fr-CA" sz="2800" dirty="0" smtClean="0"/>
              <a:t> D</a:t>
            </a:r>
            <a:r>
              <a:rPr lang="fr-CA" sz="2800" dirty="0" smtClean="0">
                <a:solidFill>
                  <a:schemeClr val="tx1">
                    <a:lumMod val="75000"/>
                  </a:schemeClr>
                </a:solidFill>
              </a:rPr>
              <a:t>E</a:t>
            </a:r>
            <a:r>
              <a:rPr lang="fr-CA" sz="2800" dirty="0" smtClean="0"/>
              <a:t> M</a:t>
            </a:r>
            <a:r>
              <a:rPr lang="fr-CA" sz="2800" dirty="0" smtClean="0">
                <a:solidFill>
                  <a:schemeClr val="tx1">
                    <a:lumMod val="75000"/>
                  </a:schemeClr>
                </a:solidFill>
              </a:rPr>
              <a:t>O</a:t>
            </a:r>
            <a:r>
              <a:rPr lang="fr-CA" sz="2800" dirty="0" smtClean="0"/>
              <a:t>RT </a:t>
            </a:r>
          </a:p>
          <a:p>
            <a:endParaRPr lang="fr-CA" sz="2800" dirty="0" smtClean="0"/>
          </a:p>
          <a:p>
            <a:endParaRPr lang="fr-CA" sz="2000" dirty="0"/>
          </a:p>
          <a:p>
            <a:r>
              <a:rPr lang="fr-CA" sz="2000" u="sng" dirty="0" smtClean="0">
                <a:solidFill>
                  <a:schemeClr val="tx1">
                    <a:lumMod val="75000"/>
                  </a:schemeClr>
                </a:solidFill>
              </a:rPr>
              <a:t>Les différentes formes de protection</a:t>
            </a:r>
          </a:p>
          <a:p>
            <a:endParaRPr lang="fr-CA" sz="2000" dirty="0"/>
          </a:p>
          <a:p>
            <a:r>
              <a:rPr lang="fr-CA" sz="2000" dirty="0" smtClean="0"/>
              <a:t>1.   Les protections internationales protégeant le droit à la vie</a:t>
            </a:r>
          </a:p>
          <a:p>
            <a:r>
              <a:rPr lang="fr-CA" sz="2000" dirty="0" smtClean="0"/>
              <a:t>2.   Les protections internationales concernant la peine de mort</a:t>
            </a:r>
          </a:p>
          <a:p>
            <a:r>
              <a:rPr lang="fr-CA" sz="2000" dirty="0" smtClean="0"/>
              <a:t>3.   Les protections nationales relatives au droit à la vie  et à la peine de mort</a:t>
            </a:r>
          </a:p>
          <a:p>
            <a:r>
              <a:rPr lang="fr-CA" sz="2000" dirty="0"/>
              <a:t>	</a:t>
            </a:r>
            <a:r>
              <a:rPr lang="fr-CA" sz="2000" dirty="0" smtClean="0"/>
              <a:t>a) En Europe</a:t>
            </a:r>
          </a:p>
          <a:p>
            <a:r>
              <a:rPr lang="fr-CA" sz="2000" dirty="0" smtClean="0"/>
              <a:t>	b)En Amérique</a:t>
            </a:r>
          </a:p>
          <a:p>
            <a:r>
              <a:rPr lang="fr-CA" sz="2000" dirty="0"/>
              <a:t>	</a:t>
            </a:r>
            <a:r>
              <a:rPr lang="fr-CA" sz="2000" dirty="0" smtClean="0"/>
              <a:t>c) En Afrique</a:t>
            </a:r>
          </a:p>
          <a:p>
            <a:endParaRPr lang="fr-CA" sz="2000" dirty="0"/>
          </a:p>
          <a:p>
            <a:r>
              <a:rPr lang="fr-CA" sz="2000" u="sng" dirty="0" smtClean="0">
                <a:solidFill>
                  <a:schemeClr val="tx1">
                    <a:lumMod val="75000"/>
                  </a:schemeClr>
                </a:solidFill>
              </a:rPr>
              <a:t>Le Canada et sa position face à la peine de mort</a:t>
            </a:r>
          </a:p>
          <a:p>
            <a:endParaRPr lang="fr-CA" sz="2000" u="sng" dirty="0"/>
          </a:p>
          <a:p>
            <a:pPr marL="342900" indent="-342900">
              <a:buAutoNum type="arabicPeriod"/>
            </a:pPr>
            <a:r>
              <a:rPr lang="fr-CA" sz="2000" dirty="0" smtClean="0"/>
              <a:t>Les traités auxquels nous avons adhéré</a:t>
            </a:r>
          </a:p>
          <a:p>
            <a:pPr marL="342900" indent="-342900">
              <a:buAutoNum type="arabicPeriod"/>
            </a:pPr>
            <a:r>
              <a:rPr lang="fr-CA" sz="2000" dirty="0" smtClean="0"/>
              <a:t>L’historique de la peine de mort au Canada</a:t>
            </a:r>
          </a:p>
          <a:p>
            <a:pPr marL="342900" indent="-342900">
              <a:buAutoNum type="arabicPeriod"/>
            </a:pPr>
            <a:r>
              <a:rPr lang="fr-CA" sz="2000" dirty="0" smtClean="0"/>
              <a:t>Trois grands arrêts marquants</a:t>
            </a:r>
          </a:p>
          <a:p>
            <a:pPr marL="342900" indent="-342900">
              <a:buAutoNum type="arabicPeriod"/>
            </a:pPr>
            <a:r>
              <a:rPr lang="fr-CA" sz="2000" dirty="0" smtClean="0"/>
              <a:t>Les rapports du </a:t>
            </a:r>
            <a:r>
              <a:rPr lang="fr-CA" sz="2000" dirty="0" smtClean="0"/>
              <a:t>Comité </a:t>
            </a:r>
            <a:r>
              <a:rPr lang="fr-CA" sz="2000" dirty="0" smtClean="0"/>
              <a:t>des droits de l’Homme</a:t>
            </a:r>
          </a:p>
          <a:p>
            <a:endParaRPr lang="en-US" sz="2000" dirty="0"/>
          </a:p>
        </p:txBody>
      </p:sp>
      <p:sp>
        <p:nvSpPr>
          <p:cNvPr id="6" name="Rectangle 5"/>
          <p:cNvSpPr/>
          <p:nvPr>
            <p:custDataLst>
              <p:tags r:id="rId2"/>
            </p:custDataLst>
          </p:nvPr>
        </p:nvSpPr>
        <p:spPr>
          <a:xfrm>
            <a:off x="251520" y="0"/>
            <a:ext cx="21602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custDataLst>
              <p:tags r:id="rId3"/>
            </p:custDataLst>
          </p:nvPr>
        </p:nvSpPr>
        <p:spPr>
          <a:xfrm>
            <a:off x="629562" y="0"/>
            <a:ext cx="54006" cy="6858000"/>
          </a:xfrm>
          <a:prstGeom prst="rect">
            <a:avLst/>
          </a:prstGeom>
          <a:solidFill>
            <a:schemeClr val="tx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custDataLst>
              <p:tags r:id="rId4"/>
            </p:custDataLst>
          </p:nvPr>
        </p:nvSpPr>
        <p:spPr>
          <a:xfrm>
            <a:off x="107504" y="-171400"/>
            <a:ext cx="144016" cy="7029400"/>
          </a:xfrm>
          <a:prstGeom prst="rect">
            <a:avLst/>
          </a:prstGeom>
          <a:solidFill>
            <a:schemeClr val="tx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custDataLst>
              <p:tags r:id="rId5"/>
            </p:custDataLst>
          </p:nvPr>
        </p:nvSpPr>
        <p:spPr>
          <a:xfrm>
            <a:off x="-108520" y="0"/>
            <a:ext cx="10750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custDataLst>
              <p:tags r:id="rId6"/>
            </p:custDataLst>
          </p:nvPr>
        </p:nvSpPr>
        <p:spPr>
          <a:xfrm>
            <a:off x="-324544" y="44624"/>
            <a:ext cx="54006" cy="6858000"/>
          </a:xfrm>
          <a:prstGeom prst="rect">
            <a:avLst/>
          </a:prstGeom>
          <a:solidFill>
            <a:schemeClr val="tx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864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custDataLst>
              <p:tags r:id="rId1"/>
            </p:custDataLst>
            <p:extLst>
              <p:ext uri="{D42A27DB-BD31-4B8C-83A1-F6EECF244321}">
                <p14:modId xmlns:p14="http://schemas.microsoft.com/office/powerpoint/2010/main" val="2083829544"/>
              </p:ext>
            </p:extLst>
          </p:nvPr>
        </p:nvGraphicFramePr>
        <p:xfrm>
          <a:off x="467544" y="1412776"/>
          <a:ext cx="8208912" cy="5040561"/>
        </p:xfrm>
        <a:graphic>
          <a:graphicData uri="http://schemas.openxmlformats.org/drawingml/2006/table">
            <a:tbl>
              <a:tblPr firstRow="1" firstCol="1" bandRow="1">
                <a:tableStyleId>{5C22544A-7EE6-4342-B048-85BDC9FD1C3A}</a:tableStyleId>
              </a:tblPr>
              <a:tblGrid>
                <a:gridCol w="2947398"/>
                <a:gridCol w="5261514"/>
              </a:tblGrid>
              <a:tr h="675911">
                <a:tc>
                  <a:txBody>
                    <a:bodyPr/>
                    <a:lstStyle/>
                    <a:p>
                      <a:pPr algn="ctr">
                        <a:lnSpc>
                          <a:spcPct val="115000"/>
                        </a:lnSpc>
                        <a:spcAft>
                          <a:spcPts val="0"/>
                        </a:spcAft>
                      </a:pPr>
                      <a:r>
                        <a:rPr lang="en-CA" sz="1400" u="sng" dirty="0">
                          <a:effectLst/>
                        </a:rPr>
                        <a:t>PROTECTIONS INTERNATIONNALES</a:t>
                      </a:r>
                      <a:endParaRPr lang="en-US" sz="1100" dirty="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T w="12700" cap="flat" cmpd="sng" algn="ctr">
                      <a:noFill/>
                      <a:prstDash val="solid"/>
                      <a:round/>
                      <a:headEnd type="none" w="med" len="med"/>
                      <a:tailEnd type="none" w="med" len="med"/>
                    </a:lnT>
                    <a:cell3D prstMaterial="dkEdge">
                      <a:bevel/>
                      <a:lightRig rig="flood" dir="t"/>
                    </a:cell3D>
                  </a:tcPr>
                </a:tc>
                <a:tc>
                  <a:txBody>
                    <a:bodyPr/>
                    <a:lstStyle/>
                    <a:p>
                      <a:pPr algn="ctr">
                        <a:lnSpc>
                          <a:spcPct val="115000"/>
                        </a:lnSpc>
                        <a:spcAft>
                          <a:spcPts val="0"/>
                        </a:spcAft>
                      </a:pPr>
                      <a:r>
                        <a:rPr lang="fr-FR" sz="1400" u="sng" dirty="0">
                          <a:effectLst/>
                        </a:rPr>
                        <a:t>ARTICLES PERTINENTS</a:t>
                      </a:r>
                      <a:endParaRPr lang="en-US" sz="1100" dirty="0">
                        <a:effectLst/>
                        <a:latin typeface="Calibri"/>
                        <a:ea typeface="Calibri"/>
                        <a:cs typeface="Times New Roman"/>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cell3D prstMaterial="dkEdge">
                      <a:bevel/>
                      <a:lightRig rig="flood" dir="t"/>
                    </a:cell3D>
                  </a:tcPr>
                </a:tc>
              </a:tr>
              <a:tr h="905865">
                <a:tc>
                  <a:txBody>
                    <a:bodyPr/>
                    <a:lstStyle/>
                    <a:p>
                      <a:pPr algn="ctr">
                        <a:lnSpc>
                          <a:spcPct val="115000"/>
                        </a:lnSpc>
                        <a:spcAft>
                          <a:spcPts val="0"/>
                        </a:spcAft>
                      </a:pPr>
                      <a:r>
                        <a:rPr lang="fr-CA" sz="1400" dirty="0">
                          <a:effectLst/>
                        </a:rPr>
                        <a:t>Déclaration universelle des droits de l’homme </a:t>
                      </a:r>
                      <a:endParaRPr lang="en-US" sz="1100" dirty="0">
                        <a:effectLst/>
                      </a:endParaRPr>
                    </a:p>
                    <a:p>
                      <a:pPr algn="ctr">
                        <a:lnSpc>
                          <a:spcPct val="115000"/>
                        </a:lnSpc>
                        <a:spcAft>
                          <a:spcPts val="0"/>
                        </a:spcAft>
                      </a:pPr>
                      <a:r>
                        <a:rPr lang="fr-CA" sz="1400" dirty="0">
                          <a:effectLst/>
                        </a:rPr>
                        <a:t> </a:t>
                      </a:r>
                      <a:endParaRPr lang="en-US" sz="1100" dirty="0">
                        <a:effectLst/>
                        <a:latin typeface="Calibri"/>
                        <a:ea typeface="Calibri"/>
                        <a:cs typeface="Times New Roman"/>
                      </a:endParaRPr>
                    </a:p>
                  </a:txBody>
                  <a:tcPr marL="68580" marR="68580" marT="0" marB="0" anchor="ctr">
                    <a:lnL w="12700" cap="flat" cmpd="sng" algn="ctr">
                      <a:noFill/>
                      <a:prstDash val="solid"/>
                      <a:round/>
                      <a:headEnd type="none" w="med" len="med"/>
                      <a:tailEnd type="none" w="med" len="med"/>
                    </a:lnL>
                    <a:cell3D prstMaterial="dkEdge">
                      <a:bevel/>
                      <a:lightRig rig="flood" dir="t"/>
                    </a:cell3D>
                  </a:tcPr>
                </a:tc>
                <a:tc>
                  <a:txBody>
                    <a:bodyPr/>
                    <a:lstStyle/>
                    <a:p>
                      <a:pPr marL="342900" lvl="0" indent="-342900" algn="just">
                        <a:spcAft>
                          <a:spcPts val="0"/>
                        </a:spcAft>
                        <a:buFont typeface="Symbol"/>
                        <a:buChar char=""/>
                      </a:pPr>
                      <a:r>
                        <a:rPr lang="fr-FR" sz="1400" u="sng" dirty="0">
                          <a:effectLst/>
                        </a:rPr>
                        <a:t>Art. 3 :</a:t>
                      </a:r>
                      <a:r>
                        <a:rPr lang="fr-FR" sz="1400" dirty="0">
                          <a:effectLst/>
                        </a:rPr>
                        <a:t> </a:t>
                      </a:r>
                      <a:r>
                        <a:rPr lang="fr-CA" sz="1400" dirty="0">
                          <a:effectLst/>
                        </a:rPr>
                        <a:t>Tout individu a droit à la vie, à la liberté et à la sûreté de sa personne.</a:t>
                      </a:r>
                      <a:endParaRPr lang="en-US" sz="1200" dirty="0">
                        <a:effectLst/>
                      </a:endParaRPr>
                    </a:p>
                    <a:p>
                      <a:pPr algn="just">
                        <a:lnSpc>
                          <a:spcPct val="115000"/>
                        </a:lnSpc>
                        <a:spcAft>
                          <a:spcPts val="0"/>
                        </a:spcAft>
                      </a:pPr>
                      <a:r>
                        <a:rPr lang="fr-FR" sz="1400" dirty="0">
                          <a:effectLst/>
                        </a:rPr>
                        <a:t> </a:t>
                      </a:r>
                      <a:endParaRPr lang="en-US" sz="1100" dirty="0">
                        <a:effectLst/>
                        <a:latin typeface="Calibri"/>
                        <a:ea typeface="Calibri"/>
                        <a:cs typeface="Times New Roman"/>
                      </a:endParaRPr>
                    </a:p>
                  </a:txBody>
                  <a:tcPr marL="68580" marR="68580" marT="0" marB="0" anchor="ctr">
                    <a:lnR w="12700" cap="flat" cmpd="sng" algn="ctr">
                      <a:noFill/>
                      <a:prstDash val="solid"/>
                      <a:round/>
                      <a:headEnd type="none" w="med" len="med"/>
                      <a:tailEnd type="none" w="med" len="med"/>
                    </a:lnR>
                    <a:cell3D prstMaterial="dkEdge">
                      <a:bevel/>
                      <a:lightRig rig="flood" dir="t"/>
                    </a:cell3D>
                  </a:tcPr>
                </a:tc>
              </a:tr>
              <a:tr h="1339069">
                <a:tc>
                  <a:txBody>
                    <a:bodyPr/>
                    <a:lstStyle/>
                    <a:p>
                      <a:pPr algn="ctr">
                        <a:lnSpc>
                          <a:spcPct val="115000"/>
                        </a:lnSpc>
                        <a:spcAft>
                          <a:spcPts val="0"/>
                        </a:spcAft>
                      </a:pPr>
                      <a:r>
                        <a:rPr lang="fr-CA" sz="1400" dirty="0">
                          <a:effectLst/>
                        </a:rPr>
                        <a:t>Pacte sur les droits civils et politiques </a:t>
                      </a:r>
                      <a:endParaRPr lang="en-US" sz="1100" dirty="0">
                        <a:effectLst/>
                      </a:endParaRPr>
                    </a:p>
                    <a:p>
                      <a:pPr algn="ctr">
                        <a:lnSpc>
                          <a:spcPct val="115000"/>
                        </a:lnSpc>
                        <a:spcAft>
                          <a:spcPts val="0"/>
                        </a:spcAft>
                      </a:pPr>
                      <a:r>
                        <a:rPr lang="fr-CA" sz="1400" dirty="0">
                          <a:effectLst/>
                        </a:rPr>
                        <a:t> </a:t>
                      </a:r>
                      <a:endParaRPr lang="en-US" sz="1100" dirty="0">
                        <a:effectLst/>
                        <a:latin typeface="Calibri"/>
                        <a:ea typeface="Calibri"/>
                        <a:cs typeface="Times New Roman"/>
                      </a:endParaRPr>
                    </a:p>
                  </a:txBody>
                  <a:tcPr marL="68580" marR="68580" marT="0" marB="0" anchor="ctr">
                    <a:lnL w="12700" cap="flat" cmpd="sng" algn="ctr">
                      <a:noFill/>
                      <a:prstDash val="solid"/>
                      <a:round/>
                      <a:headEnd type="none" w="med" len="med"/>
                      <a:tailEnd type="none" w="med" len="med"/>
                    </a:lnL>
                    <a:cell3D prstMaterial="dkEdge">
                      <a:bevel/>
                      <a:lightRig rig="flood" dir="t"/>
                    </a:cell3D>
                  </a:tcPr>
                </a:tc>
                <a:tc>
                  <a:txBody>
                    <a:bodyPr/>
                    <a:lstStyle/>
                    <a:p>
                      <a:pPr marL="342900" lvl="0" indent="-342900" algn="just">
                        <a:spcAft>
                          <a:spcPts val="0"/>
                        </a:spcAft>
                        <a:buFont typeface="Symbol"/>
                        <a:buChar char=""/>
                      </a:pPr>
                      <a:endParaRPr lang="es-ES" sz="1400" u="sng" dirty="0" smtClean="0">
                        <a:effectLst/>
                      </a:endParaRPr>
                    </a:p>
                    <a:p>
                      <a:pPr marL="342900" lvl="0" indent="-342900" algn="just">
                        <a:spcAft>
                          <a:spcPts val="0"/>
                        </a:spcAft>
                        <a:buFont typeface="Symbol"/>
                        <a:buChar char=""/>
                      </a:pPr>
                      <a:r>
                        <a:rPr lang="es-ES" sz="1400" u="sng" dirty="0" smtClean="0">
                          <a:effectLst/>
                        </a:rPr>
                        <a:t>Art</a:t>
                      </a:r>
                      <a:r>
                        <a:rPr lang="es-ES" sz="1400" u="sng" dirty="0">
                          <a:effectLst/>
                        </a:rPr>
                        <a:t>. 6(1):</a:t>
                      </a:r>
                      <a:r>
                        <a:rPr lang="es-ES" sz="1400" dirty="0">
                          <a:effectLst/>
                        </a:rPr>
                        <a:t> </a:t>
                      </a:r>
                      <a:r>
                        <a:rPr lang="fr-CA" sz="1400" dirty="0">
                          <a:effectLst/>
                        </a:rPr>
                        <a:t>Le droit à la vie est inhérent à la personne humaine. Ce droit doit être protégé par la loi. Nul ne peut être arbitrairement privé de la vie.</a:t>
                      </a:r>
                      <a:endParaRPr lang="en-US" sz="1200" dirty="0">
                        <a:effectLst/>
                      </a:endParaRPr>
                    </a:p>
                    <a:p>
                      <a:pPr marL="201295" algn="just">
                        <a:spcAft>
                          <a:spcPts val="0"/>
                        </a:spcAft>
                      </a:pPr>
                      <a:r>
                        <a:rPr lang="fr-CA" sz="1400" dirty="0">
                          <a:effectLst/>
                        </a:rPr>
                        <a:t> </a:t>
                      </a:r>
                      <a:endParaRPr lang="en-US" sz="1200" dirty="0">
                        <a:effectLst/>
                      </a:endParaRPr>
                    </a:p>
                    <a:p>
                      <a:pPr marL="342900" lvl="0" indent="-342900" algn="just">
                        <a:spcAft>
                          <a:spcPts val="0"/>
                        </a:spcAft>
                        <a:buFont typeface="Symbol"/>
                        <a:buChar char=""/>
                      </a:pPr>
                      <a:r>
                        <a:rPr lang="fr-CA" sz="1400" u="sng" dirty="0">
                          <a:effectLst/>
                        </a:rPr>
                        <a:t>Art. 4(2)</a:t>
                      </a:r>
                      <a:r>
                        <a:rPr lang="fr-CA" sz="1400" dirty="0">
                          <a:effectLst/>
                        </a:rPr>
                        <a:t>: dérogation impossible à l’art. 6</a:t>
                      </a:r>
                      <a:endParaRPr lang="en-US" sz="1200" dirty="0">
                        <a:effectLst/>
                        <a:latin typeface="Times New Roman"/>
                        <a:ea typeface="Times"/>
                        <a:cs typeface="Times New Roman"/>
                      </a:endParaRPr>
                    </a:p>
                  </a:txBody>
                  <a:tcPr marL="68580" marR="68580" marT="0" marB="0" anchor="ctr">
                    <a:lnR w="12700" cap="flat" cmpd="sng" algn="ctr">
                      <a:noFill/>
                      <a:prstDash val="solid"/>
                      <a:round/>
                      <a:headEnd type="none" w="med" len="med"/>
                      <a:tailEnd type="none" w="med" len="med"/>
                    </a:lnR>
                    <a:cell3D prstMaterial="dkEdge">
                      <a:bevel/>
                      <a:lightRig rig="flood" dir="t"/>
                    </a:cell3D>
                  </a:tcPr>
                </a:tc>
              </a:tr>
              <a:tr h="1213851">
                <a:tc>
                  <a:txBody>
                    <a:bodyPr/>
                    <a:lstStyle/>
                    <a:p>
                      <a:pPr algn="ctr">
                        <a:lnSpc>
                          <a:spcPct val="115000"/>
                        </a:lnSpc>
                        <a:spcAft>
                          <a:spcPts val="0"/>
                        </a:spcAft>
                      </a:pPr>
                      <a:r>
                        <a:rPr lang="fr-CA" sz="1400" dirty="0">
                          <a:effectLst/>
                        </a:rPr>
                        <a:t>2</a:t>
                      </a:r>
                      <a:r>
                        <a:rPr lang="fr-CA" sz="1400" baseline="30000" dirty="0">
                          <a:effectLst/>
                        </a:rPr>
                        <a:t>e</a:t>
                      </a:r>
                      <a:r>
                        <a:rPr lang="fr-CA" sz="1400" dirty="0">
                          <a:effectLst/>
                        </a:rPr>
                        <a:t> protocole facultatif se rapportant au pacte sur les droits civils et politiques </a:t>
                      </a:r>
                      <a:endParaRPr lang="en-US" sz="1100" dirty="0">
                        <a:effectLst/>
                      </a:endParaRPr>
                    </a:p>
                    <a:p>
                      <a:pPr algn="ctr">
                        <a:lnSpc>
                          <a:spcPct val="115000"/>
                        </a:lnSpc>
                        <a:spcAft>
                          <a:spcPts val="0"/>
                        </a:spcAft>
                      </a:pPr>
                      <a:r>
                        <a:rPr lang="fr-CA" sz="1400" dirty="0">
                          <a:effectLst/>
                        </a:rPr>
                        <a:t> </a:t>
                      </a:r>
                      <a:endParaRPr lang="en-US" sz="1100" dirty="0">
                        <a:effectLst/>
                        <a:latin typeface="Calibri"/>
                        <a:ea typeface="Calibri"/>
                        <a:cs typeface="Times New Roman"/>
                      </a:endParaRPr>
                    </a:p>
                  </a:txBody>
                  <a:tcPr marL="68580" marR="68580" marT="0" marB="0" anchor="ctr">
                    <a:lnL w="12700" cap="flat" cmpd="sng" algn="ctr">
                      <a:noFill/>
                      <a:prstDash val="solid"/>
                      <a:round/>
                      <a:headEnd type="none" w="med" len="med"/>
                      <a:tailEnd type="none" w="med" len="med"/>
                    </a:lnL>
                    <a:cell3D prstMaterial="dkEdge">
                      <a:bevel/>
                      <a:lightRig rig="flood" dir="t"/>
                    </a:cell3D>
                  </a:tcPr>
                </a:tc>
                <a:tc>
                  <a:txBody>
                    <a:bodyPr/>
                    <a:lstStyle/>
                    <a:p>
                      <a:pPr marL="342900" lvl="0" indent="-342900" algn="just">
                        <a:spcAft>
                          <a:spcPts val="0"/>
                        </a:spcAft>
                        <a:buFont typeface="Symbol"/>
                        <a:buChar char=""/>
                      </a:pPr>
                      <a:r>
                        <a:rPr lang="fr-FR" sz="1400">
                          <a:effectLst/>
                        </a:rPr>
                        <a:t>Préambule : fait référence à l’art. 3 de la Déclaration universelle des droits de l’homme et l’art. 6 du Pacte sur les droits civils et politiques.  </a:t>
                      </a:r>
                      <a:endParaRPr lang="en-US" sz="1200">
                        <a:effectLst/>
                        <a:latin typeface="Times New Roman"/>
                        <a:ea typeface="Times"/>
                        <a:cs typeface="Times New Roman"/>
                      </a:endParaRPr>
                    </a:p>
                  </a:txBody>
                  <a:tcPr marL="68580" marR="68580" marT="0" marB="0" anchor="ctr">
                    <a:lnR w="12700" cap="flat" cmpd="sng" algn="ctr">
                      <a:noFill/>
                      <a:prstDash val="solid"/>
                      <a:round/>
                      <a:headEnd type="none" w="med" len="med"/>
                      <a:tailEnd type="none" w="med" len="med"/>
                    </a:lnR>
                    <a:cell3D prstMaterial="dkEdge">
                      <a:bevel/>
                      <a:lightRig rig="flood" dir="t"/>
                    </a:cell3D>
                  </a:tcPr>
                </a:tc>
              </a:tr>
              <a:tr h="905865">
                <a:tc>
                  <a:txBody>
                    <a:bodyPr/>
                    <a:lstStyle/>
                    <a:p>
                      <a:pPr algn="ctr">
                        <a:lnSpc>
                          <a:spcPct val="115000"/>
                        </a:lnSpc>
                        <a:spcAft>
                          <a:spcPts val="0"/>
                        </a:spcAft>
                      </a:pPr>
                      <a:r>
                        <a:rPr lang="fr-CA" sz="1400">
                          <a:effectLst/>
                        </a:rPr>
                        <a:t>Convention relative aux droits de l’enfant</a:t>
                      </a:r>
                      <a:endParaRPr lang="en-US" sz="1100">
                        <a:effectLst/>
                      </a:endParaRPr>
                    </a:p>
                    <a:p>
                      <a:pPr algn="ctr">
                        <a:lnSpc>
                          <a:spcPct val="115000"/>
                        </a:lnSpc>
                        <a:spcAft>
                          <a:spcPts val="0"/>
                        </a:spcAft>
                      </a:pPr>
                      <a:r>
                        <a:rPr lang="fr-CA" sz="1400">
                          <a:effectLst/>
                        </a:rPr>
                        <a:t> </a:t>
                      </a:r>
                      <a:endParaRPr lang="en-US" sz="1100">
                        <a:effectLst/>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cell3D prstMaterial="dkEdge">
                      <a:bevel/>
                      <a:lightRig rig="flood" dir="t"/>
                    </a:cell3D>
                  </a:tcPr>
                </a:tc>
                <a:tc>
                  <a:txBody>
                    <a:bodyPr/>
                    <a:lstStyle/>
                    <a:p>
                      <a:pPr marL="342900" lvl="0" indent="-342900" algn="just">
                        <a:spcAft>
                          <a:spcPts val="0"/>
                        </a:spcAft>
                        <a:buFont typeface="Symbol"/>
                        <a:buChar char=""/>
                      </a:pPr>
                      <a:r>
                        <a:rPr lang="fr-FR" sz="1400" dirty="0">
                          <a:effectLst/>
                        </a:rPr>
                        <a:t>Art. 6(1) : Les États </a:t>
                      </a:r>
                      <a:r>
                        <a:rPr lang="fr-FR" sz="1400" dirty="0" smtClean="0">
                          <a:effectLst/>
                        </a:rPr>
                        <a:t>partis </a:t>
                      </a:r>
                      <a:r>
                        <a:rPr lang="fr-FR" sz="1400" dirty="0">
                          <a:effectLst/>
                        </a:rPr>
                        <a:t>reconnaissent que tout enfant a un droit inhérent à la vie. </a:t>
                      </a:r>
                      <a:endParaRPr lang="en-US" sz="1200" dirty="0">
                        <a:effectLst/>
                        <a:latin typeface="Times New Roman"/>
                        <a:ea typeface="Times"/>
                        <a:cs typeface="Times New Roman"/>
                      </a:endParaRPr>
                    </a:p>
                  </a:txBody>
                  <a:tcPr marL="68580" marR="68580" marT="0" marB="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cell3D prstMaterial="dkEdge">
                      <a:bevel/>
                      <a:lightRig rig="flood" dir="t"/>
                    </a:cell3D>
                  </a:tcPr>
                </a:tc>
              </a:tr>
            </a:tbl>
          </a:graphicData>
        </a:graphic>
      </p:graphicFrame>
      <p:sp>
        <p:nvSpPr>
          <p:cNvPr id="7" name="Rectangle 6"/>
          <p:cNvSpPr/>
          <p:nvPr>
            <p:custDataLst>
              <p:tags r:id="rId2"/>
            </p:custDataLst>
          </p:nvPr>
        </p:nvSpPr>
        <p:spPr>
          <a:xfrm>
            <a:off x="-53166" y="0"/>
            <a:ext cx="9521709" cy="1323439"/>
          </a:xfrm>
          <a:prstGeom prst="rect">
            <a:avLst/>
          </a:prstGeom>
          <a:noFill/>
        </p:spPr>
        <p:txBody>
          <a:bodyPr wrap="square" lIns="91440" tIns="45720" rIns="91440" bIns="45720">
            <a:spAutoFit/>
          </a:bodyPr>
          <a:lstStyle/>
          <a:p>
            <a:pPr algn="ctr"/>
            <a:r>
              <a:rPr lang="en-US" sz="40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Les protections </a:t>
            </a:r>
            <a:r>
              <a:rPr lang="en-US" sz="4000" b="1" cap="none" spc="0"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internationales</a:t>
            </a:r>
            <a:r>
              <a:rPr lang="en-US" sz="40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p>
          <a:p>
            <a:pPr algn="ctr"/>
            <a:r>
              <a:rPr lang="en-US" sz="4000" b="1" cap="none" spc="0"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protégeant</a:t>
            </a:r>
            <a:r>
              <a:rPr lang="en-US" sz="40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le </a:t>
            </a:r>
            <a:r>
              <a:rPr lang="en-US" sz="4000" b="1" cap="none" spc="0"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droit</a:t>
            </a:r>
            <a:r>
              <a:rPr lang="en-US" sz="40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à la vie</a:t>
            </a:r>
            <a:endParaRPr lang="en-US" sz="40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4140824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custDataLst>
              <p:tags r:id="rId1"/>
            </p:custDataLst>
            <p:extLst>
              <p:ext uri="{D42A27DB-BD31-4B8C-83A1-F6EECF244321}">
                <p14:modId xmlns:p14="http://schemas.microsoft.com/office/powerpoint/2010/main" val="1065487130"/>
              </p:ext>
            </p:extLst>
          </p:nvPr>
        </p:nvGraphicFramePr>
        <p:xfrm>
          <a:off x="683568" y="692696"/>
          <a:ext cx="7992888" cy="5433467"/>
        </p:xfrm>
        <a:graphic>
          <a:graphicData uri="http://schemas.openxmlformats.org/drawingml/2006/table">
            <a:tbl>
              <a:tblPr firstRow="1" firstCol="1" bandRow="1">
                <a:tableStyleId>{5C22544A-7EE6-4342-B048-85BDC9FD1C3A}</a:tableStyleId>
              </a:tblPr>
              <a:tblGrid>
                <a:gridCol w="2869835"/>
                <a:gridCol w="5123053"/>
              </a:tblGrid>
              <a:tr h="603466">
                <a:tc>
                  <a:txBody>
                    <a:bodyPr/>
                    <a:lstStyle/>
                    <a:p>
                      <a:pPr algn="ctr">
                        <a:lnSpc>
                          <a:spcPct val="115000"/>
                        </a:lnSpc>
                        <a:spcAft>
                          <a:spcPts val="0"/>
                        </a:spcAft>
                      </a:pPr>
                      <a:endParaRPr lang="en-CA" sz="1300" u="sng" dirty="0" smtClean="0">
                        <a:effectLst/>
                      </a:endParaRPr>
                    </a:p>
                    <a:p>
                      <a:pPr algn="ctr">
                        <a:lnSpc>
                          <a:spcPct val="115000"/>
                        </a:lnSpc>
                        <a:spcAft>
                          <a:spcPts val="0"/>
                        </a:spcAft>
                      </a:pPr>
                      <a:r>
                        <a:rPr lang="en-CA" sz="1300" u="sng" dirty="0" smtClean="0">
                          <a:effectLst/>
                        </a:rPr>
                        <a:t>PROTECTIONS </a:t>
                      </a:r>
                      <a:r>
                        <a:rPr lang="en-CA" sz="1300" u="sng" dirty="0">
                          <a:effectLst/>
                        </a:rPr>
                        <a:t>INTERNATIONNALES</a:t>
                      </a:r>
                      <a:endParaRPr lang="en-US" sz="1000" dirty="0">
                        <a:effectLst/>
                        <a:latin typeface="Calibri"/>
                        <a:ea typeface="Calibri"/>
                        <a:cs typeface="Times New Roman"/>
                      </a:endParaRPr>
                    </a:p>
                  </a:txBody>
                  <a:tcPr marL="64020" marR="64020" marT="0" marB="0">
                    <a:lnB w="12700" cap="flat" cmpd="sng" algn="ctr">
                      <a:solidFill>
                        <a:schemeClr val="tx1"/>
                      </a:solidFill>
                      <a:prstDash val="solid"/>
                      <a:round/>
                      <a:headEnd type="none" w="med" len="med"/>
                      <a:tailEnd type="none" w="med" len="med"/>
                    </a:lnB>
                    <a:solidFill>
                      <a:srgbClr val="003399"/>
                    </a:solidFill>
                  </a:tcPr>
                </a:tc>
                <a:tc>
                  <a:txBody>
                    <a:bodyPr/>
                    <a:lstStyle/>
                    <a:p>
                      <a:pPr algn="ctr">
                        <a:lnSpc>
                          <a:spcPct val="115000"/>
                        </a:lnSpc>
                        <a:spcAft>
                          <a:spcPts val="0"/>
                        </a:spcAft>
                      </a:pPr>
                      <a:r>
                        <a:rPr lang="fr-FR" sz="1300" u="sng" dirty="0">
                          <a:effectLst/>
                        </a:rPr>
                        <a:t>ARTICLES PERTINENTS</a:t>
                      </a:r>
                      <a:endParaRPr lang="en-US" sz="1000" dirty="0">
                        <a:effectLst/>
                        <a:latin typeface="Calibri"/>
                        <a:ea typeface="Calibri"/>
                        <a:cs typeface="Times New Roman"/>
                      </a:endParaRPr>
                    </a:p>
                  </a:txBody>
                  <a:tcPr marL="64020" marR="64020" marT="0" marB="0" anchor="ctr">
                    <a:solidFill>
                      <a:srgbClr val="003399"/>
                    </a:solidFill>
                  </a:tcPr>
                </a:tc>
              </a:tr>
              <a:tr h="824926">
                <a:tc>
                  <a:txBody>
                    <a:bodyPr/>
                    <a:lstStyle/>
                    <a:p>
                      <a:pPr algn="ctr">
                        <a:lnSpc>
                          <a:spcPct val="115000"/>
                        </a:lnSpc>
                        <a:spcAft>
                          <a:spcPts val="0"/>
                        </a:spcAft>
                      </a:pPr>
                      <a:r>
                        <a:rPr lang="fr-CA" sz="1300" u="none" strike="noStrike" baseline="0" dirty="0">
                          <a:solidFill>
                            <a:schemeClr val="tx1"/>
                          </a:solidFill>
                          <a:effectLst/>
                          <a:hlinkClick r:id="rId3"/>
                        </a:rPr>
                        <a:t>Le Statut de Rome de la Cour pénale de justice</a:t>
                      </a:r>
                      <a:r>
                        <a:rPr lang="fr-CA" sz="1300" dirty="0">
                          <a:effectLst/>
                        </a:rPr>
                        <a:t> (1998) </a:t>
                      </a:r>
                      <a:endParaRPr lang="en-US" sz="1000" dirty="0">
                        <a:effectLst/>
                        <a:latin typeface="Calibri"/>
                        <a:ea typeface="Calibri"/>
                        <a:cs typeface="Times New Roman"/>
                      </a:endParaRPr>
                    </a:p>
                  </a:txBody>
                  <a:tcPr marL="64020" marR="64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chemeClr val="tx1">
                        <a:lumMod val="95000"/>
                      </a:schemeClr>
                    </a:solidFill>
                  </a:tcPr>
                </a:tc>
                <a:tc>
                  <a:txBody>
                    <a:bodyPr/>
                    <a:lstStyle/>
                    <a:p>
                      <a:pPr algn="just">
                        <a:lnSpc>
                          <a:spcPct val="115000"/>
                        </a:lnSpc>
                        <a:spcAft>
                          <a:spcPts val="0"/>
                        </a:spcAft>
                        <a:buFont typeface="Symbol" pitchFamily="18" charset="2"/>
                        <a:buChar char=""/>
                      </a:pPr>
                      <a:r>
                        <a:rPr lang="fr-CA" sz="1300" u="sng" dirty="0">
                          <a:effectLst/>
                        </a:rPr>
                        <a:t>Arts. 6; 7j</a:t>
                      </a:r>
                      <a:r>
                        <a:rPr lang="fr-CA" sz="1300" dirty="0">
                          <a:effectLst/>
                        </a:rPr>
                        <a:t> : Protège le droit à la vie contre les crimes de génocides, les crimes de guerre et les crimes contre l'humanité</a:t>
                      </a:r>
                      <a:endParaRPr lang="en-US" sz="1000" dirty="0">
                        <a:effectLst/>
                        <a:latin typeface="Calibri"/>
                        <a:ea typeface="Calibri"/>
                        <a:cs typeface="Times New Roman"/>
                      </a:endParaRPr>
                    </a:p>
                  </a:txBody>
                  <a:tcPr marL="64020" marR="64020" marT="0" marB="0" anchor="ctr">
                    <a:lnL w="12700" cap="flat" cmpd="sng" algn="ctr">
                      <a:solidFill>
                        <a:schemeClr val="tx1"/>
                      </a:solidFill>
                      <a:prstDash val="solid"/>
                      <a:round/>
                      <a:headEnd type="none" w="med" len="med"/>
                      <a:tailEnd type="none" w="med" len="med"/>
                    </a:lnL>
                    <a:cell3D prstMaterial="dkEdge">
                      <a:bevel/>
                      <a:lightRig rig="flood" dir="t"/>
                    </a:cell3D>
                  </a:tcPr>
                </a:tc>
              </a:tr>
              <a:tr h="1374876">
                <a:tc>
                  <a:txBody>
                    <a:bodyPr/>
                    <a:lstStyle/>
                    <a:p>
                      <a:pPr algn="ctr">
                        <a:lnSpc>
                          <a:spcPct val="115000"/>
                        </a:lnSpc>
                        <a:spcAft>
                          <a:spcPts val="0"/>
                        </a:spcAft>
                      </a:pPr>
                      <a:r>
                        <a:rPr lang="fr-CA" sz="1300" u="none" strike="noStrike" dirty="0">
                          <a:effectLst/>
                          <a:hlinkClick r:id="rId4"/>
                        </a:rPr>
                        <a:t>Convention de Genève relative à la protection des personnes civiles en temps de guerre</a:t>
                      </a:r>
                      <a:r>
                        <a:rPr lang="fr-CA" sz="1300" dirty="0">
                          <a:effectLst/>
                        </a:rPr>
                        <a:t> (1949)</a:t>
                      </a:r>
                      <a:endParaRPr lang="en-US" sz="1000" dirty="0">
                        <a:effectLst/>
                      </a:endParaRPr>
                    </a:p>
                    <a:p>
                      <a:pPr algn="ctr">
                        <a:lnSpc>
                          <a:spcPct val="115000"/>
                        </a:lnSpc>
                        <a:spcAft>
                          <a:spcPts val="0"/>
                        </a:spcAft>
                      </a:pPr>
                      <a:r>
                        <a:rPr lang="fr-CA" sz="1300" dirty="0">
                          <a:effectLst/>
                        </a:rPr>
                        <a:t> </a:t>
                      </a:r>
                      <a:endParaRPr lang="en-US" sz="1000" dirty="0">
                        <a:effectLst/>
                        <a:latin typeface="Calibri"/>
                        <a:ea typeface="Calibri"/>
                        <a:cs typeface="Times New Roman"/>
                      </a:endParaRPr>
                    </a:p>
                  </a:txBody>
                  <a:tcPr marL="64020" marR="64020" marT="0" marB="0" anchor="ctr">
                    <a:lnT w="12700" cap="flat" cmpd="sng" algn="ctr">
                      <a:solidFill>
                        <a:schemeClr val="tx1"/>
                      </a:solidFill>
                      <a:prstDash val="solid"/>
                      <a:round/>
                      <a:headEnd type="none" w="med" len="med"/>
                      <a:tailEnd type="none" w="med" len="med"/>
                    </a:lnT>
                    <a:cell3D prstMaterial="dkEdge">
                      <a:bevel prst="convex"/>
                      <a:lightRig rig="flood" dir="t"/>
                    </a:cell3D>
                    <a:solidFill>
                      <a:schemeClr val="tx1">
                        <a:lumMod val="95000"/>
                      </a:schemeClr>
                    </a:solidFill>
                  </a:tcPr>
                </a:tc>
                <a:tc>
                  <a:txBody>
                    <a:bodyPr/>
                    <a:lstStyle/>
                    <a:p>
                      <a:pPr marL="342900" lvl="0" indent="-342900" algn="just">
                        <a:spcAft>
                          <a:spcPts val="0"/>
                        </a:spcAft>
                        <a:buFont typeface="Symbol"/>
                        <a:buChar char=""/>
                      </a:pPr>
                      <a:r>
                        <a:rPr lang="fr-FR" sz="1300" u="sng" dirty="0">
                          <a:effectLst/>
                        </a:rPr>
                        <a:t>Art. 3 </a:t>
                      </a:r>
                      <a:r>
                        <a:rPr lang="fr-FR" sz="1300" dirty="0">
                          <a:effectLst/>
                        </a:rPr>
                        <a:t>: </a:t>
                      </a:r>
                      <a:r>
                        <a:rPr lang="fr-CA" sz="1300" dirty="0">
                          <a:effectLst/>
                        </a:rPr>
                        <a:t>Protège le droit à la vie des civils et des combattants qui, en temps de guerre, ont été blessés ou ont déposé les armes. </a:t>
                      </a:r>
                      <a:endParaRPr lang="en-US" sz="1100" dirty="0">
                        <a:effectLst/>
                      </a:endParaRPr>
                    </a:p>
                    <a:p>
                      <a:pPr marL="342900" lvl="0" indent="-342900" algn="just">
                        <a:spcAft>
                          <a:spcPts val="0"/>
                        </a:spcAft>
                        <a:buFont typeface="Symbol"/>
                        <a:buNone/>
                      </a:pPr>
                      <a:endParaRPr lang="en-US" sz="1100" dirty="0">
                        <a:effectLst/>
                        <a:latin typeface="Times New Roman"/>
                        <a:ea typeface="Times"/>
                        <a:cs typeface="Times New Roman"/>
                      </a:endParaRPr>
                    </a:p>
                  </a:txBody>
                  <a:tcPr marL="64020" marR="64020" marT="0" marB="0" anchor="ctr">
                    <a:cell3D prstMaterial="dkEdge">
                      <a:bevel prst="convex"/>
                      <a:lightRig rig="flood" dir="t"/>
                    </a:cell3D>
                  </a:tcPr>
                </a:tc>
              </a:tr>
              <a:tr h="2630199">
                <a:tc>
                  <a:txBody>
                    <a:bodyPr/>
                    <a:lstStyle/>
                    <a:p>
                      <a:pPr algn="ctr">
                        <a:lnSpc>
                          <a:spcPct val="115000"/>
                        </a:lnSpc>
                        <a:spcAft>
                          <a:spcPts val="1000"/>
                        </a:spcAft>
                      </a:pPr>
                      <a:r>
                        <a:rPr lang="fr-CA" sz="1300" u="none" strike="noStrike" dirty="0">
                          <a:effectLst/>
                          <a:hlinkClick r:id="rId5"/>
                        </a:rPr>
                        <a:t>Convention relative au statut des réfugiés</a:t>
                      </a:r>
                      <a:r>
                        <a:rPr lang="fr-CA" sz="1300" dirty="0">
                          <a:effectLst/>
                        </a:rPr>
                        <a:t> (1951)</a:t>
                      </a:r>
                      <a:endParaRPr lang="en-US" sz="1000" dirty="0">
                        <a:effectLst/>
                      </a:endParaRPr>
                    </a:p>
                    <a:p>
                      <a:pPr algn="ctr">
                        <a:lnSpc>
                          <a:spcPct val="115000"/>
                        </a:lnSpc>
                        <a:spcAft>
                          <a:spcPts val="0"/>
                        </a:spcAft>
                      </a:pPr>
                      <a:r>
                        <a:rPr lang="fr-CA" sz="1300" dirty="0">
                          <a:effectLst/>
                        </a:rPr>
                        <a:t> </a:t>
                      </a:r>
                      <a:endParaRPr lang="en-US" sz="1000" dirty="0">
                        <a:effectLst/>
                        <a:latin typeface="Calibri"/>
                        <a:ea typeface="Calibri"/>
                        <a:cs typeface="Times New Roman"/>
                      </a:endParaRPr>
                    </a:p>
                  </a:txBody>
                  <a:tcPr marL="64020" marR="64020" marT="0" marB="0" anchor="ctr">
                    <a:cell3D prstMaterial="dkEdge">
                      <a:bevel prst="convex"/>
                      <a:lightRig rig="flood" dir="t"/>
                    </a:cell3D>
                    <a:solidFill>
                      <a:schemeClr val="tx1">
                        <a:lumMod val="95000"/>
                      </a:schemeClr>
                    </a:solidFill>
                  </a:tcPr>
                </a:tc>
                <a:tc>
                  <a:txBody>
                    <a:bodyPr/>
                    <a:lstStyle/>
                    <a:p>
                      <a:pPr marL="342900" lvl="0" indent="-342900" algn="just">
                        <a:spcAft>
                          <a:spcPts val="0"/>
                        </a:spcAft>
                        <a:buFont typeface="Symbol"/>
                        <a:buChar char=""/>
                      </a:pPr>
                      <a:r>
                        <a:rPr lang="fr-CA" sz="1300" u="sng" dirty="0">
                          <a:effectLst/>
                        </a:rPr>
                        <a:t>Art. 33(1) </a:t>
                      </a:r>
                      <a:r>
                        <a:rPr lang="fr-CA" sz="1300" dirty="0">
                          <a:effectLst/>
                        </a:rPr>
                        <a:t>: Interdiction des États d’expulser ou de refouler un réfugié sur un territoire où sa vie serait menacée en raison de sa race, religion, nationalité, appartenance à un groupe social ou de ses opinions politique</a:t>
                      </a:r>
                      <a:endParaRPr lang="en-US" sz="1100" dirty="0">
                        <a:effectLst/>
                      </a:endParaRPr>
                    </a:p>
                    <a:p>
                      <a:pPr marL="201295" algn="just">
                        <a:spcAft>
                          <a:spcPts val="0"/>
                        </a:spcAft>
                      </a:pPr>
                      <a:r>
                        <a:rPr lang="fr-FR" sz="1300" dirty="0">
                          <a:effectLst/>
                        </a:rPr>
                        <a:t> </a:t>
                      </a:r>
                      <a:endParaRPr lang="en-US" sz="1100" dirty="0">
                        <a:effectLst/>
                      </a:endParaRPr>
                    </a:p>
                    <a:p>
                      <a:pPr marL="342900" lvl="0" indent="-342900" algn="just">
                        <a:spcAft>
                          <a:spcPts val="0"/>
                        </a:spcAft>
                        <a:buFont typeface="Symbol"/>
                        <a:buChar char=""/>
                      </a:pPr>
                      <a:r>
                        <a:rPr lang="fr-FR" sz="1300" u="sng" dirty="0">
                          <a:effectLst/>
                        </a:rPr>
                        <a:t>Art. 33(2)</a:t>
                      </a:r>
                      <a:r>
                        <a:rPr lang="fr-FR" sz="1300" dirty="0">
                          <a:effectLst/>
                        </a:rPr>
                        <a:t> : Exception lorsqu’il y a des raisons sérieuses </a:t>
                      </a:r>
                      <a:r>
                        <a:rPr lang="fr-CA" sz="1300" dirty="0">
                          <a:effectLst/>
                        </a:rPr>
                        <a:t>de considérer l’individu comme un danger pour la sécurité du pays où il se trouve ou qu’il est considéré comme une menace pour le pays par l’objet de sa condamnation pour un crime/délit grave.  </a:t>
                      </a:r>
                      <a:endParaRPr lang="en-US" sz="1100" dirty="0">
                        <a:effectLst/>
                        <a:latin typeface="Times New Roman"/>
                        <a:ea typeface="Times"/>
                        <a:cs typeface="Times New Roman"/>
                      </a:endParaRPr>
                    </a:p>
                  </a:txBody>
                  <a:tcPr marL="64020" marR="64020" marT="0" marB="0" anchor="ctr">
                    <a:cell3D prstMaterial="dkEdge">
                      <a:bevel prst="convex"/>
                      <a:lightRig rig="flood" dir="t"/>
                    </a:cell3D>
                  </a:tcPr>
                </a:tc>
              </a:tr>
            </a:tbl>
          </a:graphicData>
        </a:graphic>
      </p:graphicFrame>
    </p:spTree>
    <p:extLst>
      <p:ext uri="{BB962C8B-B14F-4D97-AF65-F5344CB8AC3E}">
        <p14:creationId xmlns:p14="http://schemas.microsoft.com/office/powerpoint/2010/main" val="57754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custDataLst>
              <p:tags r:id="rId1"/>
            </p:custDataLst>
          </p:nvPr>
        </p:nvSpPr>
        <p:spPr>
          <a:xfrm>
            <a:off x="2555776" y="260648"/>
            <a:ext cx="6408712" cy="1200329"/>
          </a:xfrm>
          <a:prstGeom prst="rect">
            <a:avLst/>
          </a:prstGeom>
        </p:spPr>
        <p:txBody>
          <a:bodyPr wrap="square">
            <a:spAutoFit/>
          </a:bodyPr>
          <a:lstStyle/>
          <a:p>
            <a:pPr algn="ctr"/>
            <a:r>
              <a:rPr lang="en-US"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Les protections </a:t>
            </a:r>
            <a:r>
              <a:rPr lang="en-US" sz="3600" b="1" dirty="0" err="1">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internationales</a:t>
            </a:r>
            <a:r>
              <a:rPr lang="en-US"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en-US" sz="3600" b="1" dirty="0" err="1">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encadrant</a:t>
            </a:r>
            <a:r>
              <a:rPr lang="en-US"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la </a:t>
            </a:r>
            <a:r>
              <a:rPr lang="en-US" sz="3600" b="1" dirty="0" err="1">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peine</a:t>
            </a:r>
            <a:r>
              <a:rPr lang="en-US"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de mort</a:t>
            </a:r>
          </a:p>
        </p:txBody>
      </p:sp>
      <p:sp>
        <p:nvSpPr>
          <p:cNvPr id="5" name="TextBox 4"/>
          <p:cNvSpPr txBox="1"/>
          <p:nvPr>
            <p:custDataLst>
              <p:tags r:id="rId2"/>
            </p:custDataLst>
          </p:nvPr>
        </p:nvSpPr>
        <p:spPr>
          <a:xfrm>
            <a:off x="323528" y="1906954"/>
            <a:ext cx="9073008" cy="3970318"/>
          </a:xfrm>
          <a:prstGeom prst="rect">
            <a:avLst/>
          </a:prstGeom>
          <a:noFill/>
        </p:spPr>
        <p:txBody>
          <a:bodyPr wrap="square" rtlCol="0">
            <a:spAutoFit/>
          </a:bodyPr>
          <a:lstStyle/>
          <a:p>
            <a:pPr marL="285750" indent="-285750">
              <a:buFont typeface="Courier New" pitchFamily="49" charset="0"/>
              <a:buChar char="o"/>
            </a:pPr>
            <a:r>
              <a:rPr lang="fr-CA" dirty="0" smtClean="0">
                <a:solidFill>
                  <a:schemeClr val="accent1">
                    <a:lumMod val="40000"/>
                    <a:lumOff val="60000"/>
                  </a:schemeClr>
                </a:solidFill>
              </a:rPr>
              <a:t>Pactes sur les droits civils et politiques</a:t>
            </a:r>
          </a:p>
          <a:p>
            <a:pPr marL="285750" indent="-285750">
              <a:buFont typeface="Courier New" pitchFamily="49" charset="0"/>
              <a:buChar char="o"/>
            </a:pPr>
            <a:endParaRPr lang="fr-CA" dirty="0" smtClean="0">
              <a:solidFill>
                <a:schemeClr val="accent1">
                  <a:lumMod val="40000"/>
                  <a:lumOff val="60000"/>
                </a:schemeClr>
              </a:solidFill>
            </a:endParaRPr>
          </a:p>
          <a:p>
            <a:pPr marL="285750" indent="-285750">
              <a:buFont typeface="Courier New" pitchFamily="49" charset="0"/>
              <a:buChar char="o"/>
            </a:pPr>
            <a:r>
              <a:rPr lang="fr-CA" dirty="0" smtClean="0">
                <a:solidFill>
                  <a:schemeClr val="accent1">
                    <a:lumMod val="40000"/>
                    <a:lumOff val="60000"/>
                  </a:schemeClr>
                </a:solidFill>
              </a:rPr>
              <a:t>Deuxième protocole facultatif se rapportant au Pacte sur les </a:t>
            </a:r>
            <a:r>
              <a:rPr lang="fr-CA" dirty="0" smtClean="0">
                <a:solidFill>
                  <a:schemeClr val="accent1">
                    <a:lumMod val="40000"/>
                    <a:lumOff val="60000"/>
                  </a:schemeClr>
                </a:solidFill>
              </a:rPr>
              <a:t>droits </a:t>
            </a:r>
            <a:r>
              <a:rPr lang="fr-CA" dirty="0" smtClean="0">
                <a:solidFill>
                  <a:schemeClr val="accent1">
                    <a:lumMod val="40000"/>
                    <a:lumOff val="60000"/>
                  </a:schemeClr>
                </a:solidFill>
              </a:rPr>
              <a:t>civils et politiques</a:t>
            </a:r>
          </a:p>
          <a:p>
            <a:pPr marL="285750" indent="-285750">
              <a:buFont typeface="Courier New" pitchFamily="49" charset="0"/>
              <a:buChar char="o"/>
            </a:pPr>
            <a:endParaRPr lang="fr-CA" dirty="0" smtClean="0">
              <a:solidFill>
                <a:schemeClr val="accent1">
                  <a:lumMod val="40000"/>
                  <a:lumOff val="60000"/>
                </a:schemeClr>
              </a:solidFill>
            </a:endParaRPr>
          </a:p>
          <a:p>
            <a:pPr marL="285750" indent="-285750">
              <a:buFont typeface="Courier New" pitchFamily="49" charset="0"/>
              <a:buChar char="o"/>
            </a:pPr>
            <a:r>
              <a:rPr lang="fr-FR" dirty="0" smtClean="0">
                <a:solidFill>
                  <a:schemeClr val="accent1">
                    <a:lumMod val="40000"/>
                    <a:lumOff val="60000"/>
                  </a:schemeClr>
                </a:solidFill>
              </a:rPr>
              <a:t>Garanties </a:t>
            </a:r>
            <a:r>
              <a:rPr lang="fr-FR" dirty="0">
                <a:solidFill>
                  <a:schemeClr val="accent1">
                    <a:lumMod val="40000"/>
                    <a:lumOff val="60000"/>
                  </a:schemeClr>
                </a:solidFill>
              </a:rPr>
              <a:t>pour la protection des droits des personnes passibles de la peine de mort </a:t>
            </a:r>
            <a:endParaRPr lang="fr-FR" dirty="0" smtClean="0">
              <a:solidFill>
                <a:schemeClr val="accent1">
                  <a:lumMod val="40000"/>
                  <a:lumOff val="60000"/>
                </a:schemeClr>
              </a:solidFill>
            </a:endParaRPr>
          </a:p>
          <a:p>
            <a:pPr marL="285750" indent="-285750">
              <a:buFont typeface="Courier New" pitchFamily="49" charset="0"/>
              <a:buChar char="o"/>
            </a:pPr>
            <a:endParaRPr lang="fr-FR" dirty="0" smtClean="0">
              <a:solidFill>
                <a:schemeClr val="accent1">
                  <a:lumMod val="40000"/>
                  <a:lumOff val="60000"/>
                </a:schemeClr>
              </a:solidFill>
            </a:endParaRPr>
          </a:p>
          <a:p>
            <a:pPr marL="285750" indent="-285750">
              <a:buFont typeface="Courier New" pitchFamily="49" charset="0"/>
              <a:buChar char="o"/>
            </a:pPr>
            <a:r>
              <a:rPr lang="fr-CA" dirty="0" smtClean="0">
                <a:solidFill>
                  <a:schemeClr val="accent1">
                    <a:lumMod val="40000"/>
                    <a:lumOff val="60000"/>
                  </a:schemeClr>
                </a:solidFill>
              </a:rPr>
              <a:t>La </a:t>
            </a:r>
            <a:r>
              <a:rPr lang="fr-CA" dirty="0">
                <a:solidFill>
                  <a:schemeClr val="accent1">
                    <a:lumMod val="40000"/>
                    <a:lumOff val="60000"/>
                  </a:schemeClr>
                </a:solidFill>
              </a:rPr>
              <a:t>Convention de </a:t>
            </a:r>
            <a:r>
              <a:rPr lang="fr-CA" dirty="0" smtClean="0">
                <a:solidFill>
                  <a:schemeClr val="accent1">
                    <a:lumMod val="40000"/>
                    <a:lumOff val="60000"/>
                  </a:schemeClr>
                </a:solidFill>
              </a:rPr>
              <a:t>Genève</a:t>
            </a:r>
          </a:p>
          <a:p>
            <a:pPr marL="285750" indent="-285750">
              <a:buFont typeface="Courier New" pitchFamily="49" charset="0"/>
              <a:buChar char="o"/>
            </a:pPr>
            <a:endParaRPr lang="en-US" dirty="0">
              <a:solidFill>
                <a:schemeClr val="accent1">
                  <a:lumMod val="40000"/>
                  <a:lumOff val="60000"/>
                </a:schemeClr>
              </a:solidFill>
            </a:endParaRPr>
          </a:p>
          <a:p>
            <a:pPr marL="285750" indent="-285750">
              <a:buFont typeface="Courier New" pitchFamily="49" charset="0"/>
              <a:buChar char="o"/>
            </a:pPr>
            <a:r>
              <a:rPr lang="fr-CA" dirty="0" smtClean="0">
                <a:solidFill>
                  <a:schemeClr val="accent1">
                    <a:lumMod val="40000"/>
                    <a:lumOff val="60000"/>
                  </a:schemeClr>
                </a:solidFill>
              </a:rPr>
              <a:t>Protocole </a:t>
            </a:r>
            <a:r>
              <a:rPr lang="fr-CA" dirty="0">
                <a:solidFill>
                  <a:schemeClr val="accent1">
                    <a:lumMod val="40000"/>
                    <a:lumOff val="60000"/>
                  </a:schemeClr>
                </a:solidFill>
              </a:rPr>
              <a:t>additionnel aux Conventions de </a:t>
            </a:r>
            <a:r>
              <a:rPr lang="fr-CA" dirty="0" smtClean="0">
                <a:solidFill>
                  <a:schemeClr val="accent1">
                    <a:lumMod val="40000"/>
                    <a:lumOff val="60000"/>
                  </a:schemeClr>
                </a:solidFill>
              </a:rPr>
              <a:t>Genève</a:t>
            </a:r>
          </a:p>
          <a:p>
            <a:pPr marL="285750" indent="-285750">
              <a:buFont typeface="Courier New" pitchFamily="49" charset="0"/>
              <a:buChar char="o"/>
            </a:pPr>
            <a:endParaRPr lang="fr-CA" dirty="0" smtClean="0">
              <a:solidFill>
                <a:schemeClr val="accent1">
                  <a:lumMod val="40000"/>
                  <a:lumOff val="60000"/>
                </a:schemeClr>
              </a:solidFill>
            </a:endParaRPr>
          </a:p>
          <a:p>
            <a:pPr marL="285750" indent="-285750">
              <a:buFont typeface="Courier New" pitchFamily="49" charset="0"/>
              <a:buChar char="o"/>
            </a:pPr>
            <a:r>
              <a:rPr lang="fr-CA" dirty="0" smtClean="0">
                <a:solidFill>
                  <a:schemeClr val="accent1">
                    <a:lumMod val="40000"/>
                    <a:lumOff val="60000"/>
                  </a:schemeClr>
                </a:solidFill>
              </a:rPr>
              <a:t>Principes </a:t>
            </a:r>
            <a:r>
              <a:rPr lang="fr-CA" dirty="0">
                <a:solidFill>
                  <a:schemeClr val="accent1">
                    <a:lumMod val="40000"/>
                    <a:lumOff val="60000"/>
                  </a:schemeClr>
                </a:solidFill>
              </a:rPr>
              <a:t>relatifs à la prévention efficace des exécutions extrajudiciaires, arbitraires et sommaires et aux moyens d’enquêter efficacement sur ces exécutions </a:t>
            </a:r>
            <a:endParaRPr lang="fr-CA" dirty="0" smtClean="0">
              <a:solidFill>
                <a:schemeClr val="accent1">
                  <a:lumMod val="40000"/>
                  <a:lumOff val="60000"/>
                </a:schemeClr>
              </a:solidFill>
            </a:endParaRPr>
          </a:p>
          <a:p>
            <a:pPr marL="285750" indent="-285750">
              <a:buFont typeface="Courier New" pitchFamily="49" charset="0"/>
              <a:buChar char="o"/>
            </a:pPr>
            <a:endParaRPr lang="fr-CA" dirty="0" smtClean="0">
              <a:solidFill>
                <a:schemeClr val="accent1">
                  <a:lumMod val="40000"/>
                  <a:lumOff val="60000"/>
                </a:schemeClr>
              </a:solidFill>
            </a:endParaRPr>
          </a:p>
          <a:p>
            <a:pPr marL="285750" indent="-285750">
              <a:buFont typeface="Courier New" pitchFamily="49" charset="0"/>
              <a:buChar char="o"/>
            </a:pPr>
            <a:r>
              <a:rPr lang="fr-CA" dirty="0" smtClean="0">
                <a:solidFill>
                  <a:schemeClr val="accent1">
                    <a:lumMod val="40000"/>
                    <a:lumOff val="60000"/>
                  </a:schemeClr>
                </a:solidFill>
              </a:rPr>
              <a:t>Convention des </a:t>
            </a:r>
            <a:r>
              <a:rPr lang="fr-CA" dirty="0" smtClean="0">
                <a:solidFill>
                  <a:schemeClr val="accent1">
                    <a:lumMod val="40000"/>
                    <a:lumOff val="60000"/>
                  </a:schemeClr>
                </a:solidFill>
              </a:rPr>
              <a:t>droits </a:t>
            </a:r>
            <a:r>
              <a:rPr lang="fr-CA" dirty="0" smtClean="0">
                <a:solidFill>
                  <a:schemeClr val="accent1">
                    <a:lumMod val="40000"/>
                    <a:lumOff val="60000"/>
                  </a:schemeClr>
                </a:solidFill>
              </a:rPr>
              <a:t>de l’enfant </a:t>
            </a:r>
            <a:endParaRPr lang="en-US" dirty="0">
              <a:solidFill>
                <a:schemeClr val="accent1">
                  <a:lumMod val="40000"/>
                  <a:lumOff val="60000"/>
                </a:schemeClr>
              </a:solidFill>
            </a:endParaRPr>
          </a:p>
        </p:txBody>
      </p:sp>
    </p:spTree>
    <p:extLst>
      <p:ext uri="{BB962C8B-B14F-4D97-AF65-F5344CB8AC3E}">
        <p14:creationId xmlns:p14="http://schemas.microsoft.com/office/powerpoint/2010/main" val="381984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00.xml><?xml version="1.0" encoding="utf-8"?>
<p:tagLst xmlns:a="http://schemas.openxmlformats.org/drawingml/2006/main" xmlns:r="http://schemas.openxmlformats.org/officeDocument/2006/relationships" xmlns:p="http://schemas.openxmlformats.org/presentationml/2006/main">
  <p:tag name="NUM" val="11"/>
</p:tagLst>
</file>

<file path=ppt/tags/tag101.xml><?xml version="1.0" encoding="utf-8"?>
<p:tagLst xmlns:a="http://schemas.openxmlformats.org/drawingml/2006/main" xmlns:r="http://schemas.openxmlformats.org/officeDocument/2006/relationships" xmlns:p="http://schemas.openxmlformats.org/presentationml/2006/main">
  <p:tag name="NUM" val="1"/>
</p:tagLst>
</file>

<file path=ppt/tags/tag102.xml><?xml version="1.0" encoding="utf-8"?>
<p:tagLst xmlns:a="http://schemas.openxmlformats.org/drawingml/2006/main" xmlns:r="http://schemas.openxmlformats.org/officeDocument/2006/relationships" xmlns:p="http://schemas.openxmlformats.org/presentationml/2006/main">
  <p:tag name="NUM" val="2"/>
</p:tagLst>
</file>

<file path=ppt/tags/tag103.xml><?xml version="1.0" encoding="utf-8"?>
<p:tagLst xmlns:a="http://schemas.openxmlformats.org/drawingml/2006/main" xmlns:r="http://schemas.openxmlformats.org/officeDocument/2006/relationships" xmlns:p="http://schemas.openxmlformats.org/presentationml/2006/main">
  <p:tag name="NUM" val="3"/>
</p:tagLst>
</file>

<file path=ppt/tags/tag104.xml><?xml version="1.0" encoding="utf-8"?>
<p:tagLst xmlns:a="http://schemas.openxmlformats.org/drawingml/2006/main" xmlns:r="http://schemas.openxmlformats.org/officeDocument/2006/relationships" xmlns:p="http://schemas.openxmlformats.org/presentationml/2006/main">
  <p:tag name="NUM" val="4"/>
</p:tagLst>
</file>

<file path=ppt/tags/tag105.xml><?xml version="1.0" encoding="utf-8"?>
<p:tagLst xmlns:a="http://schemas.openxmlformats.org/drawingml/2006/main" xmlns:r="http://schemas.openxmlformats.org/officeDocument/2006/relationships" xmlns:p="http://schemas.openxmlformats.org/presentationml/2006/main">
  <p:tag name="NUM" val="5"/>
</p:tagLst>
</file>

<file path=ppt/tags/tag106.xml><?xml version="1.0" encoding="utf-8"?>
<p:tagLst xmlns:a="http://schemas.openxmlformats.org/drawingml/2006/main" xmlns:r="http://schemas.openxmlformats.org/officeDocument/2006/relationships" xmlns:p="http://schemas.openxmlformats.org/presentationml/2006/main">
  <p:tag name="NUM" val="6"/>
</p:tagLst>
</file>

<file path=ppt/tags/tag107.xml><?xml version="1.0" encoding="utf-8"?>
<p:tagLst xmlns:a="http://schemas.openxmlformats.org/drawingml/2006/main" xmlns:r="http://schemas.openxmlformats.org/officeDocument/2006/relationships" xmlns:p="http://schemas.openxmlformats.org/presentationml/2006/main">
  <p:tag name="NUM" val="7"/>
</p:tagLst>
</file>

<file path=ppt/tags/tag108.xml><?xml version="1.0" encoding="utf-8"?>
<p:tagLst xmlns:a="http://schemas.openxmlformats.org/drawingml/2006/main" xmlns:r="http://schemas.openxmlformats.org/officeDocument/2006/relationships" xmlns:p="http://schemas.openxmlformats.org/presentationml/2006/main">
  <p:tag name="NUM" val="8"/>
</p:tagLst>
</file>

<file path=ppt/tags/tag109.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10.xml><?xml version="1.0" encoding="utf-8"?>
<p:tagLst xmlns:a="http://schemas.openxmlformats.org/drawingml/2006/main" xmlns:r="http://schemas.openxmlformats.org/officeDocument/2006/relationships" xmlns:p="http://schemas.openxmlformats.org/presentationml/2006/main">
  <p:tag name="NUM" val="2"/>
</p:tagLst>
</file>

<file path=ppt/tags/tag111.xml><?xml version="1.0" encoding="utf-8"?>
<p:tagLst xmlns:a="http://schemas.openxmlformats.org/drawingml/2006/main" xmlns:r="http://schemas.openxmlformats.org/officeDocument/2006/relationships" xmlns:p="http://schemas.openxmlformats.org/presentationml/2006/main">
  <p:tag name="NUM" val="3"/>
</p:tagLst>
</file>

<file path=ppt/tags/tag112.xml><?xml version="1.0" encoding="utf-8"?>
<p:tagLst xmlns:a="http://schemas.openxmlformats.org/drawingml/2006/main" xmlns:r="http://schemas.openxmlformats.org/officeDocument/2006/relationships" xmlns:p="http://schemas.openxmlformats.org/presentationml/2006/main">
  <p:tag name="NUM" val="4"/>
</p:tagLst>
</file>

<file path=ppt/tags/tag113.xml><?xml version="1.0" encoding="utf-8"?>
<p:tagLst xmlns:a="http://schemas.openxmlformats.org/drawingml/2006/main" xmlns:r="http://schemas.openxmlformats.org/officeDocument/2006/relationships" xmlns:p="http://schemas.openxmlformats.org/presentationml/2006/main">
  <p:tag name="NUM" val="5"/>
</p:tagLst>
</file>

<file path=ppt/tags/tag114.xml><?xml version="1.0" encoding="utf-8"?>
<p:tagLst xmlns:a="http://schemas.openxmlformats.org/drawingml/2006/main" xmlns:r="http://schemas.openxmlformats.org/officeDocument/2006/relationships" xmlns:p="http://schemas.openxmlformats.org/presentationml/2006/main">
  <p:tag name="NUM" val="1"/>
</p:tagLst>
</file>

<file path=ppt/tags/tag115.xml><?xml version="1.0" encoding="utf-8"?>
<p:tagLst xmlns:a="http://schemas.openxmlformats.org/drawingml/2006/main" xmlns:r="http://schemas.openxmlformats.org/officeDocument/2006/relationships" xmlns:p="http://schemas.openxmlformats.org/presentationml/2006/main">
  <p:tag name="NUM" val="2"/>
</p:tagLst>
</file>

<file path=ppt/tags/tag116.xml><?xml version="1.0" encoding="utf-8"?>
<p:tagLst xmlns:a="http://schemas.openxmlformats.org/drawingml/2006/main" xmlns:r="http://schemas.openxmlformats.org/officeDocument/2006/relationships" xmlns:p="http://schemas.openxmlformats.org/presentationml/2006/main">
  <p:tag name="NUM" val="3"/>
</p:tagLst>
</file>

<file path=ppt/tags/tag117.xml><?xml version="1.0" encoding="utf-8"?>
<p:tagLst xmlns:a="http://schemas.openxmlformats.org/drawingml/2006/main" xmlns:r="http://schemas.openxmlformats.org/officeDocument/2006/relationships" xmlns:p="http://schemas.openxmlformats.org/presentationml/2006/main">
  <p:tag name="NUM" val="4"/>
</p:tagLst>
</file>

<file path=ppt/tags/tag118.xml><?xml version="1.0" encoding="utf-8"?>
<p:tagLst xmlns:a="http://schemas.openxmlformats.org/drawingml/2006/main" xmlns:r="http://schemas.openxmlformats.org/officeDocument/2006/relationships" xmlns:p="http://schemas.openxmlformats.org/presentationml/2006/main">
  <p:tag name="NUM" val="5"/>
</p:tagLst>
</file>

<file path=ppt/tags/tag119.xml><?xml version="1.0" encoding="utf-8"?>
<p:tagLst xmlns:a="http://schemas.openxmlformats.org/drawingml/2006/main" xmlns:r="http://schemas.openxmlformats.org/officeDocument/2006/relationships" xmlns:p="http://schemas.openxmlformats.org/presentationml/2006/main">
  <p:tag name="NUM" val="6"/>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20.xml><?xml version="1.0" encoding="utf-8"?>
<p:tagLst xmlns:a="http://schemas.openxmlformats.org/drawingml/2006/main" xmlns:r="http://schemas.openxmlformats.org/officeDocument/2006/relationships" xmlns:p="http://schemas.openxmlformats.org/presentationml/2006/main">
  <p:tag name="NUM" val="7"/>
</p:tagLst>
</file>

<file path=ppt/tags/tag121.xml><?xml version="1.0" encoding="utf-8"?>
<p:tagLst xmlns:a="http://schemas.openxmlformats.org/drawingml/2006/main" xmlns:r="http://schemas.openxmlformats.org/officeDocument/2006/relationships" xmlns:p="http://schemas.openxmlformats.org/presentationml/2006/main">
  <p:tag name="NUM" val="1"/>
</p:tagLst>
</file>

<file path=ppt/tags/tag122.xml><?xml version="1.0" encoding="utf-8"?>
<p:tagLst xmlns:a="http://schemas.openxmlformats.org/drawingml/2006/main" xmlns:r="http://schemas.openxmlformats.org/officeDocument/2006/relationships" xmlns:p="http://schemas.openxmlformats.org/presentationml/2006/main">
  <p:tag name="NUM" val="2"/>
</p:tagLst>
</file>

<file path=ppt/tags/tag123.xml><?xml version="1.0" encoding="utf-8"?>
<p:tagLst xmlns:a="http://schemas.openxmlformats.org/drawingml/2006/main" xmlns:r="http://schemas.openxmlformats.org/officeDocument/2006/relationships" xmlns:p="http://schemas.openxmlformats.org/presentationml/2006/main">
  <p:tag name="NUM" val="1"/>
</p:tagLst>
</file>

<file path=ppt/tags/tag124.xml><?xml version="1.0" encoding="utf-8"?>
<p:tagLst xmlns:a="http://schemas.openxmlformats.org/drawingml/2006/main" xmlns:r="http://schemas.openxmlformats.org/officeDocument/2006/relationships" xmlns:p="http://schemas.openxmlformats.org/presentationml/2006/main">
  <p:tag name="NUM" val="2"/>
</p:tagLst>
</file>

<file path=ppt/tags/tag125.xml><?xml version="1.0" encoding="utf-8"?>
<p:tagLst xmlns:a="http://schemas.openxmlformats.org/drawingml/2006/main" xmlns:r="http://schemas.openxmlformats.org/officeDocument/2006/relationships" xmlns:p="http://schemas.openxmlformats.org/presentationml/2006/main">
  <p:tag name="NUM" val="3"/>
</p:tagLst>
</file>

<file path=ppt/tags/tag126.xml><?xml version="1.0" encoding="utf-8"?>
<p:tagLst xmlns:a="http://schemas.openxmlformats.org/drawingml/2006/main" xmlns:r="http://schemas.openxmlformats.org/officeDocument/2006/relationships" xmlns:p="http://schemas.openxmlformats.org/presentationml/2006/main">
  <p:tag name="NUM" val="1"/>
</p:tagLst>
</file>

<file path=ppt/tags/tag127.xml><?xml version="1.0" encoding="utf-8"?>
<p:tagLst xmlns:a="http://schemas.openxmlformats.org/drawingml/2006/main" xmlns:r="http://schemas.openxmlformats.org/officeDocument/2006/relationships" xmlns:p="http://schemas.openxmlformats.org/presentationml/2006/main">
  <p:tag name="NUM" val="2"/>
</p:tagLst>
</file>

<file path=ppt/tags/tag128.xml><?xml version="1.0" encoding="utf-8"?>
<p:tagLst xmlns:a="http://schemas.openxmlformats.org/drawingml/2006/main" xmlns:r="http://schemas.openxmlformats.org/officeDocument/2006/relationships" xmlns:p="http://schemas.openxmlformats.org/presentationml/2006/main">
  <p:tag name="NUM" val="3"/>
</p:tagLst>
</file>

<file path=ppt/tags/tag129.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5"/>
</p:tagLst>
</file>

<file path=ppt/tags/tag130.xml><?xml version="1.0" encoding="utf-8"?>
<p:tagLst xmlns:a="http://schemas.openxmlformats.org/drawingml/2006/main" xmlns:r="http://schemas.openxmlformats.org/officeDocument/2006/relationships" xmlns:p="http://schemas.openxmlformats.org/presentationml/2006/main">
  <p:tag name="NUM" val="2"/>
</p:tagLst>
</file>

<file path=ppt/tags/tag131.xml><?xml version="1.0" encoding="utf-8"?>
<p:tagLst xmlns:a="http://schemas.openxmlformats.org/drawingml/2006/main" xmlns:r="http://schemas.openxmlformats.org/officeDocument/2006/relationships" xmlns:p="http://schemas.openxmlformats.org/presentationml/2006/main">
  <p:tag name="NUM" val="1"/>
</p:tagLst>
</file>

<file path=ppt/tags/tag132.xml><?xml version="1.0" encoding="utf-8"?>
<p:tagLst xmlns:a="http://schemas.openxmlformats.org/drawingml/2006/main" xmlns:r="http://schemas.openxmlformats.org/officeDocument/2006/relationships" xmlns:p="http://schemas.openxmlformats.org/presentationml/2006/main">
  <p:tag name="NUM" val="2"/>
</p:tagLst>
</file>

<file path=ppt/tags/tag133.xml><?xml version="1.0" encoding="utf-8"?>
<p:tagLst xmlns:a="http://schemas.openxmlformats.org/drawingml/2006/main" xmlns:r="http://schemas.openxmlformats.org/officeDocument/2006/relationships" xmlns:p="http://schemas.openxmlformats.org/presentationml/2006/main">
  <p:tag name="NUM" val="1"/>
</p:tagLst>
</file>

<file path=ppt/tags/tag134.xml><?xml version="1.0" encoding="utf-8"?>
<p:tagLst xmlns:a="http://schemas.openxmlformats.org/drawingml/2006/main" xmlns:r="http://schemas.openxmlformats.org/officeDocument/2006/relationships" xmlns:p="http://schemas.openxmlformats.org/presentationml/2006/main">
  <p:tag name="NUM" val="2"/>
</p:tagLst>
</file>

<file path=ppt/tags/tag135.xml><?xml version="1.0" encoding="utf-8"?>
<p:tagLst xmlns:a="http://schemas.openxmlformats.org/drawingml/2006/main" xmlns:r="http://schemas.openxmlformats.org/officeDocument/2006/relationships" xmlns:p="http://schemas.openxmlformats.org/presentationml/2006/main">
  <p:tag name="NUM" val="1"/>
</p:tagLst>
</file>

<file path=ppt/tags/tag136.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6"/>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4"/>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4"/>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4"/>
</p:tagLst>
</file>

<file path=ppt/tags/tag34.xml><?xml version="1.0" encoding="utf-8"?>
<p:tagLst xmlns:a="http://schemas.openxmlformats.org/drawingml/2006/main" xmlns:r="http://schemas.openxmlformats.org/officeDocument/2006/relationships" xmlns:p="http://schemas.openxmlformats.org/presentationml/2006/main">
  <p:tag name="NUM" val="5"/>
</p:tagLst>
</file>

<file path=ppt/tags/tag35.xml><?xml version="1.0" encoding="utf-8"?>
<p:tagLst xmlns:a="http://schemas.openxmlformats.org/drawingml/2006/main" xmlns:r="http://schemas.openxmlformats.org/officeDocument/2006/relationships" xmlns:p="http://schemas.openxmlformats.org/presentationml/2006/main">
  <p:tag name="NUM" val="6"/>
</p:tagLst>
</file>

<file path=ppt/tags/tag36.xml><?xml version="1.0" encoding="utf-8"?>
<p:tagLst xmlns:a="http://schemas.openxmlformats.org/drawingml/2006/main" xmlns:r="http://schemas.openxmlformats.org/officeDocument/2006/relationships" xmlns:p="http://schemas.openxmlformats.org/presentationml/2006/main">
  <p:tag name="NUM" val="7"/>
</p:tagLst>
</file>

<file path=ppt/tags/tag37.xml><?xml version="1.0" encoding="utf-8"?>
<p:tagLst xmlns:a="http://schemas.openxmlformats.org/drawingml/2006/main" xmlns:r="http://schemas.openxmlformats.org/officeDocument/2006/relationships" xmlns:p="http://schemas.openxmlformats.org/presentationml/2006/main">
  <p:tag name="NUM" val="1"/>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4"/>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4"/>
</p:tagLst>
</file>

<file path=ppt/tags/tag51.xml><?xml version="1.0" encoding="utf-8"?>
<p:tagLst xmlns:a="http://schemas.openxmlformats.org/drawingml/2006/main" xmlns:r="http://schemas.openxmlformats.org/officeDocument/2006/relationships" xmlns:p="http://schemas.openxmlformats.org/presentationml/2006/main">
  <p:tag name="NUM" val="5"/>
</p:tagLst>
</file>

<file path=ppt/tags/tag52.xml><?xml version="1.0" encoding="utf-8"?>
<p:tagLst xmlns:a="http://schemas.openxmlformats.org/drawingml/2006/main" xmlns:r="http://schemas.openxmlformats.org/officeDocument/2006/relationships" xmlns:p="http://schemas.openxmlformats.org/presentationml/2006/main">
  <p:tag name="NUM" val="6"/>
</p:tagLst>
</file>

<file path=ppt/tags/tag53.xml><?xml version="1.0" encoding="utf-8"?>
<p:tagLst xmlns:a="http://schemas.openxmlformats.org/drawingml/2006/main" xmlns:r="http://schemas.openxmlformats.org/officeDocument/2006/relationships" xmlns:p="http://schemas.openxmlformats.org/presentationml/2006/main">
  <p:tag name="NUM" val="7"/>
</p:tagLst>
</file>

<file path=ppt/tags/tag54.xml><?xml version="1.0" encoding="utf-8"?>
<p:tagLst xmlns:a="http://schemas.openxmlformats.org/drawingml/2006/main" xmlns:r="http://schemas.openxmlformats.org/officeDocument/2006/relationships" xmlns:p="http://schemas.openxmlformats.org/presentationml/2006/main">
  <p:tag name="NUM" val="8"/>
</p:tagLst>
</file>

<file path=ppt/tags/tag55.xml><?xml version="1.0" encoding="utf-8"?>
<p:tagLst xmlns:a="http://schemas.openxmlformats.org/drawingml/2006/main" xmlns:r="http://schemas.openxmlformats.org/officeDocument/2006/relationships" xmlns:p="http://schemas.openxmlformats.org/presentationml/2006/main">
  <p:tag name="NUM" val="9"/>
</p:tagLst>
</file>

<file path=ppt/tags/tag56.xml><?xml version="1.0" encoding="utf-8"?>
<p:tagLst xmlns:a="http://schemas.openxmlformats.org/drawingml/2006/main" xmlns:r="http://schemas.openxmlformats.org/officeDocument/2006/relationships" xmlns:p="http://schemas.openxmlformats.org/presentationml/2006/main">
  <p:tag name="NUM" val="10"/>
</p:tagLst>
</file>

<file path=ppt/tags/tag57.xml><?xml version="1.0" encoding="utf-8"?>
<p:tagLst xmlns:a="http://schemas.openxmlformats.org/drawingml/2006/main" xmlns:r="http://schemas.openxmlformats.org/officeDocument/2006/relationships" xmlns:p="http://schemas.openxmlformats.org/presentationml/2006/main">
  <p:tag name="NUM" val="11"/>
</p:tagLst>
</file>

<file path=ppt/tags/tag58.xml><?xml version="1.0" encoding="utf-8"?>
<p:tagLst xmlns:a="http://schemas.openxmlformats.org/drawingml/2006/main" xmlns:r="http://schemas.openxmlformats.org/officeDocument/2006/relationships" xmlns:p="http://schemas.openxmlformats.org/presentationml/2006/main">
  <p:tag name="NUM" val="12"/>
</p:tagLst>
</file>

<file path=ppt/tags/tag59.xml><?xml version="1.0" encoding="utf-8"?>
<p:tagLst xmlns:a="http://schemas.openxmlformats.org/drawingml/2006/main" xmlns:r="http://schemas.openxmlformats.org/officeDocument/2006/relationships" xmlns:p="http://schemas.openxmlformats.org/presentationml/2006/main">
  <p:tag name="NUM" val="13"/>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60.xml><?xml version="1.0" encoding="utf-8"?>
<p:tagLst xmlns:a="http://schemas.openxmlformats.org/drawingml/2006/main" xmlns:r="http://schemas.openxmlformats.org/officeDocument/2006/relationships" xmlns:p="http://schemas.openxmlformats.org/presentationml/2006/main">
  <p:tag name="NUM" val="14"/>
</p:tagLst>
</file>

<file path=ppt/tags/tag61.xml><?xml version="1.0" encoding="utf-8"?>
<p:tagLst xmlns:a="http://schemas.openxmlformats.org/drawingml/2006/main" xmlns:r="http://schemas.openxmlformats.org/officeDocument/2006/relationships" xmlns:p="http://schemas.openxmlformats.org/presentationml/2006/main">
  <p:tag name="NUM" val="1"/>
</p:tagLst>
</file>

<file path=ppt/tags/tag62.xml><?xml version="1.0" encoding="utf-8"?>
<p:tagLst xmlns:a="http://schemas.openxmlformats.org/drawingml/2006/main" xmlns:r="http://schemas.openxmlformats.org/officeDocument/2006/relationships" xmlns:p="http://schemas.openxmlformats.org/presentationml/2006/main">
  <p:tag name="NUM" val="2"/>
</p:tagLst>
</file>

<file path=ppt/tags/tag63.xml><?xml version="1.0" encoding="utf-8"?>
<p:tagLst xmlns:a="http://schemas.openxmlformats.org/drawingml/2006/main" xmlns:r="http://schemas.openxmlformats.org/officeDocument/2006/relationships" xmlns:p="http://schemas.openxmlformats.org/presentationml/2006/main">
  <p:tag name="NUM" val="3"/>
</p:tagLst>
</file>

<file path=ppt/tags/tag64.xml><?xml version="1.0" encoding="utf-8"?>
<p:tagLst xmlns:a="http://schemas.openxmlformats.org/drawingml/2006/main" xmlns:r="http://schemas.openxmlformats.org/officeDocument/2006/relationships" xmlns:p="http://schemas.openxmlformats.org/presentationml/2006/main">
  <p:tag name="NUM" val="4"/>
</p:tagLst>
</file>

<file path=ppt/tags/tag65.xml><?xml version="1.0" encoding="utf-8"?>
<p:tagLst xmlns:a="http://schemas.openxmlformats.org/drawingml/2006/main" xmlns:r="http://schemas.openxmlformats.org/officeDocument/2006/relationships" xmlns:p="http://schemas.openxmlformats.org/presentationml/2006/main">
  <p:tag name="NUM" val="5"/>
</p:tagLst>
</file>

<file path=ppt/tags/tag66.xml><?xml version="1.0" encoding="utf-8"?>
<p:tagLst xmlns:a="http://schemas.openxmlformats.org/drawingml/2006/main" xmlns:r="http://schemas.openxmlformats.org/officeDocument/2006/relationships" xmlns:p="http://schemas.openxmlformats.org/presentationml/2006/main">
  <p:tag name="NUM" val="6"/>
</p:tagLst>
</file>

<file path=ppt/tags/tag67.xml><?xml version="1.0" encoding="utf-8"?>
<p:tagLst xmlns:a="http://schemas.openxmlformats.org/drawingml/2006/main" xmlns:r="http://schemas.openxmlformats.org/officeDocument/2006/relationships" xmlns:p="http://schemas.openxmlformats.org/presentationml/2006/main">
  <p:tag name="NUM" val="7"/>
</p:tagLst>
</file>

<file path=ppt/tags/tag68.xml><?xml version="1.0" encoding="utf-8"?>
<p:tagLst xmlns:a="http://schemas.openxmlformats.org/drawingml/2006/main" xmlns:r="http://schemas.openxmlformats.org/officeDocument/2006/relationships" xmlns:p="http://schemas.openxmlformats.org/presentationml/2006/main">
  <p:tag name="NUM" val="8"/>
</p:tagLst>
</file>

<file path=ppt/tags/tag69.xml><?xml version="1.0" encoding="utf-8"?>
<p:tagLst xmlns:a="http://schemas.openxmlformats.org/drawingml/2006/main" xmlns:r="http://schemas.openxmlformats.org/officeDocument/2006/relationships" xmlns:p="http://schemas.openxmlformats.org/presentationml/2006/main">
  <p:tag name="NUM" val="9"/>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70.xml><?xml version="1.0" encoding="utf-8"?>
<p:tagLst xmlns:a="http://schemas.openxmlformats.org/drawingml/2006/main" xmlns:r="http://schemas.openxmlformats.org/officeDocument/2006/relationships" xmlns:p="http://schemas.openxmlformats.org/presentationml/2006/main">
  <p:tag name="NUM" val="1"/>
</p:tagLst>
</file>

<file path=ppt/tags/tag71.xml><?xml version="1.0" encoding="utf-8"?>
<p:tagLst xmlns:a="http://schemas.openxmlformats.org/drawingml/2006/main" xmlns:r="http://schemas.openxmlformats.org/officeDocument/2006/relationships" xmlns:p="http://schemas.openxmlformats.org/presentationml/2006/main">
  <p:tag name="NUM" val="2"/>
</p:tagLst>
</file>

<file path=ppt/tags/tag72.xml><?xml version="1.0" encoding="utf-8"?>
<p:tagLst xmlns:a="http://schemas.openxmlformats.org/drawingml/2006/main" xmlns:r="http://schemas.openxmlformats.org/officeDocument/2006/relationships" xmlns:p="http://schemas.openxmlformats.org/presentationml/2006/main">
  <p:tag name="NUM" val="3"/>
</p:tagLst>
</file>

<file path=ppt/tags/tag73.xml><?xml version="1.0" encoding="utf-8"?>
<p:tagLst xmlns:a="http://schemas.openxmlformats.org/drawingml/2006/main" xmlns:r="http://schemas.openxmlformats.org/officeDocument/2006/relationships" xmlns:p="http://schemas.openxmlformats.org/presentationml/2006/main">
  <p:tag name="NUM" val="1"/>
</p:tagLst>
</file>

<file path=ppt/tags/tag74.xml><?xml version="1.0" encoding="utf-8"?>
<p:tagLst xmlns:a="http://schemas.openxmlformats.org/drawingml/2006/main" xmlns:r="http://schemas.openxmlformats.org/officeDocument/2006/relationships" xmlns:p="http://schemas.openxmlformats.org/presentationml/2006/main">
  <p:tag name="NUM" val="2"/>
</p:tagLst>
</file>

<file path=ppt/tags/tag75.xml><?xml version="1.0" encoding="utf-8"?>
<p:tagLst xmlns:a="http://schemas.openxmlformats.org/drawingml/2006/main" xmlns:r="http://schemas.openxmlformats.org/officeDocument/2006/relationships" xmlns:p="http://schemas.openxmlformats.org/presentationml/2006/main">
  <p:tag name="NUM" val="3"/>
</p:tagLst>
</file>

<file path=ppt/tags/tag76.xml><?xml version="1.0" encoding="utf-8"?>
<p:tagLst xmlns:a="http://schemas.openxmlformats.org/drawingml/2006/main" xmlns:r="http://schemas.openxmlformats.org/officeDocument/2006/relationships" xmlns:p="http://schemas.openxmlformats.org/presentationml/2006/main">
  <p:tag name="NUM" val="4"/>
</p:tagLst>
</file>

<file path=ppt/tags/tag77.xml><?xml version="1.0" encoding="utf-8"?>
<p:tagLst xmlns:a="http://schemas.openxmlformats.org/drawingml/2006/main" xmlns:r="http://schemas.openxmlformats.org/officeDocument/2006/relationships" xmlns:p="http://schemas.openxmlformats.org/presentationml/2006/main">
  <p:tag name="NUM" val="5"/>
</p:tagLst>
</file>

<file path=ppt/tags/tag78.xml><?xml version="1.0" encoding="utf-8"?>
<p:tagLst xmlns:a="http://schemas.openxmlformats.org/drawingml/2006/main" xmlns:r="http://schemas.openxmlformats.org/officeDocument/2006/relationships" xmlns:p="http://schemas.openxmlformats.org/presentationml/2006/main">
  <p:tag name="NUM" val="6"/>
</p:tagLst>
</file>

<file path=ppt/tags/tag79.xml><?xml version="1.0" encoding="utf-8"?>
<p:tagLst xmlns:a="http://schemas.openxmlformats.org/drawingml/2006/main" xmlns:r="http://schemas.openxmlformats.org/officeDocument/2006/relationships" xmlns:p="http://schemas.openxmlformats.org/presentationml/2006/main">
  <p:tag name="NUM" val="7"/>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80.xml><?xml version="1.0" encoding="utf-8"?>
<p:tagLst xmlns:a="http://schemas.openxmlformats.org/drawingml/2006/main" xmlns:r="http://schemas.openxmlformats.org/officeDocument/2006/relationships" xmlns:p="http://schemas.openxmlformats.org/presentationml/2006/main">
  <p:tag name="NUM" val="8"/>
</p:tagLst>
</file>

<file path=ppt/tags/tag81.xml><?xml version="1.0" encoding="utf-8"?>
<p:tagLst xmlns:a="http://schemas.openxmlformats.org/drawingml/2006/main" xmlns:r="http://schemas.openxmlformats.org/officeDocument/2006/relationships" xmlns:p="http://schemas.openxmlformats.org/presentationml/2006/main">
  <p:tag name="NUM" val="9"/>
</p:tagLst>
</file>

<file path=ppt/tags/tag82.xml><?xml version="1.0" encoding="utf-8"?>
<p:tagLst xmlns:a="http://schemas.openxmlformats.org/drawingml/2006/main" xmlns:r="http://schemas.openxmlformats.org/officeDocument/2006/relationships" xmlns:p="http://schemas.openxmlformats.org/presentationml/2006/main">
  <p:tag name="NUM" val="10"/>
</p:tagLst>
</file>

<file path=ppt/tags/tag83.xml><?xml version="1.0" encoding="utf-8"?>
<p:tagLst xmlns:a="http://schemas.openxmlformats.org/drawingml/2006/main" xmlns:r="http://schemas.openxmlformats.org/officeDocument/2006/relationships" xmlns:p="http://schemas.openxmlformats.org/presentationml/2006/main">
  <p:tag name="NUM" val="11"/>
</p:tagLst>
</file>

<file path=ppt/tags/tag84.xml><?xml version="1.0" encoding="utf-8"?>
<p:tagLst xmlns:a="http://schemas.openxmlformats.org/drawingml/2006/main" xmlns:r="http://schemas.openxmlformats.org/officeDocument/2006/relationships" xmlns:p="http://schemas.openxmlformats.org/presentationml/2006/main">
  <p:tag name="NUM" val="1"/>
</p:tagLst>
</file>

<file path=ppt/tags/tag85.xml><?xml version="1.0" encoding="utf-8"?>
<p:tagLst xmlns:a="http://schemas.openxmlformats.org/drawingml/2006/main" xmlns:r="http://schemas.openxmlformats.org/officeDocument/2006/relationships" xmlns:p="http://schemas.openxmlformats.org/presentationml/2006/main">
  <p:tag name="NUM" val="2"/>
</p:tagLst>
</file>

<file path=ppt/tags/tag86.xml><?xml version="1.0" encoding="utf-8"?>
<p:tagLst xmlns:a="http://schemas.openxmlformats.org/drawingml/2006/main" xmlns:r="http://schemas.openxmlformats.org/officeDocument/2006/relationships" xmlns:p="http://schemas.openxmlformats.org/presentationml/2006/main">
  <p:tag name="NUM" val="3"/>
</p:tagLst>
</file>

<file path=ppt/tags/tag87.xml><?xml version="1.0" encoding="utf-8"?>
<p:tagLst xmlns:a="http://schemas.openxmlformats.org/drawingml/2006/main" xmlns:r="http://schemas.openxmlformats.org/officeDocument/2006/relationships" xmlns:p="http://schemas.openxmlformats.org/presentationml/2006/main">
  <p:tag name="NUM" val="4"/>
</p:tagLst>
</file>

<file path=ppt/tags/tag88.xml><?xml version="1.0" encoding="utf-8"?>
<p:tagLst xmlns:a="http://schemas.openxmlformats.org/drawingml/2006/main" xmlns:r="http://schemas.openxmlformats.org/officeDocument/2006/relationships" xmlns:p="http://schemas.openxmlformats.org/presentationml/2006/main">
  <p:tag name="NUM" val="5"/>
</p:tagLst>
</file>

<file path=ppt/tags/tag89.xml><?xml version="1.0" encoding="utf-8"?>
<p:tagLst xmlns:a="http://schemas.openxmlformats.org/drawingml/2006/main" xmlns:r="http://schemas.openxmlformats.org/officeDocument/2006/relationships" xmlns:p="http://schemas.openxmlformats.org/presentationml/2006/main">
  <p:tag name="NUM" val="6"/>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ags/tag90.xml><?xml version="1.0" encoding="utf-8"?>
<p:tagLst xmlns:a="http://schemas.openxmlformats.org/drawingml/2006/main" xmlns:r="http://schemas.openxmlformats.org/officeDocument/2006/relationships" xmlns:p="http://schemas.openxmlformats.org/presentationml/2006/main">
  <p:tag name="NUM" val="1"/>
</p:tagLst>
</file>

<file path=ppt/tags/tag91.xml><?xml version="1.0" encoding="utf-8"?>
<p:tagLst xmlns:a="http://schemas.openxmlformats.org/drawingml/2006/main" xmlns:r="http://schemas.openxmlformats.org/officeDocument/2006/relationships" xmlns:p="http://schemas.openxmlformats.org/presentationml/2006/main">
  <p:tag name="NUM" val="2"/>
</p:tagLst>
</file>

<file path=ppt/tags/tag92.xml><?xml version="1.0" encoding="utf-8"?>
<p:tagLst xmlns:a="http://schemas.openxmlformats.org/drawingml/2006/main" xmlns:r="http://schemas.openxmlformats.org/officeDocument/2006/relationships" xmlns:p="http://schemas.openxmlformats.org/presentationml/2006/main">
  <p:tag name="NUM" val="3"/>
</p:tagLst>
</file>

<file path=ppt/tags/tag93.xml><?xml version="1.0" encoding="utf-8"?>
<p:tagLst xmlns:a="http://schemas.openxmlformats.org/drawingml/2006/main" xmlns:r="http://schemas.openxmlformats.org/officeDocument/2006/relationships" xmlns:p="http://schemas.openxmlformats.org/presentationml/2006/main">
  <p:tag name="NUM" val="4"/>
</p:tagLst>
</file>

<file path=ppt/tags/tag94.xml><?xml version="1.0" encoding="utf-8"?>
<p:tagLst xmlns:a="http://schemas.openxmlformats.org/drawingml/2006/main" xmlns:r="http://schemas.openxmlformats.org/officeDocument/2006/relationships" xmlns:p="http://schemas.openxmlformats.org/presentationml/2006/main">
  <p:tag name="NUM" val="5"/>
</p:tagLst>
</file>

<file path=ppt/tags/tag95.xml><?xml version="1.0" encoding="utf-8"?>
<p:tagLst xmlns:a="http://schemas.openxmlformats.org/drawingml/2006/main" xmlns:r="http://schemas.openxmlformats.org/officeDocument/2006/relationships" xmlns:p="http://schemas.openxmlformats.org/presentationml/2006/main">
  <p:tag name="NUM" val="6"/>
</p:tagLst>
</file>

<file path=ppt/tags/tag96.xml><?xml version="1.0" encoding="utf-8"?>
<p:tagLst xmlns:a="http://schemas.openxmlformats.org/drawingml/2006/main" xmlns:r="http://schemas.openxmlformats.org/officeDocument/2006/relationships" xmlns:p="http://schemas.openxmlformats.org/presentationml/2006/main">
  <p:tag name="NUM" val="7"/>
</p:tagLst>
</file>

<file path=ppt/tags/tag97.xml><?xml version="1.0" encoding="utf-8"?>
<p:tagLst xmlns:a="http://schemas.openxmlformats.org/drawingml/2006/main" xmlns:r="http://schemas.openxmlformats.org/officeDocument/2006/relationships" xmlns:p="http://schemas.openxmlformats.org/presentationml/2006/main">
  <p:tag name="NUM" val="8"/>
</p:tagLst>
</file>

<file path=ppt/tags/tag98.xml><?xml version="1.0" encoding="utf-8"?>
<p:tagLst xmlns:a="http://schemas.openxmlformats.org/drawingml/2006/main" xmlns:r="http://schemas.openxmlformats.org/officeDocument/2006/relationships" xmlns:p="http://schemas.openxmlformats.org/presentationml/2006/main">
  <p:tag name="NUM" val="9"/>
</p:tagLst>
</file>

<file path=ppt/tags/tag99.xml><?xml version="1.0" encoding="utf-8"?>
<p:tagLst xmlns:a="http://schemas.openxmlformats.org/drawingml/2006/main" xmlns:r="http://schemas.openxmlformats.org/officeDocument/2006/relationships" xmlns:p="http://schemas.openxmlformats.org/presentationml/2006/main">
  <p:tag name="NUM" val="1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929</TotalTime>
  <Words>1751</Words>
  <Application>Microsoft Office PowerPoint</Application>
  <PresentationFormat>On-screen Show (4:3)</PresentationFormat>
  <Paragraphs>399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La plus irréparable des peines irréparables. </vt:lpstr>
      <vt:lpstr>QUIZZ NO 11   QUESTION : Le dimanche le 18 mars 2012 fut une sombre journée pour la défense du droit à la vie. Quel pays viola ce droit en imposant la peine de mort ? Qui furent condamnés et quelle fut leur condamnation ? Que suggéra le chef de la diplomatie russe à ce pays? [...] »  </vt:lpstr>
      <vt:lpstr>PowerPoint Presentation</vt:lpstr>
      <vt:lpstr>Quels sont ces pays abolitionnistes?</vt:lpstr>
      <vt:lpstr>http://www.youtube.com/watch?v=E4xdhIMHqWc&amp;feature=endscreen&amp;NR=1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La plus irréparable des peines irréparables?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50</cp:revision>
  <dcterms:created xsi:type="dcterms:W3CDTF">2012-03-27T18:00:10Z</dcterms:created>
  <dcterms:modified xsi:type="dcterms:W3CDTF">2012-04-01T15:19:52Z</dcterms:modified>
</cp:coreProperties>
</file>