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4" r:id="rId1"/>
  </p:sldMasterIdLst>
  <p:sldIdLst>
    <p:sldId id="260" r:id="rId2"/>
    <p:sldId id="325" r:id="rId3"/>
    <p:sldId id="268" r:id="rId4"/>
    <p:sldId id="269" r:id="rId5"/>
    <p:sldId id="270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326" r:id="rId16"/>
    <p:sldId id="328" r:id="rId17"/>
    <p:sldId id="329" r:id="rId18"/>
    <p:sldId id="337" r:id="rId19"/>
    <p:sldId id="338" r:id="rId20"/>
    <p:sldId id="339" r:id="rId21"/>
    <p:sldId id="340" r:id="rId22"/>
    <p:sldId id="341" r:id="rId23"/>
    <p:sldId id="263" r:id="rId24"/>
    <p:sldId id="315" r:id="rId25"/>
    <p:sldId id="316" r:id="rId26"/>
    <p:sldId id="317" r:id="rId27"/>
    <p:sldId id="318" r:id="rId28"/>
    <p:sldId id="319" r:id="rId29"/>
    <p:sldId id="320" r:id="rId30"/>
    <p:sldId id="336" r:id="rId31"/>
    <p:sldId id="314" r:id="rId32"/>
    <p:sldId id="321" r:id="rId33"/>
    <p:sldId id="322" r:id="rId34"/>
    <p:sldId id="323" r:id="rId35"/>
    <p:sldId id="324" r:id="rId36"/>
    <p:sldId id="264" r:id="rId37"/>
    <p:sldId id="265" r:id="rId38"/>
    <p:sldId id="296" r:id="rId39"/>
    <p:sldId id="297" r:id="rId40"/>
    <p:sldId id="298" r:id="rId41"/>
    <p:sldId id="299" r:id="rId42"/>
    <p:sldId id="300" r:id="rId43"/>
    <p:sldId id="301" r:id="rId44"/>
    <p:sldId id="310" r:id="rId45"/>
    <p:sldId id="289" r:id="rId46"/>
    <p:sldId id="309" r:id="rId47"/>
    <p:sldId id="291" r:id="rId48"/>
    <p:sldId id="308" r:id="rId49"/>
    <p:sldId id="288" r:id="rId50"/>
    <p:sldId id="307" r:id="rId51"/>
    <p:sldId id="290" r:id="rId52"/>
    <p:sldId id="306" r:id="rId53"/>
    <p:sldId id="292" r:id="rId54"/>
    <p:sldId id="305" r:id="rId55"/>
    <p:sldId id="293" r:id="rId56"/>
    <p:sldId id="304" r:id="rId57"/>
    <p:sldId id="286" r:id="rId58"/>
    <p:sldId id="287" r:id="rId59"/>
    <p:sldId id="283" r:id="rId60"/>
    <p:sldId id="302" r:id="rId61"/>
    <p:sldId id="294" r:id="rId62"/>
    <p:sldId id="303" r:id="rId6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D702"/>
    <a:srgbClr val="799F01"/>
    <a:srgbClr val="A6C000"/>
    <a:srgbClr val="66CCFF"/>
    <a:srgbClr val="7CA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08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8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2BFA-FB0F-0647-B54C-06A889F71F92}" type="datetimeFigureOut">
              <a:rPr lang="fr-FR" smtClean="0"/>
              <a:t>02/03/2012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DF99-E58D-EB4D-9FC7-50785F107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85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2BFA-FB0F-0647-B54C-06A889F71F92}" type="datetimeFigureOut">
              <a:rPr lang="fr-FR" smtClean="0"/>
              <a:t>02/03/2012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DF99-E58D-EB4D-9FC7-50785F107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95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2BFA-FB0F-0647-B54C-06A889F71F92}" type="datetimeFigureOut">
              <a:rPr lang="fr-FR" smtClean="0"/>
              <a:t>02/03/2012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DF99-E58D-EB4D-9FC7-50785F107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3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3/2/2012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5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2BFA-FB0F-0647-B54C-06A889F71F92}" type="datetimeFigureOut">
              <a:rPr lang="fr-FR" smtClean="0"/>
              <a:t>02/03/2012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DF99-E58D-EB4D-9FC7-50785F107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74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2BFA-FB0F-0647-B54C-06A889F71F92}" type="datetimeFigureOut">
              <a:rPr lang="fr-FR" smtClean="0"/>
              <a:t>02/03/2012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DF99-E58D-EB4D-9FC7-50785F107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2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2BFA-FB0F-0647-B54C-06A889F71F92}" type="datetimeFigureOut">
              <a:rPr lang="fr-FR" smtClean="0"/>
              <a:t>02/03/2012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DF99-E58D-EB4D-9FC7-50785F107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89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2BFA-FB0F-0647-B54C-06A889F71F92}" type="datetimeFigureOut">
              <a:rPr lang="fr-FR" smtClean="0"/>
              <a:t>02/03/2012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DF99-E58D-EB4D-9FC7-50785F107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51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2BFA-FB0F-0647-B54C-06A889F71F92}" type="datetimeFigureOut">
              <a:rPr lang="fr-FR" smtClean="0"/>
              <a:t>02/03/2012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8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12BFA-FB0F-0647-B54C-06A889F71F92}" type="datetimeFigureOut">
              <a:rPr lang="fr-FR" smtClean="0"/>
              <a:t>02/03/2012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DF99-E58D-EB4D-9FC7-50785F107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69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12BFA-FB0F-0647-B54C-06A889F71F92}" type="datetimeFigureOut">
              <a:rPr lang="fr-FR" smtClean="0"/>
              <a:t>02/03/2012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7DF99-E58D-EB4D-9FC7-50785F107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79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microsoft.com/office/2007/relationships/media" Target="../media/media1.mp3"/><Relationship Id="rId5" Type="http://schemas.openxmlformats.org/officeDocument/2006/relationships/tags" Target="../tags/tag36.xml"/><Relationship Id="rId4" Type="http://schemas.openxmlformats.org/officeDocument/2006/relationships/audio" Target="NULL" TargetMode="External"/><Relationship Id="rId9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microsoft.com/office/2007/relationships/media" Target="../media/media1.mp3"/><Relationship Id="rId5" Type="http://schemas.openxmlformats.org/officeDocument/2006/relationships/tags" Target="../tags/tag40.xml"/><Relationship Id="rId4" Type="http://schemas.openxmlformats.org/officeDocument/2006/relationships/audio" Target="NULL" TargetMode="External"/><Relationship Id="rId9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microsoft.com/office/2007/relationships/media" Target="../media/media1.mp3"/><Relationship Id="rId5" Type="http://schemas.openxmlformats.org/officeDocument/2006/relationships/tags" Target="../tags/tag44.xml"/><Relationship Id="rId4" Type="http://schemas.openxmlformats.org/officeDocument/2006/relationships/audio" Target="NULL" TargetMode="External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microsoft.com/office/2007/relationships/media" Target="../media/media1.mp3"/><Relationship Id="rId5" Type="http://schemas.openxmlformats.org/officeDocument/2006/relationships/tags" Target="../tags/tag48.xml"/><Relationship Id="rId4" Type="http://schemas.openxmlformats.org/officeDocument/2006/relationships/audio" Target="NULL" TargetMode="Externa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9.xml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10" Type="http://schemas.openxmlformats.org/officeDocument/2006/relationships/image" Target="../media/image1.png"/><Relationship Id="rId4" Type="http://schemas.openxmlformats.org/officeDocument/2006/relationships/tags" Target="../tags/tag50.xml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15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6.xml"/><Relationship Id="rId7" Type="http://schemas.openxmlformats.org/officeDocument/2006/relationships/image" Target="../media/image3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NUL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9.jpeg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tags" Target="../tags/tag64.xml"/><Relationship Id="rId7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10" Type="http://schemas.microsoft.com/office/2007/relationships/hdphoto" Target="../media/hdphoto6.wdp"/><Relationship Id="rId4" Type="http://schemas.openxmlformats.org/officeDocument/2006/relationships/tags" Target="../tags/tag65.xml"/><Relationship Id="rId9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23.jp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24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25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26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27.jp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4.jp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28.jp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28.jp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29.jp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tags" Target="../tags/tag104.xml"/><Relationship Id="rId7" Type="http://schemas.openxmlformats.org/officeDocument/2006/relationships/image" Target="../media/image1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9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7" Type="http://schemas.openxmlformats.org/officeDocument/2006/relationships/image" Target="../media/image32.gif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4.xml"/><Relationship Id="rId7" Type="http://schemas.microsoft.com/office/2007/relationships/hdphoto" Target="../media/hdphoto7.wdp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3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34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9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tags" Target="../tags/tag122.xml"/><Relationship Id="rId7" Type="http://schemas.openxmlformats.org/officeDocument/2006/relationships/image" Target="../media/image35.jpe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microsoft.com/office/2007/relationships/media" Target="../media/media1.mp3"/><Relationship Id="rId5" Type="http://schemas.openxmlformats.org/officeDocument/2006/relationships/tags" Target="../tags/tag12.xml"/><Relationship Id="rId4" Type="http://schemas.openxmlformats.org/officeDocument/2006/relationships/audio" Target="NULL" TargetMode="External"/><Relationship Id="rId9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tags" Target="../tags/tag126.xml"/><Relationship Id="rId7" Type="http://schemas.openxmlformats.org/officeDocument/2006/relationships/image" Target="../media/image36.jpeg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7" Type="http://schemas.openxmlformats.org/officeDocument/2006/relationships/image" Target="../media/image37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7" Type="http://schemas.openxmlformats.org/officeDocument/2006/relationships/image" Target="../media/image38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7" Type="http://schemas.openxmlformats.org/officeDocument/2006/relationships/image" Target="../media/image39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7" Type="http://schemas.openxmlformats.org/officeDocument/2006/relationships/image" Target="../media/image40.pn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7" Type="http://schemas.openxmlformats.org/officeDocument/2006/relationships/image" Target="../media/image41.pn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2.xml"/><Relationship Id="rId2" Type="http://schemas.openxmlformats.org/officeDocument/2006/relationships/audio" Target="NULL" TargetMode="External"/><Relationship Id="rId1" Type="http://schemas.openxmlformats.org/officeDocument/2006/relationships/tags" Target="../tags/tag13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microsoft.com/office/2007/relationships/media" Target="../media/media1.mp3"/><Relationship Id="rId9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tags" Target="../tags/tag165.xml"/><Relationship Id="rId7" Type="http://schemas.openxmlformats.org/officeDocument/2006/relationships/image" Target="../media/image42.jpeg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7" Type="http://schemas.openxmlformats.org/officeDocument/2006/relationships/image" Target="../media/image43.png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tags" Target="../tags/tag179.xml"/><Relationship Id="rId7" Type="http://schemas.openxmlformats.org/officeDocument/2006/relationships/image" Target="../media/image44.jpeg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7" Type="http://schemas.openxmlformats.org/officeDocument/2006/relationships/image" Target="../media/image45.jpg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microsoft.com/office/2007/relationships/hdphoto" Target="../media/hdphoto12.wdp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12" Type="http://schemas.openxmlformats.org/officeDocument/2006/relationships/image" Target="../media/image47.jpeg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image" Target="../media/image46.gif"/><Relationship Id="rId5" Type="http://schemas.openxmlformats.org/officeDocument/2006/relationships/tags" Target="../tags/tag192.xml"/><Relationship Id="rId10" Type="http://schemas.openxmlformats.org/officeDocument/2006/relationships/image" Target="../media/image1.png"/><Relationship Id="rId4" Type="http://schemas.openxmlformats.org/officeDocument/2006/relationships/tags" Target="../tags/tag191.xml"/><Relationship Id="rId9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2.xml"/><Relationship Id="rId2" Type="http://schemas.openxmlformats.org/officeDocument/2006/relationships/audio" Target="NULL" TargetMode="External"/><Relationship Id="rId1" Type="http://schemas.openxmlformats.org/officeDocument/2006/relationships/tags" Target="../tags/tag17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microsoft.com/office/2007/relationships/media" Target="../media/media1.mp3"/><Relationship Id="rId9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4" Type="http://schemas.openxmlformats.org/officeDocument/2006/relationships/image" Target="../media/image4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7" Type="http://schemas.openxmlformats.org/officeDocument/2006/relationships/image" Target="../media/image49.png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2.xml"/><Relationship Id="rId2" Type="http://schemas.openxmlformats.org/officeDocument/2006/relationships/audio" Target="NULL" TargetMode="External"/><Relationship Id="rId1" Type="http://schemas.openxmlformats.org/officeDocument/2006/relationships/tags" Target="../tags/tag21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microsoft.com/office/2007/relationships/media" Target="../media/media1.mp3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microsoft.com/office/2007/relationships/media" Target="../media/media1.mp3"/><Relationship Id="rId5" Type="http://schemas.openxmlformats.org/officeDocument/2006/relationships/tags" Target="../tags/tag28.xml"/><Relationship Id="rId4" Type="http://schemas.openxmlformats.org/officeDocument/2006/relationships/audio" Target="NULL" TargetMode="Externa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microsoft.com/office/2007/relationships/media" Target="../media/media1.mp3"/><Relationship Id="rId5" Type="http://schemas.openxmlformats.org/officeDocument/2006/relationships/tags" Target="../tags/tag32.xml"/><Relationship Id="rId4" Type="http://schemas.openxmlformats.org/officeDocument/2006/relationships/audio" Target="NULL" TargetMode="External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72205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fr-FR" dirty="0" smtClean="0"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fr-FR" dirty="0"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fr-FR" sz="4400" dirty="0" smtClean="0">
                <a:solidFill>
                  <a:srgbClr val="66CCFF"/>
                </a:solidFill>
                <a:latin typeface="Century Gothic"/>
                <a:cs typeface="Century Gothic"/>
              </a:rPr>
              <a:t>Le Protocole de Kyoto </a:t>
            </a:r>
          </a:p>
          <a:p>
            <a:pPr marL="0" indent="0" algn="ctr">
              <a:buNone/>
            </a:pPr>
            <a:r>
              <a:rPr lang="fr-FR" sz="4400" dirty="0" smtClean="0">
                <a:solidFill>
                  <a:srgbClr val="66CCFF"/>
                </a:solidFill>
                <a:latin typeface="Century Gothic"/>
                <a:cs typeface="Century Gothic"/>
              </a:rPr>
              <a:t>La Plateforme de Durban</a:t>
            </a:r>
            <a:endParaRPr lang="fr-FR" sz="4400" dirty="0">
              <a:solidFill>
                <a:srgbClr val="66CCFF"/>
              </a:solidFill>
              <a:latin typeface="Century Gothic"/>
              <a:cs typeface="Century Gothic"/>
            </a:endParaRPr>
          </a:p>
        </p:txBody>
      </p:sp>
      <p:grpSp>
        <p:nvGrpSpPr>
          <p:cNvPr id="12" name="Grouper 11"/>
          <p:cNvGrpSpPr/>
          <p:nvPr>
            <p:custDataLst>
              <p:tags r:id="rId2"/>
            </p:custDataLst>
          </p:nvPr>
        </p:nvGrpSpPr>
        <p:grpSpPr>
          <a:xfrm>
            <a:off x="1373447" y="3578858"/>
            <a:ext cx="6326491" cy="878524"/>
            <a:chOff x="1197791" y="3578858"/>
            <a:chExt cx="6326491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5"/>
            <a:srcRect l="8292"/>
            <a:stretch/>
          </p:blipFill>
          <p:spPr>
            <a:xfrm>
              <a:off x="1540327" y="3578858"/>
              <a:ext cx="3788215" cy="878524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5"/>
            <a:srcRect l="44253" r="42350"/>
            <a:stretch/>
          </p:blipFill>
          <p:spPr>
            <a:xfrm>
              <a:off x="1197791" y="3578858"/>
              <a:ext cx="553390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93391" y="3856265"/>
              <a:ext cx="1313543" cy="416489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10739" y="3854852"/>
              <a:ext cx="1313543" cy="416489"/>
            </a:xfrm>
            <a:prstGeom prst="rect">
              <a:avLst/>
            </a:prstGeom>
          </p:spPr>
        </p:pic>
      </p:grpSp>
      <p:sp>
        <p:nvSpPr>
          <p:cNvPr id="13" name="Sous-titr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73447" y="5548957"/>
            <a:ext cx="6400800" cy="881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800" dirty="0" smtClean="0">
                <a:solidFill>
                  <a:srgbClr val="A3D702"/>
                </a:solidFill>
                <a:latin typeface="Century Gothic"/>
                <a:cs typeface="Century Gothic"/>
              </a:rPr>
              <a:t>Marlène Bartès et Mélissa Rodrigue</a:t>
            </a:r>
          </a:p>
          <a:p>
            <a:pPr marL="0" indent="0" algn="ctr">
              <a:buNone/>
            </a:pPr>
            <a:r>
              <a:rPr lang="fr-FR" sz="1800" dirty="0" smtClean="0">
                <a:solidFill>
                  <a:srgbClr val="A3D702"/>
                </a:solidFill>
                <a:latin typeface="Century Gothic"/>
                <a:cs typeface="Century Gothic"/>
              </a:rPr>
              <a:t>Le 2 mars 2012</a:t>
            </a:r>
            <a:endParaRPr lang="fr-FR" sz="1800" dirty="0">
              <a:solidFill>
                <a:srgbClr val="A3D702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8698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85336" y="1687298"/>
            <a:ext cx="7459501" cy="2879574"/>
          </a:xfrm>
        </p:spPr>
        <p:txBody>
          <a:bodyPr>
            <a:noAutofit/>
          </a:bodyPr>
          <a:lstStyle/>
          <a:p>
            <a:pPr marL="68580" lvl="0" indent="0" algn="just">
              <a:spcBef>
                <a:spcPts val="0"/>
              </a:spcBef>
              <a:buNone/>
            </a:pPr>
            <a:r>
              <a:rPr lang="fr-CA" sz="2200" dirty="0" smtClean="0">
                <a:latin typeface="Century Gothic"/>
                <a:cs typeface="Century Gothic"/>
              </a:rPr>
              <a:t>7. L’environnement a fait l’objet de nombreuses ententes internationales sur des questions précises, par exemple la </a:t>
            </a:r>
            <a:r>
              <a:rPr lang="fr-CA" sz="2200" i="1" dirty="0" smtClean="0">
                <a:latin typeface="Century Gothic"/>
                <a:cs typeface="Century Gothic"/>
              </a:rPr>
              <a:t>Convention internationale pour la réglementation de la chasse à la baleine</a:t>
            </a:r>
            <a:r>
              <a:rPr lang="fr-CA" sz="2200" dirty="0" smtClean="0">
                <a:latin typeface="Century Gothic"/>
                <a:cs typeface="Century Gothic"/>
              </a:rPr>
              <a:t> (1946) et l’</a:t>
            </a:r>
            <a:r>
              <a:rPr lang="fr-CA" sz="2200" i="1" dirty="0" smtClean="0">
                <a:latin typeface="Century Gothic"/>
                <a:cs typeface="Century Gothic"/>
              </a:rPr>
              <a:t>Accord international sur les bois tropicaux</a:t>
            </a:r>
            <a:r>
              <a:rPr lang="fr-CA" sz="2200" dirty="0" smtClean="0">
                <a:latin typeface="Century Gothic"/>
                <a:cs typeface="Century Gothic"/>
              </a:rPr>
              <a:t> (2006). Combien de ces ententes ont été conclues? </a:t>
            </a:r>
          </a:p>
          <a:p>
            <a:pPr lvl="1" algn="just">
              <a:spcBef>
                <a:spcPts val="0"/>
              </a:spcBef>
              <a:buClr>
                <a:srgbClr val="A3D702"/>
              </a:buClr>
              <a:buFont typeface="Arial"/>
              <a:buChar char="✤"/>
            </a:pPr>
            <a:r>
              <a:rPr lang="fr-CA" sz="2200" dirty="0" smtClean="0">
                <a:latin typeface="Century Gothic"/>
                <a:cs typeface="Century Gothic"/>
              </a:rPr>
              <a:t>plus de 100;</a:t>
            </a:r>
          </a:p>
          <a:p>
            <a:pPr lvl="1" algn="just">
              <a:spcBef>
                <a:spcPts val="0"/>
              </a:spcBef>
              <a:buClr>
                <a:srgbClr val="A3D702"/>
              </a:buClr>
              <a:buFont typeface="Arial"/>
              <a:buChar char="✤"/>
            </a:pPr>
            <a:r>
              <a:rPr lang="fr-CA" sz="2200" dirty="0" smtClean="0">
                <a:latin typeface="Century Gothic"/>
                <a:cs typeface="Century Gothic"/>
              </a:rPr>
              <a:t>plus de 200;</a:t>
            </a:r>
          </a:p>
          <a:p>
            <a:pPr lvl="1" algn="just">
              <a:spcBef>
                <a:spcPts val="0"/>
              </a:spcBef>
              <a:buClr>
                <a:srgbClr val="A3D702"/>
              </a:buClr>
              <a:buFont typeface="Arial"/>
              <a:buChar char="✤"/>
            </a:pPr>
            <a:r>
              <a:rPr lang="fr-CA" sz="2200" dirty="0" smtClean="0">
                <a:latin typeface="Century Gothic"/>
                <a:cs typeface="Century Gothic"/>
              </a:rPr>
              <a:t>plus de 500;</a:t>
            </a:r>
          </a:p>
          <a:p>
            <a:pPr lvl="1" algn="just">
              <a:spcBef>
                <a:spcPts val="0"/>
              </a:spcBef>
              <a:buClr>
                <a:srgbClr val="A3D702"/>
              </a:buClr>
              <a:buFont typeface="Arial"/>
              <a:buChar char="✤"/>
            </a:pPr>
            <a:r>
              <a:rPr lang="fr-CA" sz="2200" dirty="0" smtClean="0">
                <a:latin typeface="Century Gothic"/>
                <a:cs typeface="Century Gothic"/>
              </a:rPr>
              <a:t>plus de 1000.  </a:t>
            </a:r>
            <a:endParaRPr lang="fr-CA" sz="2200" dirty="0">
              <a:latin typeface="Century Gothic"/>
              <a:cs typeface="Century Gothic"/>
            </a:endParaRPr>
          </a:p>
        </p:txBody>
      </p:sp>
      <p:grpSp>
        <p:nvGrpSpPr>
          <p:cNvPr id="8" name="Grouper 7"/>
          <p:cNvGrpSpPr/>
          <p:nvPr>
            <p:custDataLst>
              <p:tags r:id="rId2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8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8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1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46699" y="399799"/>
            <a:ext cx="7024744" cy="745152"/>
          </a:xfrm>
        </p:spPr>
        <p:txBody>
          <a:bodyPr>
            <a:normAutofit fontScale="90000"/>
          </a:bodyPr>
          <a:lstStyle/>
          <a:p>
            <a:pPr algn="l"/>
            <a:r>
              <a:rPr lang="fr-CA" dirty="0" smtClean="0">
                <a:solidFill>
                  <a:srgbClr val="A3D702"/>
                </a:solidFill>
                <a:latin typeface="Century Gothic"/>
                <a:cs typeface="Century Gothic"/>
              </a:rPr>
              <a:t>Feu vert!</a:t>
            </a:r>
            <a:endParaRPr lang="fr-CA" dirty="0">
              <a:solidFill>
                <a:srgbClr val="A3D702"/>
              </a:solidFill>
              <a:latin typeface="Century Gothic"/>
              <a:cs typeface="Century Gothic"/>
            </a:endParaRPr>
          </a:p>
        </p:txBody>
      </p:sp>
      <p:pic>
        <p:nvPicPr>
          <p:cNvPr id="13" name="Dodododododo.mp3">
            <a:hlinkClick r:id="" action="ppaction://media"/>
          </p:cNvPr>
          <p:cNvPicPr>
            <a:picLocks noChangeAspect="1"/>
          </p:cNvPicPr>
          <p:nvPr>
            <a:audioFile r:link="rId4"/>
            <p:custDataLst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st="14420.1008"/>
                </p14:media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993" y="5066239"/>
            <a:ext cx="1882408" cy="125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85336" y="1687298"/>
            <a:ext cx="7459501" cy="2879574"/>
          </a:xfrm>
        </p:spPr>
        <p:txBody>
          <a:bodyPr>
            <a:noAutofit/>
          </a:bodyPr>
          <a:lstStyle/>
          <a:p>
            <a:pPr marL="68580" lvl="0" indent="0" algn="just">
              <a:spcBef>
                <a:spcPts val="0"/>
              </a:spcBef>
              <a:buNone/>
            </a:pPr>
            <a:r>
              <a:rPr lang="fr-CA" sz="2200" dirty="0" smtClean="0">
                <a:latin typeface="Century Gothic"/>
                <a:cs typeface="Century Gothic"/>
              </a:rPr>
              <a:t>8. Quelles fonctions ces organisations exercent-elles en matière d’environnement?</a:t>
            </a:r>
          </a:p>
          <a:p>
            <a:pPr lvl="1">
              <a:spcBef>
                <a:spcPts val="0"/>
              </a:spcBef>
              <a:buClr>
                <a:srgbClr val="A3D702"/>
              </a:buClr>
              <a:buFont typeface="Arial"/>
              <a:buChar char="✤"/>
            </a:pPr>
            <a:r>
              <a:rPr lang="fr-CA" sz="2200" dirty="0" smtClean="0">
                <a:latin typeface="Century Gothic"/>
                <a:cs typeface="Century Gothic"/>
              </a:rPr>
              <a:t>Elles surveillent le comportement des États;</a:t>
            </a:r>
          </a:p>
          <a:p>
            <a:pPr lvl="1">
              <a:spcBef>
                <a:spcPts val="0"/>
              </a:spcBef>
              <a:buClr>
                <a:srgbClr val="A3D702"/>
              </a:buClr>
              <a:buFont typeface="Arial"/>
              <a:buChar char="✤"/>
            </a:pPr>
            <a:r>
              <a:rPr lang="fr-CA" sz="2200" dirty="0" smtClean="0">
                <a:latin typeface="Century Gothic"/>
                <a:cs typeface="Century Gothic"/>
              </a:rPr>
              <a:t>Elles appuient les États, les ONG et les autres OI dans l’application de normes environnementales;</a:t>
            </a:r>
          </a:p>
          <a:p>
            <a:pPr lvl="1">
              <a:spcBef>
                <a:spcPts val="0"/>
              </a:spcBef>
              <a:buClr>
                <a:srgbClr val="A3D702"/>
              </a:buClr>
              <a:buFont typeface="Arial"/>
              <a:buChar char="✤"/>
            </a:pPr>
            <a:r>
              <a:rPr lang="fr-CA" sz="2200" dirty="0" smtClean="0">
                <a:latin typeface="Century Gothic"/>
                <a:cs typeface="Century Gothic"/>
              </a:rPr>
              <a:t>Elles encouragent le respect des normes environnementales à l’échelle mondiale;</a:t>
            </a:r>
          </a:p>
          <a:p>
            <a:pPr lvl="1">
              <a:spcBef>
                <a:spcPts val="0"/>
              </a:spcBef>
              <a:buClr>
                <a:srgbClr val="A3D702"/>
              </a:buClr>
              <a:buFont typeface="Arial"/>
              <a:buChar char="✤"/>
            </a:pPr>
            <a:r>
              <a:rPr lang="fr-CA" sz="2200" dirty="0" smtClean="0">
                <a:latin typeface="Century Gothic"/>
                <a:cs typeface="Century Gothic"/>
              </a:rPr>
              <a:t>Toutes ces réponses. </a:t>
            </a:r>
            <a:endParaRPr lang="fr-CA" sz="2200" dirty="0">
              <a:latin typeface="Century Gothic"/>
              <a:cs typeface="Century Gothic"/>
            </a:endParaRPr>
          </a:p>
        </p:txBody>
      </p:sp>
      <p:grpSp>
        <p:nvGrpSpPr>
          <p:cNvPr id="8" name="Grouper 7"/>
          <p:cNvGrpSpPr/>
          <p:nvPr>
            <p:custDataLst>
              <p:tags r:id="rId2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8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8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1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46699" y="399799"/>
            <a:ext cx="7024744" cy="745152"/>
          </a:xfrm>
        </p:spPr>
        <p:txBody>
          <a:bodyPr>
            <a:normAutofit fontScale="90000"/>
          </a:bodyPr>
          <a:lstStyle/>
          <a:p>
            <a:pPr algn="l"/>
            <a:r>
              <a:rPr lang="fr-CA" dirty="0" smtClean="0">
                <a:solidFill>
                  <a:srgbClr val="A3D702"/>
                </a:solidFill>
                <a:latin typeface="Century Gothic"/>
                <a:cs typeface="Century Gothic"/>
              </a:rPr>
              <a:t>Feu vert!</a:t>
            </a:r>
            <a:endParaRPr lang="fr-CA" dirty="0">
              <a:solidFill>
                <a:srgbClr val="A3D702"/>
              </a:solidFill>
              <a:latin typeface="Century Gothic"/>
              <a:cs typeface="Century Gothic"/>
            </a:endParaRPr>
          </a:p>
        </p:txBody>
      </p:sp>
      <p:pic>
        <p:nvPicPr>
          <p:cNvPr id="14" name="Dodododododo.mp3">
            <a:hlinkClick r:id="" action="ppaction://media"/>
          </p:cNvPr>
          <p:cNvPicPr>
            <a:picLocks noChangeAspect="1"/>
          </p:cNvPicPr>
          <p:nvPr>
            <a:audioFile r:link="rId4"/>
            <p:custDataLst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st="14420.1008"/>
                </p14:media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304" y="4990750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98848" y="1687298"/>
            <a:ext cx="8185320" cy="2879574"/>
          </a:xfrm>
        </p:spPr>
        <p:txBody>
          <a:bodyPr>
            <a:noAutofit/>
          </a:bodyPr>
          <a:lstStyle/>
          <a:p>
            <a:pPr marL="68580" lvl="0" indent="0" algn="just">
              <a:spcBef>
                <a:spcPts val="0"/>
              </a:spcBef>
              <a:buNone/>
            </a:pPr>
            <a:r>
              <a:rPr lang="fr-CA" sz="2000" dirty="0" smtClean="0">
                <a:latin typeface="Century Gothic"/>
                <a:cs typeface="Century Gothic"/>
              </a:rPr>
              <a:t>9. Depuis 1985, les États se sont mis d’accord sur une série de limites d’émissions de CFC (</a:t>
            </a:r>
            <a:r>
              <a:rPr lang="fr-CA" sz="2000" i="1" dirty="0" smtClean="0">
                <a:latin typeface="Century Gothic"/>
                <a:cs typeface="Century Gothic"/>
              </a:rPr>
              <a:t>Accord de Londres, </a:t>
            </a:r>
            <a:r>
              <a:rPr lang="fr-CA" sz="2000" dirty="0" smtClean="0">
                <a:latin typeface="Century Gothic"/>
                <a:cs typeface="Century Gothic"/>
              </a:rPr>
              <a:t>1990), ont établi des mesures de conformité et créé des comités de surveillance et d’application. Les experts estiment que la couche d’ozone pourrait même se rétablir d’ici 2050. À quoi sont attribuables ces progrès?</a:t>
            </a:r>
          </a:p>
          <a:p>
            <a:pPr lvl="1">
              <a:spcBef>
                <a:spcPts val="0"/>
              </a:spcBef>
              <a:buClr>
                <a:srgbClr val="A3D702"/>
              </a:buClr>
              <a:buFont typeface="Arial"/>
              <a:buChar char="✤"/>
            </a:pPr>
            <a:r>
              <a:rPr lang="fr-CA" sz="2000" dirty="0" smtClean="0">
                <a:latin typeface="Century Gothic"/>
                <a:cs typeface="Century Gothic"/>
              </a:rPr>
              <a:t>Les États puissants ont participé aux discussions et ont fait preuve de leadership;</a:t>
            </a:r>
          </a:p>
          <a:p>
            <a:pPr lvl="1">
              <a:spcBef>
                <a:spcPts val="0"/>
              </a:spcBef>
              <a:buClr>
                <a:srgbClr val="A3D702"/>
              </a:buClr>
              <a:buFont typeface="Arial"/>
              <a:buChar char="✤"/>
            </a:pPr>
            <a:r>
              <a:rPr lang="fr-CA" sz="2000" dirty="0" smtClean="0">
                <a:latin typeface="Century Gothic"/>
                <a:cs typeface="Century Gothic"/>
              </a:rPr>
              <a:t>Les chercheurs et scientifiques ont fourni des </a:t>
            </a:r>
          </a:p>
          <a:p>
            <a:pPr marL="457200" lvl="1" indent="0">
              <a:spcBef>
                <a:spcPts val="0"/>
              </a:spcBef>
              <a:buClr>
                <a:srgbClr val="A3D702"/>
              </a:buClr>
              <a:buNone/>
            </a:pPr>
            <a:r>
              <a:rPr lang="fr-CA" sz="2000" dirty="0">
                <a:latin typeface="Century Gothic"/>
                <a:cs typeface="Century Gothic"/>
              </a:rPr>
              <a:t> </a:t>
            </a:r>
            <a:r>
              <a:rPr lang="fr-CA" sz="2000" dirty="0" smtClean="0">
                <a:latin typeface="Century Gothic"/>
                <a:cs typeface="Century Gothic"/>
              </a:rPr>
              <a:t>    données fiables et précises;</a:t>
            </a:r>
          </a:p>
          <a:p>
            <a:pPr lvl="1">
              <a:spcBef>
                <a:spcPts val="0"/>
              </a:spcBef>
              <a:buClr>
                <a:srgbClr val="A3D702"/>
              </a:buClr>
              <a:buFont typeface="Arial"/>
              <a:buChar char="✤"/>
            </a:pPr>
            <a:r>
              <a:rPr lang="fr-CA" sz="2000" dirty="0" smtClean="0">
                <a:latin typeface="Century Gothic"/>
                <a:cs typeface="Century Gothic"/>
              </a:rPr>
              <a:t>Les négociations étaient organisées de façon à aborder chaque aspect rapidement et efficacement;  </a:t>
            </a:r>
          </a:p>
          <a:p>
            <a:pPr lvl="1">
              <a:spcBef>
                <a:spcPts val="0"/>
              </a:spcBef>
              <a:buClr>
                <a:srgbClr val="A3D702"/>
              </a:buClr>
              <a:buFont typeface="Arial"/>
              <a:buChar char="✤"/>
            </a:pPr>
            <a:r>
              <a:rPr lang="fr-CA" sz="2000" dirty="0" smtClean="0">
                <a:latin typeface="Century Gothic"/>
                <a:cs typeface="Century Gothic"/>
              </a:rPr>
              <a:t>Les substituts aux CFC sont abordables et </a:t>
            </a:r>
          </a:p>
          <a:p>
            <a:pPr marL="457200" lvl="1" indent="0">
              <a:spcBef>
                <a:spcPts val="0"/>
              </a:spcBef>
              <a:buClr>
                <a:srgbClr val="A3D702"/>
              </a:buClr>
              <a:buNone/>
            </a:pPr>
            <a:r>
              <a:rPr lang="fr-CA" sz="2000" dirty="0">
                <a:latin typeface="Century Gothic"/>
                <a:cs typeface="Century Gothic"/>
              </a:rPr>
              <a:t> </a:t>
            </a:r>
            <a:r>
              <a:rPr lang="fr-CA" sz="2000" dirty="0" smtClean="0">
                <a:latin typeface="Century Gothic"/>
                <a:cs typeface="Century Gothic"/>
              </a:rPr>
              <a:t>    facilement accessibles;</a:t>
            </a:r>
          </a:p>
          <a:p>
            <a:pPr lvl="1">
              <a:spcBef>
                <a:spcPts val="0"/>
              </a:spcBef>
              <a:buClr>
                <a:srgbClr val="A3D702"/>
              </a:buClr>
              <a:buFont typeface="Arial"/>
              <a:buChar char="✤"/>
            </a:pPr>
            <a:r>
              <a:rPr lang="fr-CA" sz="2000" dirty="0" smtClean="0">
                <a:latin typeface="Century Gothic"/>
                <a:cs typeface="Century Gothic"/>
              </a:rPr>
              <a:t>Toutes ces réponses. </a:t>
            </a:r>
            <a:endParaRPr lang="fr-CA" sz="2000" dirty="0">
              <a:latin typeface="Century Gothic"/>
              <a:cs typeface="Century Gothic"/>
            </a:endParaRPr>
          </a:p>
        </p:txBody>
      </p:sp>
      <p:grpSp>
        <p:nvGrpSpPr>
          <p:cNvPr id="8" name="Grouper 7"/>
          <p:cNvGrpSpPr/>
          <p:nvPr>
            <p:custDataLst>
              <p:tags r:id="rId2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8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8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1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46699" y="399799"/>
            <a:ext cx="7024744" cy="745152"/>
          </a:xfrm>
        </p:spPr>
        <p:txBody>
          <a:bodyPr>
            <a:normAutofit fontScale="90000"/>
          </a:bodyPr>
          <a:lstStyle/>
          <a:p>
            <a:pPr algn="l"/>
            <a:r>
              <a:rPr lang="fr-CA" dirty="0" smtClean="0">
                <a:solidFill>
                  <a:srgbClr val="A3D702"/>
                </a:solidFill>
                <a:latin typeface="Century Gothic"/>
                <a:cs typeface="Century Gothic"/>
              </a:rPr>
              <a:t>Feu vert!</a:t>
            </a:r>
            <a:endParaRPr lang="fr-CA" dirty="0">
              <a:solidFill>
                <a:srgbClr val="A3D702"/>
              </a:solidFill>
              <a:latin typeface="Century Gothic"/>
              <a:cs typeface="Century Gothic"/>
            </a:endParaRPr>
          </a:p>
        </p:txBody>
      </p:sp>
      <p:pic>
        <p:nvPicPr>
          <p:cNvPr id="13" name="Dodododododo.mp3">
            <a:hlinkClick r:id="" action="ppaction://media"/>
          </p:cNvPr>
          <p:cNvPicPr>
            <a:picLocks noChangeAspect="1"/>
          </p:cNvPicPr>
          <p:nvPr>
            <a:audioFile r:link="rId4"/>
            <p:custDataLst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st="14420.1008"/>
                </p14:media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58" y="5212354"/>
            <a:ext cx="1075958" cy="115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98847" y="1687298"/>
            <a:ext cx="7932409" cy="2879574"/>
          </a:xfrm>
        </p:spPr>
        <p:txBody>
          <a:bodyPr>
            <a:noAutofit/>
          </a:bodyPr>
          <a:lstStyle/>
          <a:p>
            <a:pPr marL="68580" lvl="0" indent="0" algn="just">
              <a:spcBef>
                <a:spcPts val="0"/>
              </a:spcBef>
              <a:buNone/>
            </a:pPr>
            <a:r>
              <a:rPr lang="fr-CA" sz="2000" dirty="0" smtClean="0">
                <a:latin typeface="Century Gothic"/>
                <a:cs typeface="Century Gothic"/>
              </a:rPr>
              <a:t>10. Des organisations régionales, par exemple l’Union européenne, ont connu beaucoup de succès en matière d’environnement. À quoi est attribuable ce succès?</a:t>
            </a:r>
          </a:p>
          <a:p>
            <a:pPr lvl="1" algn="just">
              <a:spcBef>
                <a:spcPts val="0"/>
              </a:spcBef>
              <a:buClr>
                <a:srgbClr val="A3D702"/>
              </a:buClr>
              <a:buFont typeface="Arial"/>
              <a:buChar char="✤"/>
            </a:pPr>
            <a:r>
              <a:rPr lang="fr-CA" sz="2000" dirty="0" smtClean="0">
                <a:latin typeface="Century Gothic"/>
                <a:cs typeface="Century Gothic"/>
              </a:rPr>
              <a:t>La création de normes flexibles, qui laissent une certaine discrétion aux États, et d’un fonds commun de financement de programmes et de projets;</a:t>
            </a:r>
          </a:p>
          <a:p>
            <a:pPr lvl="1" algn="just">
              <a:spcBef>
                <a:spcPts val="0"/>
              </a:spcBef>
              <a:buClr>
                <a:srgbClr val="A3D702"/>
              </a:buClr>
              <a:buFont typeface="Arial"/>
              <a:buChar char="✤"/>
            </a:pPr>
            <a:r>
              <a:rPr lang="fr-CA" sz="2000" dirty="0" smtClean="0">
                <a:latin typeface="Century Gothic"/>
                <a:cs typeface="Century Gothic"/>
              </a:rPr>
              <a:t>Un nouveau système d’étiquetage de produits pour encourager les consommateurs à faire des choix éclairés;</a:t>
            </a:r>
          </a:p>
          <a:p>
            <a:pPr lvl="1">
              <a:spcBef>
                <a:spcPts val="0"/>
              </a:spcBef>
              <a:buClr>
                <a:srgbClr val="A3D702"/>
              </a:buClr>
              <a:buFont typeface="Arial"/>
              <a:buChar char="✤"/>
            </a:pPr>
            <a:r>
              <a:rPr lang="fr-CA" sz="2000" dirty="0" smtClean="0">
                <a:latin typeface="Century Gothic"/>
                <a:cs typeface="Century Gothic"/>
              </a:rPr>
              <a:t>La création de la Cour européenne de l’environnement, qui impose des normes environnementales strictes; </a:t>
            </a:r>
          </a:p>
          <a:p>
            <a:pPr lvl="1" algn="just">
              <a:spcBef>
                <a:spcPts val="0"/>
              </a:spcBef>
              <a:buClr>
                <a:srgbClr val="A3D702"/>
              </a:buClr>
              <a:buFont typeface="Arial"/>
              <a:buChar char="✤"/>
            </a:pPr>
            <a:r>
              <a:rPr lang="fr-CA" sz="2000" dirty="0" smtClean="0">
                <a:latin typeface="Century Gothic"/>
                <a:cs typeface="Century Gothic"/>
              </a:rPr>
              <a:t>A et B;</a:t>
            </a:r>
          </a:p>
          <a:p>
            <a:pPr lvl="1" algn="just">
              <a:spcBef>
                <a:spcPts val="0"/>
              </a:spcBef>
              <a:buClr>
                <a:srgbClr val="A3D702"/>
              </a:buClr>
              <a:buFont typeface="Arial"/>
              <a:buChar char="✤"/>
            </a:pPr>
            <a:r>
              <a:rPr lang="fr-CA" sz="2000" dirty="0" smtClean="0">
                <a:latin typeface="Century Gothic"/>
                <a:cs typeface="Century Gothic"/>
              </a:rPr>
              <a:t>Aucune de ces réponses. </a:t>
            </a:r>
            <a:endParaRPr lang="fr-CA" sz="2000" dirty="0">
              <a:latin typeface="Century Gothic"/>
              <a:cs typeface="Century Gothic"/>
            </a:endParaRPr>
          </a:p>
        </p:txBody>
      </p:sp>
      <p:grpSp>
        <p:nvGrpSpPr>
          <p:cNvPr id="8" name="Grouper 7"/>
          <p:cNvGrpSpPr/>
          <p:nvPr>
            <p:custDataLst>
              <p:tags r:id="rId2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8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8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1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46699" y="399799"/>
            <a:ext cx="7024744" cy="745152"/>
          </a:xfrm>
        </p:spPr>
        <p:txBody>
          <a:bodyPr>
            <a:normAutofit fontScale="90000"/>
          </a:bodyPr>
          <a:lstStyle/>
          <a:p>
            <a:pPr algn="l"/>
            <a:r>
              <a:rPr lang="fr-CA" dirty="0" smtClean="0">
                <a:solidFill>
                  <a:srgbClr val="A3D702"/>
                </a:solidFill>
                <a:latin typeface="Century Gothic"/>
                <a:cs typeface="Century Gothic"/>
              </a:rPr>
              <a:t>Feu vert!</a:t>
            </a:r>
            <a:endParaRPr lang="fr-CA" dirty="0">
              <a:solidFill>
                <a:srgbClr val="A3D702"/>
              </a:solidFill>
              <a:latin typeface="Century Gothic"/>
              <a:cs typeface="Century Gothic"/>
            </a:endParaRPr>
          </a:p>
        </p:txBody>
      </p:sp>
      <p:pic>
        <p:nvPicPr>
          <p:cNvPr id="13" name="Dodododododo.mp3">
            <a:hlinkClick r:id="" action="ppaction://media"/>
          </p:cNvPr>
          <p:cNvPicPr>
            <a:picLocks noChangeAspect="1"/>
          </p:cNvPicPr>
          <p:nvPr>
            <a:audioFile r:link="rId4"/>
            <p:custDataLst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st="14420.1008"/>
                </p14:media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790" y="5363459"/>
            <a:ext cx="2449290" cy="113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pplause-3.mp3">
            <a:hlinkClick r:id="" action="ppaction://media"/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68" y="4731376"/>
            <a:ext cx="1269507" cy="1221145"/>
          </a:xfrm>
          <a:prstGeom prst="rect">
            <a:avLst/>
          </a:prstGeom>
        </p:spPr>
      </p:pic>
      <p:sp>
        <p:nvSpPr>
          <p:cNvPr id="5" name="Espace réservé du contenu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57200" y="101096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3600" dirty="0" smtClean="0"/>
          </a:p>
          <a:p>
            <a:pPr marL="0" indent="0" algn="ctr">
              <a:buNone/>
            </a:pPr>
            <a:endParaRPr lang="fr-FR" sz="3600" dirty="0"/>
          </a:p>
          <a:p>
            <a:pPr marL="0" indent="0" algn="ctr">
              <a:buNone/>
            </a:pPr>
            <a:r>
              <a:rPr lang="fr-FR" sz="4800" dirty="0" smtClean="0">
                <a:solidFill>
                  <a:srgbClr val="A3D702"/>
                </a:solidFill>
                <a:latin typeface="Century Gothic"/>
                <a:cs typeface="Century Gothic"/>
              </a:rPr>
              <a:t>Félicitations!</a:t>
            </a:r>
          </a:p>
          <a:p>
            <a:pPr marL="0" indent="0" algn="ctr">
              <a:buNone/>
            </a:pPr>
            <a:r>
              <a:rPr lang="fr-FR" sz="2800" dirty="0" smtClean="0">
                <a:solidFill>
                  <a:srgbClr val="66CCFF"/>
                </a:solidFill>
                <a:latin typeface="Century Gothic"/>
                <a:cs typeface="Century Gothic"/>
              </a:rPr>
              <a:t>Vous avez gagné… </a:t>
            </a:r>
          </a:p>
          <a:p>
            <a:pPr marL="0" indent="0" algn="ctr">
              <a:buNone/>
            </a:pPr>
            <a:r>
              <a:rPr lang="fr-FR" sz="2800" dirty="0" smtClean="0">
                <a:solidFill>
                  <a:srgbClr val="66CCFF"/>
                </a:solidFill>
                <a:latin typeface="Century Gothic"/>
                <a:cs typeface="Century Gothic"/>
              </a:rPr>
              <a:t>le droit de caresser une peluche!</a:t>
            </a:r>
            <a:endParaRPr lang="fr-FR" sz="2800" dirty="0">
              <a:solidFill>
                <a:srgbClr val="66CCFF"/>
              </a:solidFill>
              <a:latin typeface="Century Gothic"/>
              <a:cs typeface="Century Gothic"/>
            </a:endParaRPr>
          </a:p>
        </p:txBody>
      </p:sp>
      <p:grpSp>
        <p:nvGrpSpPr>
          <p:cNvPr id="6" name="Grouper 5"/>
          <p:cNvGrpSpPr/>
          <p:nvPr>
            <p:custDataLst>
              <p:tags r:id="rId5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10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10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10" name="Titr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46699" y="399799"/>
            <a:ext cx="7024744" cy="745152"/>
          </a:xfrm>
        </p:spPr>
        <p:txBody>
          <a:bodyPr>
            <a:normAutofit fontScale="90000"/>
          </a:bodyPr>
          <a:lstStyle/>
          <a:p>
            <a:pPr algn="l"/>
            <a:r>
              <a:rPr lang="fr-CA" dirty="0" smtClean="0">
                <a:solidFill>
                  <a:srgbClr val="A3D702"/>
                </a:solidFill>
                <a:latin typeface="Century Gothic"/>
                <a:cs typeface="Century Gothic"/>
              </a:rPr>
              <a:t>Feu vert!</a:t>
            </a:r>
            <a:endParaRPr lang="fr-CA" dirty="0">
              <a:solidFill>
                <a:srgbClr val="A3D702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334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010969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fr-FR" dirty="0" smtClean="0"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fr-FR" dirty="0" smtClean="0"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fr-FR" dirty="0"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fr-FR" sz="4800" dirty="0" smtClean="0">
                <a:solidFill>
                  <a:srgbClr val="66CCFF"/>
                </a:solidFill>
                <a:latin typeface="Century Gothic"/>
                <a:cs typeface="Century Gothic"/>
              </a:rPr>
              <a:t>I. Droit international de l’environnement</a:t>
            </a:r>
            <a:endParaRPr lang="fr-FR" sz="4800" dirty="0">
              <a:solidFill>
                <a:srgbClr val="66CC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766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5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5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spc="-130" dirty="0" smtClean="0">
                <a:solidFill>
                  <a:srgbClr val="A3D702"/>
                </a:solidFill>
                <a:latin typeface="Century Gothic"/>
                <a:cs typeface="Century Gothic"/>
              </a:rPr>
              <a:t>Introduction</a:t>
            </a:r>
            <a:endParaRPr lang="fr-FR" sz="2800" spc="-130" dirty="0">
              <a:solidFill>
                <a:srgbClr val="A3D702"/>
              </a:solidFill>
              <a:latin typeface="Century Gothic"/>
              <a:cs typeface="Century Gothic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8229600" cy="49656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000" b="1" dirty="0" smtClean="0">
                <a:latin typeface="Century Gothic"/>
                <a:cs typeface="Century Gothic"/>
              </a:rPr>
              <a:t>Environnement</a:t>
            </a:r>
            <a:r>
              <a:rPr lang="fr-FR" sz="2000" b="1" dirty="0">
                <a:latin typeface="Century Gothic"/>
                <a:cs typeface="Century Gothic"/>
              </a:rPr>
              <a:t> : </a:t>
            </a:r>
            <a:r>
              <a:rPr lang="fr-FR" sz="2000" dirty="0" smtClean="0">
                <a:latin typeface="Century Gothic"/>
                <a:cs typeface="Century Gothic"/>
              </a:rPr>
              <a:t>«</a:t>
            </a:r>
            <a:r>
              <a:rPr lang="fr-FR" sz="2000" i="1" dirty="0" smtClean="0">
                <a:latin typeface="Century Gothic"/>
                <a:cs typeface="Century Gothic"/>
              </a:rPr>
              <a:t> Ensemble </a:t>
            </a:r>
            <a:r>
              <a:rPr lang="fr-FR" sz="2000" i="1" dirty="0">
                <a:latin typeface="Century Gothic"/>
                <a:cs typeface="Century Gothic"/>
              </a:rPr>
              <a:t>des conditions physiques, chimiques et </a:t>
            </a:r>
            <a:r>
              <a:rPr lang="fr-FR" sz="2000" i="1" dirty="0" smtClean="0">
                <a:latin typeface="Century Gothic"/>
                <a:cs typeface="Century Gothic"/>
              </a:rPr>
              <a:t>biologiques </a:t>
            </a:r>
            <a:r>
              <a:rPr lang="fr-FR" sz="2000" i="1" dirty="0">
                <a:latin typeface="Century Gothic"/>
                <a:cs typeface="Century Gothic"/>
              </a:rPr>
              <a:t>qui conditionnent </a:t>
            </a:r>
            <a:r>
              <a:rPr lang="fr-FR" sz="2000" i="1" dirty="0" smtClean="0">
                <a:latin typeface="Century Gothic"/>
                <a:cs typeface="Century Gothic"/>
              </a:rPr>
              <a:t>la </a:t>
            </a:r>
            <a:r>
              <a:rPr lang="fr-FR" sz="2000" i="1" dirty="0">
                <a:latin typeface="Century Gothic"/>
                <a:cs typeface="Century Gothic"/>
              </a:rPr>
              <a:t>vie des êtres vivants sur Terre. Il s’agit donc d’un terme générique qui désigne l’air, l’eau, le sol et les ressources minérales, animales et végétales qu’on y trouve</a:t>
            </a:r>
            <a:r>
              <a:rPr lang="fr-FR" sz="2000" dirty="0">
                <a:latin typeface="Century Gothic"/>
                <a:cs typeface="Century Gothic"/>
              </a:rPr>
              <a:t>. </a:t>
            </a:r>
            <a:r>
              <a:rPr lang="fr-FR" sz="2000" dirty="0" smtClean="0">
                <a:latin typeface="Century Gothic"/>
                <a:cs typeface="Century Gothic"/>
              </a:rPr>
              <a:t>» (</a:t>
            </a:r>
            <a:r>
              <a:rPr lang="fr-FR" sz="2000" dirty="0" err="1" smtClean="0">
                <a:latin typeface="Century Gothic"/>
                <a:cs typeface="Century Gothic"/>
              </a:rPr>
              <a:t>Arbour</a:t>
            </a:r>
            <a:r>
              <a:rPr lang="fr-FR" sz="2000" dirty="0" smtClean="0">
                <a:latin typeface="Century Gothic"/>
                <a:cs typeface="Century Gothic"/>
              </a:rPr>
              <a:t> et Parent)</a:t>
            </a:r>
            <a:endParaRPr lang="fr-FR" sz="2000" dirty="0">
              <a:latin typeface="Century Gothic"/>
              <a:cs typeface="Century Gothic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000" b="1" dirty="0">
              <a:latin typeface="Century Gothic"/>
              <a:cs typeface="Century Gothic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fr-FR" sz="2000" b="1" dirty="0" smtClean="0">
                <a:latin typeface="Century Gothic"/>
                <a:cs typeface="Century Gothic"/>
              </a:rPr>
              <a:t>Droit international de l’environnement (DIE) :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Vise la protection de la nature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Lutte contre les pollutions de tous genres et la dégradation ou la destruction des ressources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Selon la </a:t>
            </a:r>
            <a:r>
              <a:rPr lang="fr-FR" sz="2000" i="1" dirty="0" smtClean="0">
                <a:latin typeface="Century Gothic"/>
                <a:cs typeface="Century Gothic"/>
              </a:rPr>
              <a:t>Charte mondiale de la nature</a:t>
            </a:r>
            <a:r>
              <a:rPr lang="fr-FR" sz="2000" dirty="0" smtClean="0">
                <a:latin typeface="Century Gothic"/>
                <a:cs typeface="Century Gothic"/>
              </a:rPr>
              <a:t>, l’humanité fait partie de la nature</a:t>
            </a:r>
          </a:p>
          <a:p>
            <a:pPr marL="0" indent="0">
              <a:buNone/>
            </a:pPr>
            <a:endParaRPr lang="fr-FR" sz="2000" b="1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fr-FR" sz="2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739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spc="-130" dirty="0" smtClean="0">
                <a:solidFill>
                  <a:srgbClr val="A3D702"/>
                </a:solidFill>
                <a:latin typeface="Century Gothic"/>
                <a:cs typeface="Century Gothic"/>
              </a:rPr>
              <a:t>Problèmes environnementaux</a:t>
            </a:r>
            <a:endParaRPr lang="fr-FR" sz="2800" spc="-130" dirty="0">
              <a:solidFill>
                <a:srgbClr val="A3D702"/>
              </a:solidFill>
              <a:latin typeface="Century Gothic"/>
              <a:cs typeface="Century Gothic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8229600" cy="4965647"/>
          </a:xfrm>
        </p:spPr>
        <p:txBody>
          <a:bodyPr>
            <a:normAutofit/>
          </a:bodyPr>
          <a:lstStyle/>
          <a:p>
            <a:pPr marL="0" lv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fr-FR" sz="2000" dirty="0" smtClean="0">
                <a:latin typeface="Century Gothic"/>
                <a:cs typeface="Century Gothic"/>
              </a:rPr>
              <a:t>Nombreux, importants</a:t>
            </a:r>
            <a:r>
              <a:rPr lang="fr-FR" sz="2000" dirty="0">
                <a:latin typeface="Century Gothic"/>
                <a:cs typeface="Century Gothic"/>
              </a:rPr>
              <a:t>, pressants </a:t>
            </a:r>
            <a:r>
              <a:rPr lang="fr-FR" sz="2000" dirty="0" smtClean="0">
                <a:latin typeface="Century Gothic"/>
                <a:cs typeface="Century Gothic"/>
              </a:rPr>
              <a:t>:</a:t>
            </a:r>
            <a:endParaRPr lang="fr-FR" sz="2000" dirty="0">
              <a:latin typeface="Century Gothic"/>
              <a:cs typeface="Century Gothic"/>
            </a:endParaRP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Atmosphériques</a:t>
            </a:r>
            <a:r>
              <a:rPr lang="fr-FR" sz="2000" dirty="0">
                <a:latin typeface="Century Gothic"/>
                <a:cs typeface="Century Gothic"/>
              </a:rPr>
              <a:t> : </a:t>
            </a:r>
            <a:r>
              <a:rPr lang="fr-FR" sz="2000" dirty="0" smtClean="0">
                <a:latin typeface="Century Gothic"/>
                <a:cs typeface="Century Gothic"/>
              </a:rPr>
              <a:t>réduction de la </a:t>
            </a:r>
            <a:r>
              <a:rPr lang="fr-FR" sz="2000" dirty="0">
                <a:latin typeface="Century Gothic"/>
                <a:cs typeface="Century Gothic"/>
              </a:rPr>
              <a:t>couche d’ozone, changements climatiques liés </a:t>
            </a:r>
            <a:r>
              <a:rPr lang="fr-FR" sz="2000" dirty="0" smtClean="0">
                <a:latin typeface="Century Gothic"/>
                <a:cs typeface="Century Gothic"/>
              </a:rPr>
              <a:t>aux </a:t>
            </a:r>
            <a:r>
              <a:rPr lang="fr-FR" sz="2000" dirty="0">
                <a:latin typeface="Century Gothic"/>
                <a:cs typeface="Century Gothic"/>
              </a:rPr>
              <a:t>GES et pollution de </a:t>
            </a:r>
            <a:r>
              <a:rPr lang="fr-FR" sz="2000" dirty="0" smtClean="0">
                <a:latin typeface="Century Gothic"/>
                <a:cs typeface="Century Gothic"/>
              </a:rPr>
              <a:t>l’air</a:t>
            </a:r>
            <a:r>
              <a:rPr lang="fr-FR" sz="2000" dirty="0">
                <a:latin typeface="Century Gothic"/>
                <a:cs typeface="Century Gothic"/>
              </a:rPr>
              <a:t>;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Maritimes : pollution des mers et des océans;</a:t>
            </a:r>
            <a:endParaRPr lang="fr-FR" sz="2000" dirty="0">
              <a:latin typeface="Century Gothic"/>
              <a:cs typeface="Century Gothic"/>
            </a:endParaRP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Terrestres : destruction de la </a:t>
            </a:r>
            <a:r>
              <a:rPr lang="fr-FR" sz="2000" dirty="0">
                <a:latin typeface="Century Gothic"/>
                <a:cs typeface="Century Gothic"/>
              </a:rPr>
              <a:t>faune et </a:t>
            </a:r>
            <a:r>
              <a:rPr lang="fr-FR" sz="2000" dirty="0" smtClean="0">
                <a:latin typeface="Century Gothic"/>
                <a:cs typeface="Century Gothic"/>
              </a:rPr>
              <a:t>de la flore</a:t>
            </a:r>
            <a:r>
              <a:rPr lang="fr-FR" sz="2000" dirty="0">
                <a:latin typeface="Century Gothic"/>
                <a:cs typeface="Century Gothic"/>
              </a:rPr>
              <a:t>, </a:t>
            </a:r>
            <a:r>
              <a:rPr lang="fr-FR" sz="2000" dirty="0" smtClean="0">
                <a:latin typeface="Century Gothic"/>
                <a:cs typeface="Century Gothic"/>
              </a:rPr>
              <a:t>déforestation</a:t>
            </a:r>
            <a:r>
              <a:rPr lang="fr-FR" sz="2000" dirty="0">
                <a:latin typeface="Century Gothic"/>
                <a:cs typeface="Century Gothic"/>
              </a:rPr>
              <a:t>, </a:t>
            </a:r>
            <a:r>
              <a:rPr lang="fr-FR" sz="2000" dirty="0" smtClean="0">
                <a:latin typeface="Century Gothic"/>
                <a:cs typeface="Century Gothic"/>
              </a:rPr>
              <a:t>désertification;</a:t>
            </a:r>
            <a:endParaRPr lang="fr-FR" sz="2000" dirty="0">
              <a:latin typeface="Century Gothic"/>
              <a:cs typeface="Century Gothic"/>
            </a:endParaRP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Autres : Risques </a:t>
            </a:r>
            <a:r>
              <a:rPr lang="fr-FR" sz="2000" dirty="0">
                <a:latin typeface="Century Gothic"/>
                <a:cs typeface="Century Gothic"/>
              </a:rPr>
              <a:t>liés au transport et </a:t>
            </a:r>
            <a:r>
              <a:rPr lang="fr-FR" sz="2000" dirty="0" smtClean="0">
                <a:latin typeface="Century Gothic"/>
                <a:cs typeface="Century Gothic"/>
              </a:rPr>
              <a:t>à l’élimination </a:t>
            </a:r>
            <a:r>
              <a:rPr lang="fr-FR" sz="2000" dirty="0">
                <a:latin typeface="Century Gothic"/>
                <a:cs typeface="Century Gothic"/>
              </a:rPr>
              <a:t>des déchets toxiques et </a:t>
            </a:r>
            <a:r>
              <a:rPr lang="fr-FR" sz="2000" dirty="0" smtClean="0">
                <a:latin typeface="Century Gothic"/>
                <a:cs typeface="Century Gothic"/>
              </a:rPr>
              <a:t>dangereux, etc.</a:t>
            </a:r>
            <a:endParaRPr lang="fr-FR" sz="2000" dirty="0">
              <a:latin typeface="Century Gothic"/>
              <a:cs typeface="Century Gothic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000" dirty="0">
              <a:latin typeface="Century Gothic"/>
              <a:cs typeface="Century Gothic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Lucida Grande"/>
              <a:buChar char="➜"/>
            </a:pPr>
            <a:r>
              <a:rPr lang="fr-FR" sz="2000" dirty="0">
                <a:latin typeface="Century Gothic"/>
                <a:cs typeface="Century Gothic"/>
              </a:rPr>
              <a:t>Problèmes </a:t>
            </a:r>
            <a:r>
              <a:rPr lang="fr-FR" sz="2000" dirty="0" smtClean="0">
                <a:latin typeface="Century Gothic"/>
                <a:cs typeface="Century Gothic"/>
              </a:rPr>
              <a:t>globaux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Lucida Grande"/>
              <a:buChar char="➜"/>
            </a:pPr>
            <a:r>
              <a:rPr lang="fr-FR" sz="2000" dirty="0" smtClean="0">
                <a:latin typeface="Century Gothic"/>
                <a:cs typeface="Century Gothic"/>
              </a:rPr>
              <a:t>Terre divisée en 200 États-rois ou chacun décide souverainement de ce qu’il convient de faire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  <a:buFont typeface="Lucida Grande"/>
              <a:buChar char="➜"/>
            </a:pPr>
            <a:r>
              <a:rPr lang="fr-FR" sz="2000" dirty="0" smtClean="0">
                <a:latin typeface="Century Gothic"/>
                <a:cs typeface="Century Gothic"/>
              </a:rPr>
              <a:t>Défi </a:t>
            </a:r>
            <a:r>
              <a:rPr lang="fr-FR" sz="2000" dirty="0">
                <a:latin typeface="Century Gothic"/>
                <a:cs typeface="Century Gothic"/>
              </a:rPr>
              <a:t>pour la communauté internationale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000" dirty="0">
              <a:latin typeface="Century Gothic"/>
              <a:cs typeface="Century Gothic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000" b="1" dirty="0">
              <a:latin typeface="Century Gothic"/>
              <a:cs typeface="Century Gothic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000" dirty="0" smtClean="0">
              <a:latin typeface="Century Gothic"/>
              <a:cs typeface="Century Gothic"/>
            </a:endParaRP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068063" y="5231182"/>
            <a:ext cx="2075937" cy="14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7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r 15"/>
          <p:cNvGrpSpPr/>
          <p:nvPr/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2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2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2768" y="488718"/>
            <a:ext cx="5641618" cy="1143000"/>
          </a:xfrm>
        </p:spPr>
        <p:txBody>
          <a:bodyPr>
            <a:normAutofit/>
          </a:bodyPr>
          <a:lstStyle/>
          <a:p>
            <a:pPr algn="l"/>
            <a:r>
              <a:rPr lang="fr-FR" sz="2800" spc="-130" dirty="0" smtClean="0">
                <a:solidFill>
                  <a:srgbClr val="A3D702"/>
                </a:solidFill>
                <a:latin typeface="Century Gothic"/>
                <a:cs typeface="Century Gothic"/>
              </a:rPr>
              <a:t>Outils du DIE </a:t>
            </a:r>
            <a:r>
              <a:rPr lang="fr-FR" sz="2800" b="1" spc="-130" dirty="0" smtClean="0">
                <a:solidFill>
                  <a:srgbClr val="A3D702"/>
                </a:solidFill>
              </a:rPr>
              <a:t/>
            </a:r>
            <a:br>
              <a:rPr lang="fr-FR" sz="2800" b="1" spc="-130" dirty="0" smtClean="0">
                <a:solidFill>
                  <a:srgbClr val="A3D702"/>
                </a:solidFill>
              </a:rPr>
            </a:br>
            <a:endParaRPr lang="fr-FR" sz="2800" b="1" spc="-130" dirty="0">
              <a:solidFill>
                <a:srgbClr val="A3D702"/>
              </a:solidFill>
            </a:endParaRPr>
          </a:p>
        </p:txBody>
      </p:sp>
      <p:sp>
        <p:nvSpPr>
          <p:cNvPr id="17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5647"/>
          </a:xfrm>
        </p:spPr>
        <p:txBody>
          <a:bodyPr>
            <a:normAutofit/>
          </a:bodyPr>
          <a:lstStyle/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fr-FR" sz="2800" dirty="0" smtClean="0">
                <a:solidFill>
                  <a:srgbClr val="66CCFF"/>
                </a:solidFill>
                <a:latin typeface="Century Gothic"/>
                <a:cs typeface="Century Gothic"/>
              </a:rPr>
              <a:t>Accords </a:t>
            </a:r>
            <a:r>
              <a:rPr lang="fr-FR" sz="2800" dirty="0">
                <a:solidFill>
                  <a:srgbClr val="66CCFF"/>
                </a:solidFill>
                <a:latin typeface="Century Gothic"/>
                <a:cs typeface="Century Gothic"/>
              </a:rPr>
              <a:t>bilatéraux et multilatéraux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800" dirty="0" smtClean="0">
              <a:solidFill>
                <a:srgbClr val="66CCFF"/>
              </a:solidFill>
              <a:latin typeface="Century Gothic"/>
              <a:cs typeface="Century Gothic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fr-FR" sz="2800" dirty="0" smtClean="0">
                <a:solidFill>
                  <a:srgbClr val="66CCFF"/>
                </a:solidFill>
                <a:latin typeface="Century Gothic"/>
                <a:cs typeface="Century Gothic"/>
              </a:rPr>
              <a:t>Jurisprudence </a:t>
            </a:r>
            <a:r>
              <a:rPr lang="fr-FR" sz="2800" dirty="0">
                <a:solidFill>
                  <a:srgbClr val="66CCFF"/>
                </a:solidFill>
                <a:latin typeface="Century Gothic"/>
                <a:cs typeface="Century Gothic"/>
              </a:rPr>
              <a:t>internationale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800" dirty="0" smtClean="0">
              <a:solidFill>
                <a:srgbClr val="66CCFF"/>
              </a:solidFill>
              <a:latin typeface="Century Gothic"/>
              <a:cs typeface="Century Gothic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fr-FR" sz="2800" dirty="0" smtClean="0">
                <a:solidFill>
                  <a:srgbClr val="66CCFF"/>
                </a:solidFill>
                <a:latin typeface="Century Gothic"/>
                <a:cs typeface="Century Gothic"/>
              </a:rPr>
              <a:t>Principes </a:t>
            </a:r>
            <a:r>
              <a:rPr lang="fr-FR" sz="2800" dirty="0">
                <a:solidFill>
                  <a:srgbClr val="66CCFF"/>
                </a:solidFill>
                <a:latin typeface="Century Gothic"/>
                <a:cs typeface="Century Gothic"/>
              </a:rPr>
              <a:t>généraux de droit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800" dirty="0" smtClean="0">
              <a:solidFill>
                <a:srgbClr val="66CCFF"/>
              </a:solidFill>
              <a:latin typeface="Century Gothic"/>
              <a:cs typeface="Century Gothic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fr-FR" sz="2800" dirty="0" smtClean="0">
                <a:solidFill>
                  <a:srgbClr val="66CCFF"/>
                </a:solidFill>
                <a:latin typeface="Century Gothic"/>
                <a:cs typeface="Century Gothic"/>
              </a:rPr>
              <a:t>Coutume</a:t>
            </a:r>
            <a:endParaRPr lang="fr-FR" sz="2800" dirty="0">
              <a:solidFill>
                <a:srgbClr val="66CCFF"/>
              </a:solidFill>
              <a:latin typeface="Century Gothic"/>
              <a:cs typeface="Century Gothic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000" dirty="0">
              <a:latin typeface="Century Gothic"/>
              <a:cs typeface="Century Gothic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000" b="1" dirty="0">
              <a:latin typeface="Century Gothic"/>
              <a:cs typeface="Century Gothic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000" dirty="0" smtClean="0">
              <a:latin typeface="Century Gothic"/>
              <a:cs typeface="Century Gothic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6283"/>
                    </a14:imgEffect>
                    <a14:imgEffect>
                      <a14:saturation sat="122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5648" y="4512331"/>
            <a:ext cx="2465406" cy="174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r 15"/>
          <p:cNvGrpSpPr/>
          <p:nvPr/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2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2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2767" y="488718"/>
            <a:ext cx="6422347" cy="1143000"/>
          </a:xfrm>
        </p:spPr>
        <p:txBody>
          <a:bodyPr>
            <a:normAutofit/>
          </a:bodyPr>
          <a:lstStyle/>
          <a:p>
            <a:pPr algn="l"/>
            <a:r>
              <a:rPr lang="fr-FR" sz="2800" spc="-130" dirty="0" smtClean="0">
                <a:solidFill>
                  <a:srgbClr val="A3D702"/>
                </a:solidFill>
                <a:latin typeface="Century Gothic"/>
                <a:cs typeface="Century Gothic"/>
              </a:rPr>
              <a:t>Outils : Accords et Jurisprudence</a:t>
            </a:r>
            <a:r>
              <a:rPr lang="fr-FR" sz="2800" b="1" spc="-130" dirty="0" smtClean="0">
                <a:solidFill>
                  <a:srgbClr val="A3D702"/>
                </a:solidFill>
              </a:rPr>
              <a:t/>
            </a:r>
            <a:br>
              <a:rPr lang="fr-FR" sz="2800" b="1" spc="-130" dirty="0" smtClean="0">
                <a:solidFill>
                  <a:srgbClr val="A3D702"/>
                </a:solidFill>
              </a:rPr>
            </a:br>
            <a:endParaRPr lang="fr-FR" sz="2800" b="1" spc="-130" dirty="0">
              <a:solidFill>
                <a:srgbClr val="A3D702"/>
              </a:solidFill>
            </a:endParaRPr>
          </a:p>
        </p:txBody>
      </p:sp>
      <p:pic>
        <p:nvPicPr>
          <p:cNvPr id="3" name="Image 2" descr="Capture d’écran 2555-02-25 à 14.34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17" y="1742785"/>
            <a:ext cx="5463998" cy="44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6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8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2768" y="488718"/>
            <a:ext cx="5641618" cy="1143000"/>
          </a:xfrm>
        </p:spPr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66CCFF"/>
                </a:solidFill>
                <a:latin typeface="Century Gothic"/>
                <a:cs typeface="Century Gothic"/>
              </a:rPr>
              <a:t>Sommaire</a:t>
            </a:r>
            <a:r>
              <a:rPr lang="fr-FR" sz="2800" b="1" dirty="0" smtClean="0">
                <a:solidFill>
                  <a:srgbClr val="66CCFF"/>
                </a:solidFill>
              </a:rPr>
              <a:t/>
            </a:r>
            <a:br>
              <a:rPr lang="fr-FR" sz="2800" b="1" dirty="0" smtClean="0">
                <a:solidFill>
                  <a:srgbClr val="66CCFF"/>
                </a:solidFill>
              </a:rPr>
            </a:br>
            <a:endParaRPr lang="fr-FR" sz="2800" b="1" dirty="0">
              <a:solidFill>
                <a:srgbClr val="66CCFF"/>
              </a:solidFill>
            </a:endParaRPr>
          </a:p>
        </p:txBody>
      </p:sp>
      <p:sp>
        <p:nvSpPr>
          <p:cNvPr id="10" name="ZoneTexte 9"/>
          <p:cNvSpPr txBox="1"/>
          <p:nvPr>
            <p:custDataLst>
              <p:tags r:id="rId3"/>
            </p:custDataLst>
          </p:nvPr>
        </p:nvSpPr>
        <p:spPr>
          <a:xfrm>
            <a:off x="532768" y="1513117"/>
            <a:ext cx="7492725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Introduction : </a:t>
            </a:r>
            <a:r>
              <a:rPr lang="fr-F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Jeu-questionnaire</a:t>
            </a:r>
          </a:p>
          <a:p>
            <a:pPr marL="514350" indent="-514350">
              <a:spcBef>
                <a:spcPts val="600"/>
              </a:spcBef>
              <a:buFontTx/>
              <a:buAutoNum type="romanUcPeriod"/>
            </a:pPr>
            <a:r>
              <a:rPr lang="fr-FR" sz="2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Droit international de l’environnement</a:t>
            </a:r>
          </a:p>
          <a:p>
            <a:pPr marL="742950" lvl="1" indent="-285750">
              <a:buClr>
                <a:srgbClr val="A3D702"/>
              </a:buClr>
              <a:buFont typeface="Lucida Grande"/>
              <a:buChar char="✤"/>
            </a:pPr>
            <a:r>
              <a:rPr lang="fr-F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Introduction générale</a:t>
            </a:r>
          </a:p>
          <a:p>
            <a:pPr marL="742950" lvl="1" indent="-285750">
              <a:buClr>
                <a:srgbClr val="A3D702"/>
              </a:buClr>
              <a:buFont typeface="Lucida Grande"/>
              <a:buChar char="✤"/>
            </a:pPr>
            <a:r>
              <a:rPr lang="fr-F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Outils</a:t>
            </a:r>
          </a:p>
          <a:p>
            <a:pPr marL="742950" lvl="1" indent="-285750">
              <a:buClr>
                <a:srgbClr val="A3D702"/>
              </a:buClr>
              <a:buFont typeface="Lucida Grande"/>
              <a:buChar char="✤"/>
            </a:pPr>
            <a:r>
              <a:rPr lang="fr-F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Difficultés de mise en œuvre </a:t>
            </a:r>
          </a:p>
          <a:p>
            <a:pPr marL="514350" indent="-514350">
              <a:buFontTx/>
              <a:buAutoNum type="romanUcPeriod"/>
            </a:pPr>
            <a:r>
              <a:rPr lang="fr-FR" sz="2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Protocole de Kyoto</a:t>
            </a:r>
          </a:p>
          <a:p>
            <a:pPr marL="742950" lvl="1" indent="-285750">
              <a:buClr>
                <a:srgbClr val="A3D702"/>
              </a:buClr>
              <a:buFont typeface="Lucida Grande"/>
              <a:buChar char="✤"/>
            </a:pPr>
            <a:r>
              <a:rPr lang="fr-F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Introduction générale</a:t>
            </a:r>
          </a:p>
          <a:p>
            <a:pPr marL="742950" lvl="1" indent="-285750">
              <a:buClr>
                <a:srgbClr val="A3D702"/>
              </a:buClr>
              <a:buFont typeface="Lucida Grande"/>
              <a:buChar char="✤"/>
            </a:pPr>
            <a:r>
              <a:rPr lang="fr-F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Table ronde</a:t>
            </a:r>
          </a:p>
          <a:p>
            <a:pPr marL="514350" indent="-514350">
              <a:buFont typeface="+mj-lt"/>
              <a:buAutoNum type="romanUcPeriod" startAt="3"/>
            </a:pPr>
            <a:r>
              <a:rPr lang="fr-FR" sz="2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Plateforme de Durban</a:t>
            </a:r>
          </a:p>
          <a:p>
            <a:pPr marL="742950" lvl="1" indent="-285750">
              <a:buClr>
                <a:srgbClr val="A3D702"/>
              </a:buClr>
              <a:buFont typeface="Lucida Grande"/>
              <a:buChar char="✤"/>
            </a:pPr>
            <a:r>
              <a:rPr lang="fr-F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Introduction générale</a:t>
            </a:r>
          </a:p>
          <a:p>
            <a:pPr marL="742950" lvl="1" indent="-285750">
              <a:buClr>
                <a:srgbClr val="A3D702"/>
              </a:buClr>
              <a:buFont typeface="Lucida Grande"/>
              <a:buChar char="✤"/>
            </a:pPr>
            <a:r>
              <a:rPr lang="fr-F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Table ronde</a:t>
            </a:r>
          </a:p>
          <a:p>
            <a:pPr marL="742950" lvl="1" indent="-285750">
              <a:buClr>
                <a:srgbClr val="A3D702"/>
              </a:buClr>
              <a:buFont typeface="Lucida Grande"/>
              <a:buChar char="✤"/>
            </a:pPr>
            <a:r>
              <a:rPr lang="fr-F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Canada et Équipe Kyoto</a:t>
            </a:r>
            <a:endParaRPr lang="fr-FR" sz="2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spcBef>
                <a:spcPts val="600"/>
              </a:spcBef>
            </a:pPr>
            <a:r>
              <a:rPr lang="fr-FR" sz="2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Conclusion / Questions</a:t>
            </a:r>
          </a:p>
          <a:p>
            <a:pPr marL="811530" lvl="1" indent="-285750">
              <a:buClr>
                <a:srgbClr val="A3D702"/>
              </a:buClr>
              <a:buFont typeface="Lucida Grande"/>
              <a:buChar char="✤"/>
            </a:pPr>
            <a:r>
              <a:rPr lang="fr-CA" sz="2000" dirty="0" smtClean="0">
                <a:solidFill>
                  <a:prstClr val="black"/>
                </a:solidFill>
                <a:latin typeface="Century Gothic"/>
                <a:cs typeface="Century Gothic"/>
              </a:rPr>
              <a:t>Perspectives </a:t>
            </a:r>
            <a:r>
              <a:rPr lang="fr-CA" sz="2000" dirty="0">
                <a:solidFill>
                  <a:prstClr val="black"/>
                </a:solidFill>
                <a:latin typeface="Century Gothic"/>
                <a:cs typeface="Century Gothic"/>
              </a:rPr>
              <a:t>d’avenir </a:t>
            </a:r>
          </a:p>
          <a:p>
            <a:pPr marL="811530" lvl="1" indent="-285750">
              <a:buClr>
                <a:srgbClr val="A3D702"/>
              </a:buClr>
              <a:buFont typeface="Lucida Grande"/>
              <a:buChar char="✤"/>
            </a:pPr>
            <a:r>
              <a:rPr lang="fr-CA" sz="2000" dirty="0" smtClean="0">
                <a:solidFill>
                  <a:prstClr val="black"/>
                </a:solidFill>
                <a:latin typeface="Century Gothic"/>
                <a:cs typeface="Century Gothic"/>
              </a:rPr>
              <a:t>Solutions </a:t>
            </a:r>
            <a:r>
              <a:rPr lang="fr-CA" sz="2000" dirty="0">
                <a:solidFill>
                  <a:prstClr val="black"/>
                </a:solidFill>
                <a:latin typeface="Century Gothic"/>
                <a:cs typeface="Century Gothic"/>
              </a:rPr>
              <a:t>actuelles et éventuelles </a:t>
            </a:r>
            <a:endParaRPr lang="fr-CA" sz="2000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811530" lvl="1" indent="-285750">
              <a:buClr>
                <a:srgbClr val="A3D702"/>
              </a:buClr>
              <a:buFont typeface="Lucida Grande"/>
              <a:buChar char="✤"/>
            </a:pPr>
            <a:r>
              <a:rPr lang="fr-CA" sz="2000" dirty="0" smtClean="0">
                <a:solidFill>
                  <a:prstClr val="black"/>
                </a:solidFill>
                <a:latin typeface="Century Gothic"/>
                <a:cs typeface="Century Gothic"/>
              </a:rPr>
              <a:t>Répercussions</a:t>
            </a:r>
            <a:endParaRPr lang="fr-CA" sz="20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>
              <a:spcBef>
                <a:spcPts val="600"/>
              </a:spcBef>
            </a:pPr>
            <a:endParaRPr lang="fr-FR" sz="2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fr-FR" sz="20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7524" y="2130159"/>
            <a:ext cx="1953020" cy="40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r 15"/>
          <p:cNvGrpSpPr/>
          <p:nvPr/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2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2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2768" y="488718"/>
            <a:ext cx="5641618" cy="1143000"/>
          </a:xfrm>
        </p:spPr>
        <p:txBody>
          <a:bodyPr>
            <a:normAutofit/>
          </a:bodyPr>
          <a:lstStyle/>
          <a:p>
            <a:pPr algn="l"/>
            <a:r>
              <a:rPr lang="fr-FR" sz="2800" spc="-130" dirty="0" smtClean="0">
                <a:solidFill>
                  <a:srgbClr val="A3D702"/>
                </a:solidFill>
                <a:latin typeface="Century Gothic"/>
                <a:cs typeface="Century Gothic"/>
              </a:rPr>
              <a:t>Outils : Principes et Coutume</a:t>
            </a:r>
            <a:r>
              <a:rPr lang="fr-FR" sz="2800" b="1" spc="-130" dirty="0" smtClean="0">
                <a:solidFill>
                  <a:srgbClr val="A3D702"/>
                </a:solidFill>
              </a:rPr>
              <a:t/>
            </a:r>
            <a:br>
              <a:rPr lang="fr-FR" sz="2800" b="1" spc="-130" dirty="0" smtClean="0">
                <a:solidFill>
                  <a:srgbClr val="A3D702"/>
                </a:solidFill>
              </a:rPr>
            </a:br>
            <a:endParaRPr lang="fr-FR" sz="2800" b="1" spc="-130" dirty="0">
              <a:solidFill>
                <a:srgbClr val="A3D702"/>
              </a:solidFill>
            </a:endParaRPr>
          </a:p>
        </p:txBody>
      </p:sp>
      <p:sp>
        <p:nvSpPr>
          <p:cNvPr id="17" name="Espace réservé du contenu 4"/>
          <p:cNvSpPr>
            <a:spLocks noGrp="1"/>
          </p:cNvSpPr>
          <p:nvPr>
            <p:ph idx="1"/>
          </p:nvPr>
        </p:nvSpPr>
        <p:spPr>
          <a:xfrm>
            <a:off x="457199" y="1600200"/>
            <a:ext cx="8416137" cy="496564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fr-FR" sz="2000" dirty="0" smtClean="0">
                <a:latin typeface="Century Gothic"/>
                <a:cs typeface="Century Gothic"/>
              </a:rPr>
              <a:t>Principes fondamentaux consacrés dans traités et ensemble </a:t>
            </a:r>
            <a:r>
              <a:rPr lang="fr-FR" sz="2000" dirty="0">
                <a:latin typeface="Century Gothic"/>
                <a:cs typeface="Century Gothic"/>
              </a:rPr>
              <a:t>du droit conventionnel élaboré depuis 30 ans </a:t>
            </a:r>
            <a:endParaRPr lang="fr-FR" sz="2000" dirty="0" smtClean="0">
              <a:latin typeface="Century Gothic"/>
              <a:cs typeface="Century Gothic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2000" dirty="0" smtClean="0">
              <a:latin typeface="Century Gothic"/>
              <a:cs typeface="Century Gothic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000" b="1" dirty="0" smtClean="0">
                <a:latin typeface="Century Gothic"/>
                <a:cs typeface="Century Gothic"/>
              </a:rPr>
              <a:t>Principes en voie de consolidation :</a:t>
            </a:r>
          </a:p>
          <a:p>
            <a:pPr lvl="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Principe </a:t>
            </a:r>
            <a:r>
              <a:rPr lang="fr-FR" sz="2000" dirty="0">
                <a:latin typeface="Century Gothic"/>
                <a:cs typeface="Century Gothic"/>
              </a:rPr>
              <a:t>de souveraineté permanente </a:t>
            </a:r>
            <a:endParaRPr lang="fr-FR" sz="2000" dirty="0" smtClean="0">
              <a:latin typeface="Century Gothic"/>
              <a:cs typeface="Century Gothic"/>
            </a:endParaRPr>
          </a:p>
          <a:p>
            <a:pPr lvl="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Principe du développement durable </a:t>
            </a:r>
          </a:p>
          <a:p>
            <a:pPr lvl="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Principe </a:t>
            </a:r>
            <a:r>
              <a:rPr lang="fr-FR" sz="2000" dirty="0">
                <a:latin typeface="Century Gothic"/>
                <a:cs typeface="Century Gothic"/>
              </a:rPr>
              <a:t>de précaution </a:t>
            </a:r>
            <a:endParaRPr lang="fr-FR" sz="2000" dirty="0" smtClean="0">
              <a:latin typeface="Century Gothic"/>
              <a:cs typeface="Century Gothic"/>
            </a:endParaRPr>
          </a:p>
          <a:p>
            <a:pPr lvl="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Principe </a:t>
            </a:r>
            <a:r>
              <a:rPr lang="fr-FR" sz="2000" dirty="0">
                <a:latin typeface="Century Gothic"/>
                <a:cs typeface="Century Gothic"/>
              </a:rPr>
              <a:t>de prévention </a:t>
            </a:r>
            <a:endParaRPr lang="fr-FR" sz="2000" dirty="0" smtClean="0">
              <a:latin typeface="Century Gothic"/>
              <a:cs typeface="Century Gothic"/>
            </a:endParaRPr>
          </a:p>
          <a:p>
            <a:pPr lvl="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Principe </a:t>
            </a:r>
            <a:r>
              <a:rPr lang="fr-FR" sz="2000" dirty="0">
                <a:latin typeface="Century Gothic"/>
                <a:cs typeface="Century Gothic"/>
              </a:rPr>
              <a:t>du pollueur-payeur </a:t>
            </a:r>
          </a:p>
          <a:p>
            <a:pPr lvl="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Principe </a:t>
            </a:r>
            <a:r>
              <a:rPr lang="fr-FR" sz="2000" dirty="0">
                <a:latin typeface="Century Gothic"/>
                <a:cs typeface="Century Gothic"/>
              </a:rPr>
              <a:t>des responsabilités communes mais différenciées </a:t>
            </a:r>
            <a:endParaRPr lang="fr-FR" sz="2000" dirty="0" smtClean="0">
              <a:latin typeface="Century Gothic"/>
              <a:cs typeface="Century Gothic"/>
            </a:endParaRPr>
          </a:p>
          <a:p>
            <a:pPr lvl="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La </a:t>
            </a:r>
            <a:r>
              <a:rPr lang="fr-FR" sz="2000" dirty="0">
                <a:latin typeface="Century Gothic"/>
                <a:cs typeface="Century Gothic"/>
              </a:rPr>
              <a:t>responsabilité pour dommage environnemental</a:t>
            </a:r>
          </a:p>
          <a:p>
            <a:pPr marL="0" indent="0">
              <a:spcBef>
                <a:spcPts val="0"/>
              </a:spcBef>
              <a:buNone/>
            </a:pPr>
            <a:endParaRPr lang="fr-FR" sz="2000" dirty="0">
              <a:latin typeface="Century Gothic"/>
              <a:cs typeface="Century Gothic"/>
            </a:endParaRPr>
          </a:p>
          <a:p>
            <a:pPr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Lucida Grande"/>
              <a:buChar char="➜"/>
            </a:pPr>
            <a:r>
              <a:rPr lang="fr-FR" sz="2000" dirty="0" smtClean="0">
                <a:latin typeface="Century Gothic"/>
                <a:cs typeface="Century Gothic"/>
              </a:rPr>
              <a:t>Déjà formellement </a:t>
            </a:r>
            <a:r>
              <a:rPr lang="fr-FR" sz="2000" dirty="0">
                <a:latin typeface="Century Gothic"/>
                <a:cs typeface="Century Gothic"/>
              </a:rPr>
              <a:t>consacrés dans des conventions </a:t>
            </a:r>
            <a:r>
              <a:rPr lang="fr-FR" sz="2000" dirty="0" smtClean="0">
                <a:latin typeface="Century Gothic"/>
                <a:cs typeface="Century Gothic"/>
              </a:rPr>
              <a:t>multilatérales</a:t>
            </a:r>
          </a:p>
          <a:p>
            <a:pPr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Lucida Grande"/>
              <a:buChar char="➜"/>
            </a:pPr>
            <a:r>
              <a:rPr lang="fr-FR" sz="2000" dirty="0">
                <a:latin typeface="Century Gothic"/>
                <a:cs typeface="Century Gothic"/>
              </a:rPr>
              <a:t>P</a:t>
            </a:r>
            <a:r>
              <a:rPr lang="fr-FR" sz="2000" dirty="0" smtClean="0">
                <a:latin typeface="Century Gothic"/>
                <a:cs typeface="Century Gothic"/>
              </a:rPr>
              <a:t>reuve </a:t>
            </a:r>
            <a:r>
              <a:rPr lang="fr-FR" sz="2000" dirty="0">
                <a:latin typeface="Century Gothic"/>
                <a:cs typeface="Century Gothic"/>
              </a:rPr>
              <a:t>certaine d’une </a:t>
            </a:r>
            <a:r>
              <a:rPr lang="fr-FR" sz="2000" i="1" dirty="0" err="1" smtClean="0">
                <a:latin typeface="Century Gothic"/>
                <a:cs typeface="Century Gothic"/>
              </a:rPr>
              <a:t>opinio</a:t>
            </a:r>
            <a:r>
              <a:rPr lang="fr-FR" sz="2000" i="1" dirty="0" smtClean="0">
                <a:latin typeface="Century Gothic"/>
                <a:cs typeface="Century Gothic"/>
              </a:rPr>
              <a:t> </a:t>
            </a:r>
            <a:r>
              <a:rPr lang="fr-FR" sz="2000" i="1" dirty="0" err="1" smtClean="0">
                <a:latin typeface="Century Gothic"/>
                <a:cs typeface="Century Gothic"/>
              </a:rPr>
              <a:t>juris</a:t>
            </a:r>
            <a:endParaRPr lang="fr-FR" sz="2000" i="1" dirty="0">
              <a:latin typeface="Century Gothic"/>
              <a:cs typeface="Century Gothic"/>
            </a:endParaRPr>
          </a:p>
          <a:p>
            <a:pPr marL="0" indent="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000" b="1" dirty="0">
              <a:latin typeface="Century Gothic"/>
              <a:cs typeface="Century Gothic"/>
            </a:endParaRPr>
          </a:p>
          <a:p>
            <a:pPr marL="0" indent="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4894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b="1" dirty="0" smtClean="0">
                <a:latin typeface="Century Gothic"/>
                <a:cs typeface="Century Gothic"/>
              </a:rPr>
              <a:t>Difficultés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« Droit mou »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Volontarisme juridique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Lucida Grande"/>
              <a:buChar char="➜"/>
            </a:pPr>
            <a:r>
              <a:rPr lang="fr-FR" sz="2000" dirty="0">
                <a:latin typeface="Century Gothic"/>
                <a:cs typeface="Century Gothic"/>
              </a:rPr>
              <a:t>C</a:t>
            </a:r>
            <a:r>
              <a:rPr lang="fr-FR" sz="2000" dirty="0" smtClean="0">
                <a:latin typeface="Century Gothic"/>
                <a:cs typeface="Century Gothic"/>
              </a:rPr>
              <a:t>aractère obligatoire du droit international est fondé sur la volonté souveraine des États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Lucida Grande"/>
              <a:buChar char="➜"/>
            </a:pPr>
            <a:r>
              <a:rPr lang="fr-FR" sz="2000" dirty="0" smtClean="0">
                <a:latin typeface="Century Gothic"/>
                <a:cs typeface="Century Gothic"/>
              </a:rPr>
              <a:t>On ne peut forcer un État à agir contre son gré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P. ex. : Protocole de Kyoto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000" b="1" dirty="0" smtClean="0">
              <a:latin typeface="Century Gothic"/>
              <a:cs typeface="Century Gothic"/>
            </a:endParaRPr>
          </a:p>
          <a:p>
            <a:pPr>
              <a:buClr>
                <a:srgbClr val="66CCFF"/>
              </a:buClr>
            </a:pPr>
            <a:endParaRPr lang="fr-FR" sz="2000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fr-FR" dirty="0">
              <a:latin typeface="Century Gothic"/>
              <a:cs typeface="Century Gothic"/>
            </a:endParaRPr>
          </a:p>
        </p:txBody>
      </p:sp>
      <p:grpSp>
        <p:nvGrpSpPr>
          <p:cNvPr id="6" name="Grouper 5"/>
          <p:cNvGrpSpPr/>
          <p:nvPr/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2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800" spc="-130" dirty="0" smtClean="0">
                <a:solidFill>
                  <a:srgbClr val="A3D702"/>
                </a:solidFill>
                <a:latin typeface="Century Gothic"/>
                <a:cs typeface="Century Gothic"/>
              </a:rPr>
              <a:t>Difficultés de mise en œuvre </a:t>
            </a:r>
            <a:endParaRPr lang="fr-FR" sz="2800" spc="-130" dirty="0">
              <a:solidFill>
                <a:srgbClr val="A3D702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1699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b="1" dirty="0" smtClean="0">
                <a:latin typeface="Century Gothic"/>
                <a:cs typeface="Century Gothic"/>
              </a:rPr>
              <a:t>Bilan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>
                <a:latin typeface="Century Gothic"/>
                <a:cs typeface="Century Gothic"/>
              </a:rPr>
              <a:t>V</a:t>
            </a:r>
            <a:r>
              <a:rPr lang="fr-FR" sz="2000" dirty="0" smtClean="0">
                <a:latin typeface="Century Gothic"/>
                <a:cs typeface="Century Gothic"/>
              </a:rPr>
              <a:t>aste, jeune, dépendant de la volonté des États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Impossible de satisfaire tout le monde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>
                <a:latin typeface="Century Gothic"/>
                <a:cs typeface="Century Gothic"/>
              </a:rPr>
              <a:t>Rapports stricts ne seraient signés par personne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000" dirty="0" smtClean="0">
              <a:latin typeface="Century Gothic"/>
              <a:cs typeface="Century Gothic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charset="0"/>
              <a:buChar char="è"/>
            </a:pPr>
            <a:r>
              <a:rPr lang="fr-FR" sz="2000" dirty="0">
                <a:latin typeface="Century Gothic"/>
                <a:cs typeface="Century Gothic"/>
              </a:rPr>
              <a:t>O</a:t>
            </a:r>
            <a:r>
              <a:rPr lang="fr-FR" sz="2000" dirty="0" smtClean="0">
                <a:latin typeface="Century Gothic"/>
                <a:cs typeface="Century Gothic"/>
              </a:rPr>
              <a:t>bjectifs vagues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charset="0"/>
              <a:buChar char="è"/>
            </a:pPr>
            <a:r>
              <a:rPr lang="fr-FR" sz="2000" dirty="0" smtClean="0">
                <a:latin typeface="Century Gothic"/>
                <a:cs typeface="Century Gothic"/>
              </a:rPr>
              <a:t>Large place à l’interprétation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charset="0"/>
              <a:buChar char="è"/>
            </a:pPr>
            <a:r>
              <a:rPr lang="fr-FR" sz="2000" dirty="0" smtClean="0">
                <a:latin typeface="Century Gothic"/>
                <a:cs typeface="Century Gothic"/>
              </a:rPr>
              <a:t>Obligations pas </a:t>
            </a:r>
            <a:r>
              <a:rPr lang="fr-FR" sz="2000" dirty="0">
                <a:latin typeface="Century Gothic"/>
                <a:cs typeface="Century Gothic"/>
              </a:rPr>
              <a:t>juridiquement </a:t>
            </a:r>
            <a:r>
              <a:rPr lang="fr-FR" sz="2000" dirty="0" smtClean="0">
                <a:latin typeface="Century Gothic"/>
                <a:cs typeface="Century Gothic"/>
              </a:rPr>
              <a:t>contraignantes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charset="0"/>
              <a:buChar char="è"/>
            </a:pPr>
            <a:endParaRPr lang="fr-FR" sz="2000" dirty="0" smtClean="0">
              <a:latin typeface="Century Gothic"/>
              <a:cs typeface="Century Gothic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fr-FR" sz="2000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fr-FR" dirty="0">
              <a:latin typeface="Century Gothic"/>
              <a:cs typeface="Century Gothic"/>
            </a:endParaRPr>
          </a:p>
        </p:txBody>
      </p:sp>
      <p:grpSp>
        <p:nvGrpSpPr>
          <p:cNvPr id="6" name="Grouper 5"/>
          <p:cNvGrpSpPr/>
          <p:nvPr/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2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800" spc="-130" dirty="0" smtClean="0">
                <a:solidFill>
                  <a:srgbClr val="A3D702"/>
                </a:solidFill>
                <a:latin typeface="Century Gothic"/>
                <a:cs typeface="Century Gothic"/>
              </a:rPr>
              <a:t>Bilan du DIE</a:t>
            </a:r>
            <a:r>
              <a:rPr lang="fr-FR" sz="2800" spc="-130" dirty="0" smtClean="0">
                <a:solidFill>
                  <a:srgbClr val="66CCFF"/>
                </a:solidFill>
                <a:latin typeface="Century Gothic"/>
                <a:cs typeface="Century Gothic"/>
              </a:rPr>
              <a:t> </a:t>
            </a:r>
            <a:endParaRPr lang="fr-FR" sz="2800" spc="-130" dirty="0">
              <a:solidFill>
                <a:srgbClr val="66CCFF"/>
              </a:solidFill>
              <a:latin typeface="Century Gothic"/>
              <a:cs typeface="Century Gothic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18446" r="10840"/>
          <a:stretch/>
        </p:blipFill>
        <p:spPr>
          <a:xfrm>
            <a:off x="5295975" y="5000750"/>
            <a:ext cx="1259958" cy="125436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5991" t="10272" r="29846" b="12414"/>
          <a:stretch/>
        </p:blipFill>
        <p:spPr>
          <a:xfrm>
            <a:off x="2424962" y="5000750"/>
            <a:ext cx="1320550" cy="125436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9867" y="5000750"/>
            <a:ext cx="1254368" cy="12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6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64221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fr-FR" dirty="0" smtClean="0"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fr-FR" dirty="0"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fr-FR" sz="4800" dirty="0" smtClean="0">
                <a:solidFill>
                  <a:srgbClr val="66CCFF"/>
                </a:solidFill>
                <a:latin typeface="Century Gothic"/>
                <a:cs typeface="Century Gothic"/>
              </a:rPr>
              <a:t>II. Protocole de Kyoto</a:t>
            </a:r>
            <a:endParaRPr lang="fr-FR" sz="4800" dirty="0">
              <a:solidFill>
                <a:srgbClr val="66CC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3758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7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7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66CCFF"/>
                </a:solidFill>
                <a:latin typeface="Century Gothic"/>
                <a:cs typeface="Century Gothic"/>
              </a:rPr>
              <a:t>I. Introduction générale </a:t>
            </a:r>
            <a:endParaRPr lang="fr-FR" sz="2800" dirty="0">
              <a:solidFill>
                <a:srgbClr val="66CCFF"/>
              </a:solidFill>
              <a:latin typeface="Century Gothic"/>
              <a:cs typeface="Century Gothic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" t="3815" r="3933" b="20168"/>
          <a:stretch/>
        </p:blipFill>
        <p:spPr>
          <a:xfrm>
            <a:off x="7491872" y="5171627"/>
            <a:ext cx="1381464" cy="132791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1138" y="2083359"/>
            <a:ext cx="4183907" cy="3493562"/>
          </a:xfrm>
          <a:prstGeom prst="rect">
            <a:avLst/>
          </a:prstGeom>
        </p:spPr>
      </p:pic>
      <p:sp>
        <p:nvSpPr>
          <p:cNvPr id="4" name="Cadre 3"/>
          <p:cNvSpPr/>
          <p:nvPr>
            <p:custDataLst>
              <p:tags r:id="rId5"/>
            </p:custDataLst>
          </p:nvPr>
        </p:nvSpPr>
        <p:spPr>
          <a:xfrm>
            <a:off x="2310492" y="2006402"/>
            <a:ext cx="4274553" cy="3570520"/>
          </a:xfrm>
          <a:prstGeom prst="frame">
            <a:avLst>
              <a:gd name="adj1" fmla="val 22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8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A3D702"/>
                </a:solidFill>
                <a:latin typeface="Century Gothic"/>
                <a:cs typeface="Century Gothic"/>
              </a:rPr>
              <a:t>Ratifications</a:t>
            </a:r>
            <a:endParaRPr lang="fr-FR" sz="2800" dirty="0">
              <a:solidFill>
                <a:srgbClr val="A3D702"/>
              </a:solidFill>
              <a:latin typeface="Century Gothic"/>
              <a:cs typeface="Century Gothic"/>
            </a:endParaRPr>
          </a:p>
        </p:txBody>
      </p:sp>
      <p:pic>
        <p:nvPicPr>
          <p:cNvPr id="12" name="Espace réservé du contenu 5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45932"/>
            <a:ext cx="7992888" cy="3627024"/>
          </a:xfrm>
        </p:spPr>
      </p:pic>
      <p:sp>
        <p:nvSpPr>
          <p:cNvPr id="14" name="ZoneTexte 13"/>
          <p:cNvSpPr txBox="1"/>
          <p:nvPr>
            <p:custDataLst>
              <p:tags r:id="rId4"/>
            </p:custDataLst>
          </p:nvPr>
        </p:nvSpPr>
        <p:spPr>
          <a:xfrm>
            <a:off x="1148487" y="5476582"/>
            <a:ext cx="6742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>
                <a:solidFill>
                  <a:srgbClr val="A3D702"/>
                </a:solidFill>
                <a:latin typeface="Century Gothic"/>
                <a:cs typeface="Century Gothic"/>
              </a:rPr>
              <a:t>Protocole de Kyoto – Ratifications en date de 2011</a:t>
            </a:r>
            <a:endParaRPr lang="fr-CA" sz="2000" dirty="0">
              <a:solidFill>
                <a:srgbClr val="A3D702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334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A3D702"/>
                </a:solidFill>
                <a:latin typeface="Century Gothic"/>
                <a:cs typeface="Century Gothic"/>
              </a:rPr>
              <a:t>Contenu du Protocole (1/2)</a:t>
            </a:r>
            <a:endParaRPr lang="fr-FR" sz="2800" dirty="0">
              <a:solidFill>
                <a:srgbClr val="A3D702"/>
              </a:solidFill>
              <a:latin typeface="Century Gothic"/>
              <a:cs typeface="Century Gothic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903442"/>
            <a:ext cx="7798410" cy="4525963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>
                <a:latin typeface="Century Gothic"/>
                <a:cs typeface="Century Gothic"/>
              </a:rPr>
              <a:t>Délimite des procédures de </a:t>
            </a:r>
            <a:r>
              <a:rPr lang="fr-CA" sz="2000" b="1" dirty="0">
                <a:latin typeface="Century Gothic"/>
                <a:cs typeface="Century Gothic"/>
              </a:rPr>
              <a:t>surveillance </a:t>
            </a:r>
            <a:r>
              <a:rPr lang="fr-CA" sz="2000" dirty="0">
                <a:latin typeface="Century Gothic"/>
                <a:cs typeface="Century Gothic"/>
              </a:rPr>
              <a:t>et de </a:t>
            </a:r>
            <a:r>
              <a:rPr lang="fr-CA" sz="2000" b="1" dirty="0" smtClean="0">
                <a:latin typeface="Century Gothic"/>
                <a:cs typeface="Century Gothic"/>
              </a:rPr>
              <a:t>conformité</a:t>
            </a:r>
            <a:r>
              <a:rPr lang="fr-CA" sz="2000" dirty="0" smtClean="0">
                <a:latin typeface="Century Gothic"/>
                <a:cs typeface="Century Gothic"/>
              </a:rPr>
              <a:t>;</a:t>
            </a:r>
            <a:endParaRPr lang="fr-CA" sz="2000" dirty="0">
              <a:latin typeface="Century Gothic"/>
              <a:cs typeface="Century Gothic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>
                <a:latin typeface="Century Gothic"/>
                <a:cs typeface="Century Gothic"/>
              </a:rPr>
              <a:t>Vise la réduction des émissions de gaz à effet de serre dans 38 pays développés;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>
                <a:latin typeface="Century Gothic"/>
                <a:cs typeface="Century Gothic"/>
              </a:rPr>
              <a:t>Prend fin en 2012;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>
                <a:latin typeface="Century Gothic"/>
                <a:cs typeface="Century Gothic"/>
              </a:rPr>
              <a:t>Contient aucun objectif contraignant pour les pays en développement;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>
                <a:latin typeface="Century Gothic"/>
                <a:cs typeface="Century Gothic"/>
              </a:rPr>
              <a:t>Prévoit des rapports de progrès réguliers.</a:t>
            </a: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98674" y="4582721"/>
            <a:ext cx="1574662" cy="202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3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A3D702"/>
                </a:solidFill>
                <a:latin typeface="Century Gothic"/>
                <a:cs typeface="Century Gothic"/>
              </a:rPr>
              <a:t>Contenu du Protocole (2/2)</a:t>
            </a:r>
            <a:endParaRPr lang="fr-FR" sz="2800" dirty="0">
              <a:solidFill>
                <a:srgbClr val="A3D702"/>
              </a:solidFill>
              <a:latin typeface="Century Gothic"/>
              <a:cs typeface="Century Gothic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903442"/>
            <a:ext cx="7798410" cy="4525963"/>
          </a:xfrm>
        </p:spPr>
        <p:txBody>
          <a:bodyPr>
            <a:normAutofit/>
          </a:bodyPr>
          <a:lstStyle/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>
                <a:latin typeface="Century Gothic"/>
                <a:cs typeface="Century Gothic"/>
              </a:rPr>
              <a:t>Paragraphe 8(3) : </a:t>
            </a:r>
          </a:p>
          <a:p>
            <a:pPr marL="68580" indent="0" algn="just">
              <a:buNone/>
            </a:pPr>
            <a:r>
              <a:rPr lang="fr-CA" sz="2000" i="1" dirty="0">
                <a:latin typeface="Century Gothic"/>
                <a:cs typeface="Century Gothic"/>
              </a:rPr>
              <a:t>Le processus d’examen permet une évaluation technique complète et détaillée de tous les aspects de la mise en œuvre du présent Protocole par une Partie. Les équipes d’examen élaborent, à l’intention de la Conférence des Parties agissant comme réunion des Parties au présent Protocole, </a:t>
            </a:r>
            <a:r>
              <a:rPr lang="fr-CA" sz="2000" b="1" i="1" dirty="0">
                <a:latin typeface="Century Gothic"/>
                <a:cs typeface="Century Gothic"/>
              </a:rPr>
              <a:t>un rapport dans lequel elles évaluent le respect par cette Partie de ses engagements et indiquent les problèmes éventuellement rencontrés pour remplir ces engagements et les facteurs influant sur leur exécution </a:t>
            </a:r>
            <a:r>
              <a:rPr lang="fr-CA" sz="2000" i="1" dirty="0">
                <a:latin typeface="Century Gothic"/>
                <a:cs typeface="Century Gothic"/>
              </a:rPr>
              <a:t>[…].</a:t>
            </a:r>
            <a:r>
              <a:rPr lang="fr-CA" sz="2000" dirty="0">
                <a:latin typeface="Century Gothic"/>
                <a:cs typeface="Century Gothic"/>
              </a:rPr>
              <a:t> </a:t>
            </a:r>
          </a:p>
          <a:p>
            <a:pPr marL="0" indent="0" algn="just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CA" sz="2000" dirty="0">
              <a:latin typeface="Century Gothic"/>
              <a:cs typeface="Century Gothic"/>
            </a:endParaRP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698316" y="5079750"/>
            <a:ext cx="1557294" cy="134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CA" sz="2800" dirty="0" smtClean="0">
                <a:solidFill>
                  <a:srgbClr val="A3D702"/>
                </a:solidFill>
                <a:latin typeface="Century Gothic"/>
                <a:cs typeface="Century Gothic"/>
              </a:rPr>
              <a:t>Adaptabilité </a:t>
            </a:r>
            <a:r>
              <a:rPr lang="fr-CA" sz="2800" dirty="0">
                <a:solidFill>
                  <a:srgbClr val="A3D702"/>
                </a:solidFill>
                <a:latin typeface="Century Gothic"/>
                <a:cs typeface="Century Gothic"/>
              </a:rPr>
              <a:t>des </a:t>
            </a:r>
            <a:r>
              <a:rPr lang="fr-CA" sz="2800" dirty="0" smtClean="0">
                <a:solidFill>
                  <a:srgbClr val="A3D702"/>
                </a:solidFill>
                <a:latin typeface="Century Gothic"/>
                <a:cs typeface="Century Gothic"/>
              </a:rPr>
              <a:t>dispositions</a:t>
            </a:r>
            <a:endParaRPr lang="fr-FR" sz="2800" dirty="0">
              <a:solidFill>
                <a:srgbClr val="A3D702"/>
              </a:solidFill>
              <a:latin typeface="Century Gothic"/>
              <a:cs typeface="Century Gothic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903442"/>
            <a:ext cx="7798410" cy="4525963"/>
          </a:xfrm>
        </p:spPr>
        <p:txBody>
          <a:bodyPr>
            <a:normAutofit/>
          </a:bodyPr>
          <a:lstStyle/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>
                <a:latin typeface="Century Gothic"/>
                <a:cs typeface="Century Gothic"/>
              </a:rPr>
              <a:t>Alinéa 10(a) : </a:t>
            </a:r>
          </a:p>
          <a:p>
            <a:pPr marL="68580" indent="0" algn="just">
              <a:buNone/>
            </a:pPr>
            <a:r>
              <a:rPr lang="fr-CA" sz="2000" i="1" dirty="0" smtClean="0">
                <a:latin typeface="Century Gothic"/>
                <a:cs typeface="Century Gothic"/>
              </a:rPr>
              <a:t>[</a:t>
            </a:r>
            <a:r>
              <a:rPr lang="fr-CA" sz="2000" i="1" dirty="0">
                <a:latin typeface="Century Gothic"/>
                <a:cs typeface="Century Gothic"/>
              </a:rPr>
              <a:t>L</a:t>
            </a:r>
            <a:r>
              <a:rPr lang="fr-CA" sz="2000" i="1" dirty="0" smtClean="0">
                <a:latin typeface="Century Gothic"/>
                <a:cs typeface="Century Gothic"/>
              </a:rPr>
              <a:t>es </a:t>
            </a:r>
            <a:r>
              <a:rPr lang="fr-CA" sz="2000" i="1" dirty="0">
                <a:latin typeface="Century Gothic"/>
                <a:cs typeface="Century Gothic"/>
              </a:rPr>
              <a:t>Parties] [é]</a:t>
            </a:r>
            <a:r>
              <a:rPr lang="fr-CA" sz="2000" i="1" dirty="0" err="1">
                <a:latin typeface="Century Gothic"/>
                <a:cs typeface="Century Gothic"/>
              </a:rPr>
              <a:t>laborent</a:t>
            </a:r>
            <a:r>
              <a:rPr lang="fr-CA" sz="2000" i="1" dirty="0">
                <a:latin typeface="Century Gothic"/>
                <a:cs typeface="Century Gothic"/>
              </a:rPr>
              <a:t>, lorsque cela est pertinent et dans la mesure du possible, </a:t>
            </a:r>
            <a:r>
              <a:rPr lang="fr-CA" sz="2000" b="1" i="1" dirty="0">
                <a:latin typeface="Century Gothic"/>
                <a:cs typeface="Century Gothic"/>
              </a:rPr>
              <a:t>des programmes nationaux</a:t>
            </a:r>
            <a:r>
              <a:rPr lang="fr-CA" sz="2000" i="1" dirty="0">
                <a:latin typeface="Century Gothic"/>
                <a:cs typeface="Century Gothic"/>
              </a:rPr>
              <a:t> et, là où il y a lieu, régionaux, efficaces par rapport à leur coût pour améliorer la qualité des coefficients d’émission, des données sur les activités et/ou des modèles locaux et </a:t>
            </a:r>
            <a:r>
              <a:rPr lang="fr-CA" sz="2000" b="1" i="1" dirty="0">
                <a:latin typeface="Century Gothic"/>
                <a:cs typeface="Century Gothic"/>
              </a:rPr>
              <a:t>reflétant la situation économique de chaque Partie</a:t>
            </a:r>
            <a:r>
              <a:rPr lang="fr-CA" sz="2000" dirty="0">
                <a:latin typeface="Century Gothic"/>
                <a:cs typeface="Century Gothic"/>
              </a:rPr>
              <a:t> […].</a:t>
            </a: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726536" y="4916473"/>
            <a:ext cx="1758772" cy="175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CA" sz="2800" spc="-100" dirty="0" smtClean="0">
                <a:solidFill>
                  <a:srgbClr val="A3D702"/>
                </a:solidFill>
                <a:latin typeface="Century Gothic"/>
                <a:cs typeface="Century Gothic"/>
              </a:rPr>
              <a:t>Marché d’échange de droits d’émissions</a:t>
            </a:r>
            <a:endParaRPr lang="fr-FR" sz="2800" spc="-100" dirty="0">
              <a:solidFill>
                <a:srgbClr val="A3D702"/>
              </a:solidFill>
              <a:latin typeface="Century Gothic"/>
              <a:cs typeface="Century Gothic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903442"/>
            <a:ext cx="7798410" cy="4525963"/>
          </a:xfrm>
        </p:spPr>
        <p:txBody>
          <a:bodyPr>
            <a:normAutofit/>
          </a:bodyPr>
          <a:lstStyle/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>
                <a:latin typeface="Century Gothic"/>
                <a:cs typeface="Century Gothic"/>
              </a:rPr>
              <a:t>Paragraphe 6(1) : </a:t>
            </a:r>
          </a:p>
          <a:p>
            <a:pPr marL="68580" indent="0" algn="just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fr-CA" sz="2000" i="1" dirty="0">
                <a:latin typeface="Century Gothic"/>
                <a:cs typeface="Century Gothic"/>
              </a:rPr>
              <a:t>Afin de remplir ses engagements au titre de l’article 3, toute Partie visée à l’annexe I </a:t>
            </a:r>
            <a:r>
              <a:rPr lang="fr-CA" sz="2000" b="1" i="1" dirty="0">
                <a:latin typeface="Century Gothic"/>
                <a:cs typeface="Century Gothic"/>
              </a:rPr>
              <a:t>peut céder à toute autre Partie</a:t>
            </a:r>
            <a:r>
              <a:rPr lang="fr-CA" sz="2000" i="1" dirty="0">
                <a:latin typeface="Century Gothic"/>
                <a:cs typeface="Century Gothic"/>
              </a:rPr>
              <a:t> ayant le même statut, </a:t>
            </a:r>
            <a:r>
              <a:rPr lang="fr-CA" sz="2000" b="1" i="1" dirty="0">
                <a:latin typeface="Century Gothic"/>
                <a:cs typeface="Century Gothic"/>
              </a:rPr>
              <a:t>ou acquérir auprès d’elle</a:t>
            </a:r>
            <a:r>
              <a:rPr lang="fr-CA" sz="2000" i="1" dirty="0">
                <a:latin typeface="Century Gothic"/>
                <a:cs typeface="Century Gothic"/>
              </a:rPr>
              <a:t>, </a:t>
            </a:r>
            <a:r>
              <a:rPr lang="fr-CA" sz="2000" b="1" i="1" dirty="0">
                <a:latin typeface="Century Gothic"/>
                <a:cs typeface="Century Gothic"/>
              </a:rPr>
              <a:t>des unités de réduction des émissions </a:t>
            </a:r>
            <a:r>
              <a:rPr lang="fr-CA" sz="2000" i="1" dirty="0">
                <a:latin typeface="Century Gothic"/>
                <a:cs typeface="Century Gothic"/>
              </a:rPr>
              <a:t>découlant de projets visant à réduire les émissions anthropiques.</a:t>
            </a:r>
            <a:endParaRPr lang="fr-CA" sz="2000" dirty="0">
              <a:latin typeface="Century Gothic"/>
              <a:cs typeface="Century Gothic"/>
            </a:endParaRPr>
          </a:p>
        </p:txBody>
      </p:sp>
      <p:pic>
        <p:nvPicPr>
          <p:cNvPr id="14" name="Espace réservé du contenu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540" y="4580122"/>
            <a:ext cx="1540222" cy="200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8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16788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fr-FR" dirty="0" smtClean="0"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fr-FR" dirty="0"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fr-FR" sz="4800" dirty="0" smtClean="0">
                <a:solidFill>
                  <a:srgbClr val="A3D702"/>
                </a:solidFill>
                <a:latin typeface="Century Gothic"/>
                <a:cs typeface="Century Gothic"/>
              </a:rPr>
              <a:t>Feu Vert!</a:t>
            </a:r>
          </a:p>
          <a:p>
            <a:pPr marL="0" indent="0" algn="ctr">
              <a:buNone/>
            </a:pPr>
            <a:r>
              <a:rPr lang="fr-FR" sz="3600" dirty="0" smtClean="0">
                <a:solidFill>
                  <a:srgbClr val="66CCFF"/>
                </a:solidFill>
                <a:latin typeface="Century Gothic"/>
                <a:cs typeface="Century Gothic"/>
              </a:rPr>
              <a:t>Jeu-questionnaire</a:t>
            </a:r>
            <a:endParaRPr lang="fr-FR" sz="3600" dirty="0">
              <a:solidFill>
                <a:srgbClr val="66CC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858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5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5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CA" sz="2800" spc="-100" dirty="0" smtClean="0">
                <a:solidFill>
                  <a:srgbClr val="A3D702"/>
                </a:solidFill>
                <a:latin typeface="Century Gothic"/>
                <a:cs typeface="Century Gothic"/>
              </a:rPr>
              <a:t>Sanctions (?)</a:t>
            </a:r>
            <a:endParaRPr lang="fr-FR" sz="2800" spc="-100" dirty="0">
              <a:solidFill>
                <a:srgbClr val="A3D702"/>
              </a:solidFill>
              <a:latin typeface="Century Gothic"/>
              <a:cs typeface="Century Gothic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903442"/>
            <a:ext cx="7798410" cy="4525963"/>
          </a:xfrm>
        </p:spPr>
        <p:txBody>
          <a:bodyPr>
            <a:normAutofit/>
          </a:bodyPr>
          <a:lstStyle/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endParaRPr lang="fr-CA" sz="2000" dirty="0" smtClean="0">
              <a:latin typeface="Century Gothic"/>
              <a:cs typeface="Century Gothic"/>
            </a:endParaRP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 smtClean="0">
                <a:latin typeface="Century Gothic"/>
                <a:cs typeface="Century Gothic"/>
              </a:rPr>
              <a:t>Conférence de Marrakech – 2001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 smtClean="0">
                <a:latin typeface="Century Gothic"/>
                <a:cs typeface="Century Gothic"/>
              </a:rPr>
              <a:t>Aucune entente sur caractère obligatoire des sanctions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 smtClean="0">
                <a:latin typeface="Century Gothic"/>
                <a:cs typeface="Century Gothic"/>
              </a:rPr>
              <a:t>Pour l’heure, seulement pour les parties qui acceptent une deuxième période d’engagement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 smtClean="0">
                <a:latin typeface="Century Gothic"/>
                <a:cs typeface="Century Gothic"/>
              </a:rPr>
              <a:t>Surtout objectifs de réduction d’émissions plus élevés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 smtClean="0">
                <a:latin typeface="Century Gothic"/>
                <a:cs typeface="Century Gothic"/>
              </a:rPr>
              <a:t>Aucune sanction financière (!)</a:t>
            </a:r>
            <a:endParaRPr lang="fr-CA" sz="2000" dirty="0">
              <a:latin typeface="Century Gothic"/>
              <a:cs typeface="Century Gothic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409" y="4640930"/>
            <a:ext cx="2222682" cy="166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66CCFF"/>
                </a:solidFill>
                <a:latin typeface="Century Gothic"/>
                <a:cs typeface="Century Gothic"/>
              </a:rPr>
              <a:t>II. Table ronde (1/5)</a:t>
            </a:r>
            <a:endParaRPr lang="fr-FR" sz="2800" dirty="0">
              <a:solidFill>
                <a:srgbClr val="66CCFF"/>
              </a:solidFill>
              <a:latin typeface="Century Gothic"/>
              <a:cs typeface="Century Gothic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dirty="0" smtClean="0">
                <a:solidFill>
                  <a:srgbClr val="A3D702"/>
                </a:solidFill>
                <a:latin typeface="Century Gothic"/>
                <a:cs typeface="Century Gothic"/>
              </a:rPr>
              <a:t>				</a:t>
            </a:r>
            <a:r>
              <a:rPr lang="fr-CA" dirty="0" err="1" smtClean="0">
                <a:solidFill>
                  <a:srgbClr val="A3D702"/>
                </a:solidFill>
                <a:latin typeface="Century Gothic"/>
                <a:cs typeface="Century Gothic"/>
              </a:rPr>
              <a:t>É</a:t>
            </a:r>
            <a:r>
              <a:rPr lang="fr-FR" dirty="0" err="1" smtClean="0">
                <a:solidFill>
                  <a:srgbClr val="A3D702"/>
                </a:solidFill>
                <a:latin typeface="Century Gothic"/>
                <a:cs typeface="Century Gothic"/>
              </a:rPr>
              <a:t>tats-Unis</a:t>
            </a:r>
            <a:endParaRPr lang="fr-FR" dirty="0" smtClean="0">
              <a:solidFill>
                <a:srgbClr val="A3D702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fr-FR" sz="2000" b="1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fr-FR" sz="2000" b="1" dirty="0" smtClean="0">
              <a:latin typeface="Century Gothic"/>
              <a:cs typeface="Century Gothic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>
                <a:latin typeface="Century Gothic"/>
                <a:cs typeface="Century Gothic"/>
              </a:rPr>
              <a:t>Signature le 12 novembre 1998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>
                <a:latin typeface="Century Gothic"/>
                <a:cs typeface="Century Gothic"/>
              </a:rPr>
              <a:t>Aucune ratification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fr-CA" sz="2000" dirty="0">
              <a:latin typeface="Century Gothic"/>
              <a:cs typeface="Century Gothic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>
                <a:latin typeface="Century Gothic"/>
                <a:cs typeface="Century Gothic"/>
              </a:rPr>
              <a:t>Scepticisme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>
                <a:latin typeface="Century Gothic"/>
                <a:cs typeface="Century Gothic"/>
              </a:rPr>
              <a:t>Un début, mais…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>
                <a:latin typeface="Century Gothic"/>
                <a:cs typeface="Century Gothic"/>
              </a:rPr>
              <a:t>Insuffisant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fr-FR" sz="2000" dirty="0" smtClean="0">
              <a:latin typeface="Century Gothic"/>
              <a:cs typeface="Century Gothic"/>
            </a:endParaRPr>
          </a:p>
        </p:txBody>
      </p:sp>
      <p:pic>
        <p:nvPicPr>
          <p:cNvPr id="13" name="Espace réservé du contenu 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1"/>
          <a:stretch/>
        </p:blipFill>
        <p:spPr>
          <a:xfrm>
            <a:off x="546699" y="1397550"/>
            <a:ext cx="1317906" cy="93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8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66CCFF"/>
                </a:solidFill>
                <a:latin typeface="Century Gothic"/>
                <a:cs typeface="Century Gothic"/>
              </a:rPr>
              <a:t>II. Table ronde (2/5)</a:t>
            </a:r>
            <a:endParaRPr lang="fr-FR" sz="2800" dirty="0">
              <a:solidFill>
                <a:srgbClr val="66CCFF"/>
              </a:solidFill>
              <a:latin typeface="Century Gothic"/>
              <a:cs typeface="Century Gothic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dirty="0" smtClean="0">
                <a:solidFill>
                  <a:srgbClr val="A3D702"/>
                </a:solidFill>
                <a:latin typeface="Century Gothic"/>
                <a:cs typeface="Century Gothic"/>
              </a:rPr>
              <a:t>				</a:t>
            </a:r>
            <a:r>
              <a:rPr lang="fr-CA" dirty="0" err="1" smtClean="0">
                <a:solidFill>
                  <a:srgbClr val="A3D702"/>
                </a:solidFill>
                <a:latin typeface="Century Gothic"/>
                <a:cs typeface="Century Gothic"/>
              </a:rPr>
              <a:t>É</a:t>
            </a:r>
            <a:r>
              <a:rPr lang="fr-FR" dirty="0" err="1" smtClean="0">
                <a:solidFill>
                  <a:srgbClr val="A3D702"/>
                </a:solidFill>
                <a:latin typeface="Century Gothic"/>
                <a:cs typeface="Century Gothic"/>
              </a:rPr>
              <a:t>tats-Unis</a:t>
            </a:r>
            <a:endParaRPr lang="fr-FR" dirty="0" smtClean="0">
              <a:solidFill>
                <a:srgbClr val="A3D702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fr-FR" sz="2000" b="1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fr-FR" sz="2000" b="1" dirty="0" smtClean="0">
              <a:latin typeface="Century Gothic"/>
              <a:cs typeface="Century Gothic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000" dirty="0" smtClean="0">
              <a:latin typeface="Century Gothic"/>
              <a:cs typeface="Century Gothic"/>
            </a:endParaRPr>
          </a:p>
        </p:txBody>
      </p:sp>
      <p:pic>
        <p:nvPicPr>
          <p:cNvPr id="13" name="Espace réservé du contenu 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1"/>
          <a:stretch/>
        </p:blipFill>
        <p:spPr>
          <a:xfrm>
            <a:off x="546699" y="1397550"/>
            <a:ext cx="1317906" cy="9396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88290" y="3509757"/>
            <a:ext cx="95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(Vidéo)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6701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66CCFF"/>
                </a:solidFill>
                <a:latin typeface="Century Gothic"/>
                <a:cs typeface="Century Gothic"/>
              </a:rPr>
              <a:t>II. Table ronde (3/5)</a:t>
            </a:r>
            <a:endParaRPr lang="fr-FR" sz="2800" dirty="0">
              <a:solidFill>
                <a:srgbClr val="66CCFF"/>
              </a:solidFill>
              <a:latin typeface="Century Gothic"/>
              <a:cs typeface="Century Gothic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dirty="0" smtClean="0">
                <a:solidFill>
                  <a:srgbClr val="A3D702"/>
                </a:solidFill>
                <a:latin typeface="Century Gothic"/>
                <a:cs typeface="Century Gothic"/>
              </a:rPr>
              <a:t>				</a:t>
            </a:r>
            <a:r>
              <a:rPr lang="fr-FR" dirty="0" smtClean="0">
                <a:solidFill>
                  <a:srgbClr val="A3D702"/>
                </a:solidFill>
                <a:latin typeface="Century Gothic"/>
                <a:cs typeface="Century Gothic"/>
              </a:rPr>
              <a:t>Mexique</a:t>
            </a:r>
          </a:p>
          <a:p>
            <a:pPr marL="0" indent="0">
              <a:buNone/>
            </a:pPr>
            <a:endParaRPr lang="fr-FR" sz="2000" b="1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fr-FR" sz="2000" b="1" dirty="0" smtClean="0">
              <a:latin typeface="Century Gothic"/>
              <a:cs typeface="Century Gothic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 smtClean="0">
                <a:latin typeface="Century Gothic"/>
                <a:cs typeface="Century Gothic"/>
              </a:rPr>
              <a:t>En 1997, dixième </a:t>
            </a:r>
            <a:r>
              <a:rPr lang="fr-CA" sz="2000" dirty="0">
                <a:latin typeface="Century Gothic"/>
                <a:cs typeface="Century Gothic"/>
              </a:rPr>
              <a:t>émetteur de CO</a:t>
            </a:r>
            <a:r>
              <a:rPr lang="fr-CA" sz="2000" baseline="-25000" dirty="0">
                <a:latin typeface="Century Gothic"/>
                <a:cs typeface="Century Gothic"/>
              </a:rPr>
              <a:t>2</a:t>
            </a:r>
            <a:r>
              <a:rPr lang="fr-CA" sz="2000" dirty="0">
                <a:latin typeface="Century Gothic"/>
                <a:cs typeface="Century Gothic"/>
              </a:rPr>
              <a:t> au monde (2 %);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>
                <a:latin typeface="Century Gothic"/>
                <a:cs typeface="Century Gothic"/>
              </a:rPr>
              <a:t>« Risquait de porter atteinte à sa propre croissance économique » en s’engageant à réduire ses émissions de 20 %;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>
                <a:latin typeface="Century Gothic"/>
                <a:cs typeface="Century Gothic"/>
              </a:rPr>
              <a:t>Colère des ONG (aucun engagement);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>
                <a:latin typeface="Century Gothic"/>
                <a:cs typeface="Century Gothic"/>
              </a:rPr>
              <a:t>Participation volontaire;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>
                <a:latin typeface="Century Gothic"/>
                <a:cs typeface="Century Gothic"/>
              </a:rPr>
              <a:t>Certain succès…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fr-FR" sz="2000" dirty="0" smtClean="0">
              <a:latin typeface="Century Gothic"/>
              <a:cs typeface="Century Gothic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12" y="1431148"/>
            <a:ext cx="1268637" cy="102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7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7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66CCFF"/>
                </a:solidFill>
                <a:latin typeface="Century Gothic"/>
                <a:cs typeface="Century Gothic"/>
              </a:rPr>
              <a:t>II. Table ronde (4/5)</a:t>
            </a:r>
            <a:endParaRPr lang="fr-FR" sz="2800" dirty="0">
              <a:solidFill>
                <a:srgbClr val="66CCFF"/>
              </a:solidFill>
              <a:latin typeface="Century Gothic"/>
              <a:cs typeface="Century Gothic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dirty="0" smtClean="0">
                <a:solidFill>
                  <a:srgbClr val="A3D702"/>
                </a:solidFill>
                <a:latin typeface="Century Gothic"/>
                <a:cs typeface="Century Gothic"/>
              </a:rPr>
              <a:t>				</a:t>
            </a:r>
            <a:r>
              <a:rPr lang="fr-FR" dirty="0" smtClean="0">
                <a:solidFill>
                  <a:srgbClr val="A3D702"/>
                </a:solidFill>
                <a:latin typeface="Century Gothic"/>
                <a:cs typeface="Century Gothic"/>
              </a:rPr>
              <a:t>France</a:t>
            </a:r>
          </a:p>
          <a:p>
            <a:pPr marL="0" indent="0">
              <a:buNone/>
            </a:pPr>
            <a:endParaRPr lang="fr-FR" sz="2000" b="1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fr-FR" sz="2000" b="1" dirty="0" smtClean="0">
              <a:latin typeface="Century Gothic"/>
              <a:cs typeface="Century Gothic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>
                <a:latin typeface="Century Gothic"/>
                <a:cs typeface="Century Gothic"/>
              </a:rPr>
              <a:t>Question Nord/Sud (au-delà du marché de carbone?)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>
                <a:latin typeface="Century Gothic"/>
                <a:cs typeface="Century Gothic"/>
              </a:rPr>
              <a:t>Signature en 1998;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>
                <a:latin typeface="Century Gothic"/>
                <a:cs typeface="Century Gothic"/>
              </a:rPr>
              <a:t>Approbation en 2002;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>
                <a:latin typeface="Century Gothic"/>
                <a:cs typeface="Century Gothic"/>
              </a:rPr>
              <a:t>Utilisation du nucléaire pour atteindre ses objectifs (réduction de 8 % dès 2006</a:t>
            </a:r>
            <a:r>
              <a:rPr lang="fr-CA" sz="2000" dirty="0" smtClean="0">
                <a:latin typeface="Century Gothic"/>
                <a:cs typeface="Century Gothic"/>
              </a:rPr>
              <a:t>).</a:t>
            </a:r>
            <a:endParaRPr lang="fr-CA" sz="2000" dirty="0">
              <a:latin typeface="Century Gothic"/>
              <a:cs typeface="Century Gothic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000" dirty="0" smtClean="0">
              <a:latin typeface="Century Gothic"/>
              <a:cs typeface="Century Gothic"/>
            </a:endParaRP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51" y="1417638"/>
            <a:ext cx="1168527" cy="126445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539" y="4625930"/>
            <a:ext cx="2527578" cy="168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4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66CCFF"/>
                </a:solidFill>
                <a:latin typeface="Century Gothic"/>
                <a:cs typeface="Century Gothic"/>
              </a:rPr>
              <a:t>II. Table ronde (5/5)</a:t>
            </a:r>
            <a:endParaRPr lang="fr-FR" sz="2800" dirty="0">
              <a:solidFill>
                <a:srgbClr val="66CCFF"/>
              </a:solidFill>
              <a:latin typeface="Century Gothic"/>
              <a:cs typeface="Century Gothic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 smtClean="0">
                <a:solidFill>
                  <a:srgbClr val="A3D702"/>
                </a:solidFill>
                <a:latin typeface="Century Gothic"/>
                <a:cs typeface="Century Gothic"/>
              </a:rPr>
              <a:t>				</a:t>
            </a:r>
            <a:r>
              <a:rPr lang="fr-FR" dirty="0" smtClean="0">
                <a:solidFill>
                  <a:srgbClr val="A3D702"/>
                </a:solidFill>
                <a:latin typeface="Century Gothic"/>
                <a:cs typeface="Century Gothic"/>
              </a:rPr>
              <a:t>Inde</a:t>
            </a:r>
          </a:p>
          <a:p>
            <a:pPr marL="0" indent="0">
              <a:buNone/>
            </a:pPr>
            <a:endParaRPr lang="fr-FR" sz="2000" b="1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fr-FR" sz="2000" b="1" dirty="0" smtClean="0">
              <a:latin typeface="Century Gothic"/>
              <a:cs typeface="Century Gothic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>
                <a:latin typeface="Century Gothic"/>
                <a:cs typeface="Century Gothic"/>
              </a:rPr>
              <a:t>Marché du carbone est la meilleure solution;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>
                <a:latin typeface="Century Gothic"/>
                <a:cs typeface="Century Gothic"/>
              </a:rPr>
              <a:t>Adhésion en août 2002;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>
                <a:latin typeface="Century Gothic"/>
                <a:cs typeface="Century Gothic"/>
              </a:rPr>
              <a:t>Aucun objectif fixe (participation volontaire);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>
                <a:latin typeface="Century Gothic"/>
                <a:cs typeface="Century Gothic"/>
              </a:rPr>
              <a:t>Émissions doublées de 1990 à 2009;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>
                <a:latin typeface="Century Gothic"/>
                <a:cs typeface="Century Gothic"/>
              </a:rPr>
              <a:t>Prolongation de Kyoto (sans modification à la formule).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fr-FR" sz="2000" dirty="0" smtClean="0">
              <a:latin typeface="Century Gothic"/>
              <a:cs typeface="Century Gothic"/>
            </a:endParaRPr>
          </a:p>
        </p:txBody>
      </p:sp>
      <p:pic>
        <p:nvPicPr>
          <p:cNvPr id="14" name="Imag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7" y="1417638"/>
            <a:ext cx="1406425" cy="10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8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64221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fr-FR" dirty="0" smtClean="0"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fr-FR" dirty="0"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fr-FR" sz="4800" dirty="0" smtClean="0">
                <a:solidFill>
                  <a:srgbClr val="66CCFF"/>
                </a:solidFill>
                <a:latin typeface="Century Gothic"/>
                <a:cs typeface="Century Gothic"/>
              </a:rPr>
              <a:t>III. Plateforme de Durban</a:t>
            </a:r>
            <a:endParaRPr lang="fr-FR" sz="4800" dirty="0">
              <a:solidFill>
                <a:srgbClr val="66CC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823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2937" r="13307"/>
          <a:stretch/>
        </p:blipFill>
        <p:spPr>
          <a:xfrm>
            <a:off x="7134144" y="4621282"/>
            <a:ext cx="1851094" cy="1883160"/>
          </a:xfrm>
          <a:prstGeom prst="rect">
            <a:avLst/>
          </a:prstGeom>
        </p:spPr>
      </p:pic>
      <p:grpSp>
        <p:nvGrpSpPr>
          <p:cNvPr id="7" name="Grouper 6"/>
          <p:cNvGrpSpPr/>
          <p:nvPr>
            <p:custDataLst>
              <p:tags r:id="rId2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8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8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66CCFF"/>
                </a:solidFill>
                <a:latin typeface="Century Gothic"/>
                <a:cs typeface="Century Gothic"/>
              </a:rPr>
              <a:t>I. Introduction générale </a:t>
            </a:r>
            <a:endParaRPr lang="fr-FR" sz="2800" dirty="0">
              <a:solidFill>
                <a:srgbClr val="66CCFF"/>
              </a:solidFill>
              <a:latin typeface="Century Gothic"/>
              <a:cs typeface="Century Gothic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000" b="1" dirty="0" smtClean="0">
                <a:latin typeface="Century Gothic"/>
                <a:cs typeface="Century Gothic"/>
              </a:rPr>
              <a:t>Description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17</a:t>
            </a:r>
            <a:r>
              <a:rPr lang="fr-FR" sz="2000" baseline="30000" dirty="0" smtClean="0">
                <a:latin typeface="Century Gothic"/>
                <a:cs typeface="Century Gothic"/>
              </a:rPr>
              <a:t>ème</a:t>
            </a:r>
            <a:r>
              <a:rPr lang="fr-FR" sz="2000" dirty="0" smtClean="0">
                <a:latin typeface="Century Gothic"/>
                <a:cs typeface="Century Gothic"/>
              </a:rPr>
              <a:t> Conférence des parties à la Convention-cadre des Nations unies sur les changements climatiques (COP-17)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7</a:t>
            </a:r>
            <a:r>
              <a:rPr lang="fr-FR" sz="2000" baseline="30000" dirty="0" smtClean="0">
                <a:latin typeface="Century Gothic"/>
                <a:cs typeface="Century Gothic"/>
              </a:rPr>
              <a:t>ème</a:t>
            </a:r>
            <a:r>
              <a:rPr lang="fr-FR" sz="2000" dirty="0" smtClean="0">
                <a:latin typeface="Century Gothic"/>
                <a:cs typeface="Century Gothic"/>
              </a:rPr>
              <a:t> Réunion des Parties au Protocole de Kyoto (CMP-17)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Lieu : Durban, Afrique du Sud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Date : 28 novembre – 9 décembre 2011 (+ 3 jours)</a:t>
            </a:r>
          </a:p>
          <a:p>
            <a:pPr marL="0" indent="0">
              <a:buNone/>
            </a:pPr>
            <a:endParaRPr lang="fr-FR" sz="2000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fr-FR" sz="2000" b="1" dirty="0" smtClean="0">
                <a:latin typeface="Century Gothic"/>
                <a:cs typeface="Century Gothic"/>
              </a:rPr>
              <a:t>Résultat des négociations</a:t>
            </a:r>
          </a:p>
          <a:p>
            <a:pPr marL="0" indent="0">
              <a:buNone/>
            </a:pPr>
            <a:r>
              <a:rPr lang="fr-FR" sz="2000" dirty="0" smtClean="0">
                <a:latin typeface="Century Gothic"/>
                <a:cs typeface="Century Gothic"/>
              </a:rPr>
              <a:t>Adoption, à la dernière minute, d’un ensemble de textes :</a:t>
            </a:r>
          </a:p>
          <a:p>
            <a:pPr marL="0" indent="0">
              <a:buNone/>
            </a:pPr>
            <a:r>
              <a:rPr lang="fr-FR" sz="2000" dirty="0" smtClean="0">
                <a:latin typeface="Century Gothic"/>
                <a:cs typeface="Century Gothic"/>
              </a:rPr>
              <a:t>« Plateforme de Durban »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Plateforme de négociation pour un nouveau traité;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Accord de l’Après-Kyoto;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Fonds vert pour le climat.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000" dirty="0">
              <a:latin typeface="Century Gothic"/>
              <a:cs typeface="Century Gothic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000" b="1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538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A3D702"/>
                </a:solidFill>
                <a:latin typeface="Century Gothic"/>
                <a:cs typeface="Century Gothic"/>
              </a:rPr>
              <a:t>Résultat des négociations (1/3)</a:t>
            </a:r>
            <a:endParaRPr lang="fr-FR" sz="2800" dirty="0">
              <a:solidFill>
                <a:srgbClr val="A3D702"/>
              </a:solidFill>
              <a:latin typeface="Century Gothic"/>
              <a:cs typeface="Century Gothic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fr-FR" sz="2000" b="1" dirty="0" smtClean="0">
                <a:latin typeface="Century Gothic"/>
                <a:cs typeface="Century Gothic"/>
              </a:rPr>
              <a:t>1. Plateforme de négociation pour un nouveau traité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« Groupe </a:t>
            </a:r>
            <a:r>
              <a:rPr lang="fr-FR" sz="2000" dirty="0">
                <a:latin typeface="Century Gothic"/>
                <a:cs typeface="Century Gothic"/>
              </a:rPr>
              <a:t>de travail ad hoc sur la plateforme d'action améliorée de </a:t>
            </a:r>
            <a:r>
              <a:rPr lang="fr-FR" sz="2000" dirty="0" smtClean="0">
                <a:latin typeface="Century Gothic"/>
                <a:cs typeface="Century Gothic"/>
              </a:rPr>
              <a:t>Durban »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Objet : </a:t>
            </a:r>
            <a:r>
              <a:rPr lang="fr-FR" sz="2000" dirty="0">
                <a:latin typeface="Century Gothic"/>
                <a:cs typeface="Century Gothic"/>
              </a:rPr>
              <a:t>É</a:t>
            </a:r>
            <a:r>
              <a:rPr lang="fr-FR" sz="2000" dirty="0" smtClean="0">
                <a:latin typeface="Century Gothic"/>
                <a:cs typeface="Century Gothic"/>
              </a:rPr>
              <a:t>laborer un protocole, instrument juridique, accord qui engagerait </a:t>
            </a:r>
            <a:r>
              <a:rPr lang="fr-FR" sz="2000" u="sng" dirty="0" smtClean="0">
                <a:latin typeface="Century Gothic"/>
                <a:cs typeface="Century Gothic"/>
              </a:rPr>
              <a:t>tous</a:t>
            </a:r>
            <a:r>
              <a:rPr lang="fr-FR" sz="2000" dirty="0" smtClean="0">
                <a:solidFill>
                  <a:srgbClr val="66CCFF"/>
                </a:solidFill>
                <a:latin typeface="Century Gothic"/>
                <a:cs typeface="Century Gothic"/>
              </a:rPr>
              <a:t> </a:t>
            </a:r>
            <a:r>
              <a:rPr lang="fr-FR" sz="2000" dirty="0" smtClean="0">
                <a:latin typeface="Century Gothic"/>
                <a:cs typeface="Century Gothic"/>
              </a:rPr>
              <a:t>les États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Fin des travaux : 2015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Entrée en vigueur : 2020</a:t>
            </a:r>
            <a:endParaRPr lang="fr-FR" sz="2000" dirty="0">
              <a:latin typeface="Century Gothic"/>
              <a:cs typeface="Century Gothic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000" b="1" dirty="0" smtClean="0">
              <a:latin typeface="Century Gothic"/>
              <a:cs typeface="Century Gothic"/>
            </a:endParaRP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7"/>
          <a:srcRect b="11269"/>
          <a:stretch/>
        </p:blipFill>
        <p:spPr>
          <a:xfrm>
            <a:off x="6236167" y="4755509"/>
            <a:ext cx="2342539" cy="137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2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A3D702"/>
                </a:solidFill>
                <a:latin typeface="Century Gothic"/>
                <a:cs typeface="Century Gothic"/>
              </a:rPr>
              <a:t>Résultat des négociations (2/3)</a:t>
            </a:r>
            <a:endParaRPr lang="fr-FR" sz="2800" dirty="0">
              <a:solidFill>
                <a:srgbClr val="A3D702"/>
              </a:solidFill>
              <a:latin typeface="Century Gothic"/>
              <a:cs typeface="Century Gothic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fr-FR" sz="2000" b="1" dirty="0" smtClean="0">
                <a:latin typeface="Century Gothic"/>
                <a:cs typeface="Century Gothic"/>
              </a:rPr>
              <a:t>2. Accord de l’Après-Kyoto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2</a:t>
            </a:r>
            <a:r>
              <a:rPr lang="fr-FR" sz="2000" baseline="30000" dirty="0" smtClean="0">
                <a:latin typeface="Century Gothic"/>
                <a:cs typeface="Century Gothic"/>
              </a:rPr>
              <a:t>ème</a:t>
            </a:r>
            <a:r>
              <a:rPr lang="fr-FR" sz="2000" dirty="0" smtClean="0">
                <a:latin typeface="Century Gothic"/>
                <a:cs typeface="Century Gothic"/>
              </a:rPr>
              <a:t> période d’engagement des parties envers le protocole de Kyoto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Début : Janvier 2013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Fin : 31 décembre 2017 ou 2020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Objectifs : Pas encore définis 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Lucida Grande"/>
              <a:buChar char="➜"/>
            </a:pPr>
            <a:r>
              <a:rPr lang="fr-FR" sz="2000" dirty="0" smtClean="0">
                <a:latin typeface="Century Gothic"/>
                <a:cs typeface="Century Gothic"/>
              </a:rPr>
              <a:t>COP-18, au Qatar en 2012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charset="0"/>
              <a:buChar char="Ø"/>
            </a:pPr>
            <a:endParaRPr lang="fr-FR" sz="2000" dirty="0" smtClean="0">
              <a:latin typeface="Century Gothic"/>
              <a:cs typeface="Century Gothic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000" dirty="0">
              <a:latin typeface="Century Gothic"/>
              <a:cs typeface="Century Gothic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000" b="1" dirty="0" smtClean="0">
              <a:latin typeface="Century Gothic"/>
              <a:cs typeface="Century Gothic"/>
            </a:endParaRP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309" t="6073" r="5180" b="3747"/>
          <a:stretch/>
        </p:blipFill>
        <p:spPr>
          <a:xfrm>
            <a:off x="6848132" y="4417761"/>
            <a:ext cx="1623667" cy="191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4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r 8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8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8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46699" y="399799"/>
            <a:ext cx="7024744" cy="745152"/>
          </a:xfrm>
        </p:spPr>
        <p:txBody>
          <a:bodyPr>
            <a:normAutofit fontScale="90000"/>
          </a:bodyPr>
          <a:lstStyle/>
          <a:p>
            <a:pPr algn="l"/>
            <a:r>
              <a:rPr lang="fr-CA" dirty="0" smtClean="0">
                <a:solidFill>
                  <a:srgbClr val="A3D702"/>
                </a:solidFill>
                <a:latin typeface="Century Gothic"/>
                <a:cs typeface="Century Gothic"/>
              </a:rPr>
              <a:t>Feu vert!</a:t>
            </a:r>
            <a:endParaRPr lang="fr-CA" dirty="0">
              <a:solidFill>
                <a:srgbClr val="A3D702"/>
              </a:solidFill>
              <a:latin typeface="Century Gothic"/>
              <a:cs typeface="Century Gothic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80888" y="1683450"/>
            <a:ext cx="7704856" cy="3625628"/>
          </a:xfrm>
        </p:spPr>
        <p:txBody>
          <a:bodyPr>
            <a:normAutofit/>
          </a:bodyPr>
          <a:lstStyle/>
          <a:p>
            <a:pPr marL="68580" lvl="0" indent="0">
              <a:buNone/>
            </a:pPr>
            <a:r>
              <a:rPr lang="fr-CA" sz="2200" dirty="0" smtClean="0">
                <a:latin typeface="Century Gothic"/>
                <a:cs typeface="Century Gothic"/>
              </a:rPr>
              <a:t>1. Quelle </a:t>
            </a:r>
            <a:r>
              <a:rPr lang="fr-CA" sz="2200" dirty="0">
                <a:latin typeface="Century Gothic"/>
                <a:cs typeface="Century Gothic"/>
              </a:rPr>
              <a:t>a été la première ONG </a:t>
            </a:r>
            <a:r>
              <a:rPr lang="fr-CA" sz="2200" dirty="0" smtClean="0">
                <a:latin typeface="Century Gothic"/>
                <a:cs typeface="Century Gothic"/>
              </a:rPr>
              <a:t>environnementale?  </a:t>
            </a:r>
            <a:endParaRPr lang="fr-CA" sz="2200" dirty="0">
              <a:latin typeface="Century Gothic"/>
              <a:cs typeface="Century Gothic"/>
            </a:endParaRPr>
          </a:p>
          <a:p>
            <a:pPr lvl="1">
              <a:buClr>
                <a:srgbClr val="A3D702"/>
              </a:buClr>
              <a:buSzPct val="100000"/>
              <a:buFont typeface="Wingdings" charset="2"/>
              <a:buChar char="✤"/>
            </a:pPr>
            <a:r>
              <a:rPr lang="fr-CA" sz="2200" dirty="0">
                <a:latin typeface="Century Gothic"/>
                <a:cs typeface="Century Gothic"/>
              </a:rPr>
              <a:t>Le Sierra </a:t>
            </a:r>
            <a:r>
              <a:rPr lang="fr-CA" sz="2200" dirty="0" smtClean="0">
                <a:latin typeface="Century Gothic"/>
                <a:cs typeface="Century Gothic"/>
              </a:rPr>
              <a:t>Club;</a:t>
            </a:r>
            <a:endParaRPr lang="fr-CA" sz="2200" dirty="0">
              <a:latin typeface="Century Gothic"/>
              <a:cs typeface="Century Gothic"/>
            </a:endParaRPr>
          </a:p>
          <a:p>
            <a:pPr lvl="1">
              <a:buClr>
                <a:srgbClr val="A3D702"/>
              </a:buClr>
              <a:buSzPct val="100000"/>
              <a:buFont typeface="Wingdings" charset="2"/>
              <a:buChar char="✤"/>
            </a:pPr>
            <a:r>
              <a:rPr lang="en-US" sz="2200" dirty="0">
                <a:latin typeface="Century Gothic"/>
                <a:cs typeface="Century Gothic"/>
              </a:rPr>
              <a:t>La Society for the Preservation of the </a:t>
            </a:r>
            <a:r>
              <a:rPr lang="en-US" sz="2200" dirty="0" smtClean="0">
                <a:latin typeface="Century Gothic"/>
                <a:cs typeface="Century Gothic"/>
              </a:rPr>
              <a:t>Wild Fauna </a:t>
            </a:r>
            <a:r>
              <a:rPr lang="en-US" sz="2200" dirty="0">
                <a:latin typeface="Century Gothic"/>
                <a:cs typeface="Century Gothic"/>
              </a:rPr>
              <a:t>of the </a:t>
            </a:r>
            <a:r>
              <a:rPr lang="en-US" sz="2200" dirty="0" smtClean="0">
                <a:latin typeface="Century Gothic"/>
                <a:cs typeface="Century Gothic"/>
              </a:rPr>
              <a:t>Empire;</a:t>
            </a:r>
            <a:endParaRPr lang="fr-CA" sz="2200" dirty="0">
              <a:latin typeface="Century Gothic"/>
              <a:cs typeface="Century Gothic"/>
            </a:endParaRPr>
          </a:p>
          <a:p>
            <a:pPr lvl="1">
              <a:buClr>
                <a:srgbClr val="A3D702"/>
              </a:buClr>
              <a:buSzPct val="100000"/>
              <a:buFont typeface="Wingdings" charset="2"/>
              <a:buChar char="✤"/>
            </a:pPr>
            <a:r>
              <a:rPr lang="en-US" sz="2200" dirty="0">
                <a:latin typeface="Century Gothic"/>
                <a:cs typeface="Century Gothic"/>
              </a:rPr>
              <a:t>La World Wildlife </a:t>
            </a:r>
            <a:r>
              <a:rPr lang="en-US" sz="2200" dirty="0" smtClean="0">
                <a:latin typeface="Century Gothic"/>
                <a:cs typeface="Century Gothic"/>
              </a:rPr>
              <a:t>Federation;</a:t>
            </a:r>
            <a:endParaRPr lang="fr-CA" sz="2200" dirty="0">
              <a:latin typeface="Century Gothic"/>
              <a:cs typeface="Century Gothic"/>
            </a:endParaRPr>
          </a:p>
          <a:p>
            <a:pPr lvl="1">
              <a:buClr>
                <a:srgbClr val="A3D702"/>
              </a:buClr>
              <a:buSzPct val="100000"/>
              <a:buFont typeface="Wingdings" charset="2"/>
              <a:buChar char="✤"/>
            </a:pPr>
            <a:r>
              <a:rPr lang="en-US" sz="2200" dirty="0">
                <a:latin typeface="Century Gothic"/>
                <a:cs typeface="Century Gothic"/>
              </a:rPr>
              <a:t>La Society for the Protection of Birds.</a:t>
            </a:r>
            <a:endParaRPr lang="fr-CA" sz="2200" dirty="0">
              <a:latin typeface="Century Gothic"/>
              <a:cs typeface="Century Gothic"/>
            </a:endParaRPr>
          </a:p>
          <a:p>
            <a:endParaRPr lang="fr-CA" sz="2200" dirty="0">
              <a:latin typeface="Century Gothic"/>
              <a:cs typeface="Century Gothic"/>
            </a:endParaRPr>
          </a:p>
        </p:txBody>
      </p:sp>
      <p:pic>
        <p:nvPicPr>
          <p:cNvPr id="4" name="Dodododododo.mp3">
            <a:hlinkClick r:id="" action="ppaction://media"/>
          </p:cNvPr>
          <p:cNvPicPr>
            <a:picLocks noChangeAspect="1"/>
          </p:cNvPicPr>
          <p:nvPr>
            <a:audioFile r:link="rId4"/>
            <p:custDataLst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st="14420.1008"/>
                </p14:media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977" y="4856429"/>
            <a:ext cx="1644298" cy="106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2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2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A3D702"/>
                </a:solidFill>
                <a:latin typeface="Century Gothic"/>
                <a:cs typeface="Century Gothic"/>
              </a:rPr>
              <a:t>Résultat des négociations (3/3)</a:t>
            </a:r>
            <a:endParaRPr lang="fr-FR" sz="2800" dirty="0">
              <a:solidFill>
                <a:srgbClr val="A3D702"/>
              </a:solidFill>
              <a:latin typeface="Century Gothic"/>
              <a:cs typeface="Century Gothic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 smtClean="0">
                <a:latin typeface="Century Gothic"/>
                <a:cs typeface="Century Gothic"/>
              </a:rPr>
              <a:t>3. Fonds vert pour le climat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« Véritable succès » de la conférence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Fonds destiné à aider les pays en développement à faire face au réchauffement climatique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Promis lors de la Conférence de Copenhague (COP-15)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Projet : Fonds doté de 100 milliards de dollars par an de la part des pays développés; supervisé par la Banque mondiale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Entrée en vigueur : 2020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000" dirty="0">
              <a:latin typeface="Century Gothic"/>
              <a:cs typeface="Century Gothic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000" b="1" dirty="0" smtClean="0">
              <a:latin typeface="Century Gothic"/>
              <a:cs typeface="Century Gothic"/>
            </a:endParaRP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4252" y="4498821"/>
            <a:ext cx="1321779" cy="184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4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A3D702"/>
                </a:solidFill>
                <a:latin typeface="Century Gothic"/>
                <a:cs typeface="Century Gothic"/>
              </a:rPr>
              <a:t>Bilan : Insuffisances (1/2)</a:t>
            </a:r>
            <a:endParaRPr lang="fr-FR" sz="2800" dirty="0">
              <a:solidFill>
                <a:srgbClr val="A3D702"/>
              </a:solidFill>
              <a:latin typeface="Century Gothic"/>
              <a:cs typeface="Century Gothic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fr-FR" sz="2000" b="1" dirty="0" smtClean="0">
                <a:latin typeface="Century Gothic"/>
                <a:cs typeface="Century Gothic"/>
              </a:rPr>
              <a:t>Plateforme de négociation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Entrée en vigueur trop lointaine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Lucida Grande"/>
              <a:buChar char="➜"/>
            </a:pPr>
            <a:r>
              <a:rPr lang="fr-FR" sz="2000" dirty="0" smtClean="0">
                <a:latin typeface="Century Gothic"/>
                <a:cs typeface="Century Gothic"/>
              </a:rPr>
              <a:t>Impossibilité des 2 °C; augmentation des frais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000" dirty="0" smtClean="0">
              <a:latin typeface="Century Gothic"/>
              <a:cs typeface="Century Gothic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fr-FR" sz="2000" b="1" dirty="0" smtClean="0">
                <a:latin typeface="Century Gothic"/>
                <a:cs typeface="Century Gothic"/>
              </a:rPr>
              <a:t>Après-Kyoto</a:t>
            </a:r>
            <a:endParaRPr lang="fr-FR" sz="2000" b="1" dirty="0">
              <a:latin typeface="Century Gothic"/>
              <a:cs typeface="Century Gothic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Union européenne s’est engagée (+ 5 ans)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Japon &amp; Russie : refus, Canada : dénonciation, É.-U. : pas partie, Chine &amp; Inde : pas d’obligations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Lucida Grande"/>
              <a:buChar char="➜"/>
            </a:pPr>
            <a:r>
              <a:rPr lang="fr-FR" sz="2000" dirty="0" smtClean="0">
                <a:latin typeface="Century Gothic"/>
                <a:cs typeface="Century Gothic"/>
              </a:rPr>
              <a:t>Diminution du champ d’application à 15 % des émissions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fr-FR" sz="2000" dirty="0" smtClean="0">
              <a:latin typeface="Century Gothic"/>
              <a:cs typeface="Century Gothic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fr-FR" sz="2000" b="1" dirty="0" smtClean="0">
                <a:latin typeface="Century Gothic"/>
                <a:cs typeface="Century Gothic"/>
              </a:rPr>
              <a:t>Fonds Vert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Encore très hypothétique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000" dirty="0">
              <a:latin typeface="Century Gothic"/>
              <a:cs typeface="Century Gothic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000" b="1" dirty="0" smtClean="0">
              <a:latin typeface="Century Gothic"/>
              <a:cs typeface="Century Gothic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000" b="1" dirty="0" smtClean="0">
              <a:latin typeface="Century Gothic"/>
              <a:cs typeface="Century Gothic"/>
            </a:endParaRPr>
          </a:p>
        </p:txBody>
      </p:sp>
      <p:pic>
        <p:nvPicPr>
          <p:cNvPr id="9" name="Espace réservé du contenu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rcRect t="17720" b="17720"/>
          <a:stretch>
            <a:fillRect/>
          </a:stretch>
        </p:blipFill>
        <p:spPr>
          <a:xfrm>
            <a:off x="6661271" y="5309420"/>
            <a:ext cx="2025529" cy="11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9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A3D702"/>
                </a:solidFill>
                <a:latin typeface="Century Gothic"/>
                <a:cs typeface="Century Gothic"/>
              </a:rPr>
              <a:t>Bilan : Insuffisances (2/2)</a:t>
            </a:r>
            <a:endParaRPr lang="fr-FR" sz="2800" dirty="0">
              <a:solidFill>
                <a:srgbClr val="A3D702"/>
              </a:solidFill>
              <a:latin typeface="Century Gothic"/>
              <a:cs typeface="Century Gothic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fr-FR" sz="2000" b="1" dirty="0" smtClean="0">
                <a:latin typeface="Century Gothic"/>
                <a:cs typeface="Century Gothic"/>
              </a:rPr>
              <a:t>Financial Times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fr-FR" sz="2000" i="1" dirty="0">
                <a:latin typeface="Century Gothic"/>
                <a:cs typeface="Century Gothic"/>
              </a:rPr>
              <a:t>« The agreement </a:t>
            </a:r>
            <a:r>
              <a:rPr lang="fr-FR" sz="2000" i="1" dirty="0" err="1">
                <a:latin typeface="Century Gothic"/>
                <a:cs typeface="Century Gothic"/>
              </a:rPr>
              <a:t>reached</a:t>
            </a:r>
            <a:r>
              <a:rPr lang="fr-FR" sz="2000" i="1" dirty="0">
                <a:latin typeface="Century Gothic"/>
                <a:cs typeface="Century Gothic"/>
              </a:rPr>
              <a:t> </a:t>
            </a:r>
            <a:r>
              <a:rPr lang="fr-FR" sz="2000" i="1" dirty="0" err="1">
                <a:latin typeface="Century Gothic"/>
                <a:cs typeface="Century Gothic"/>
              </a:rPr>
              <a:t>was</a:t>
            </a:r>
            <a:r>
              <a:rPr lang="fr-FR" sz="2000" i="1" dirty="0">
                <a:latin typeface="Century Gothic"/>
                <a:cs typeface="Century Gothic"/>
              </a:rPr>
              <a:t> more a </a:t>
            </a:r>
            <a:r>
              <a:rPr lang="fr-FR" sz="2000" i="1" dirty="0" err="1">
                <a:latin typeface="Century Gothic"/>
                <a:cs typeface="Century Gothic"/>
              </a:rPr>
              <a:t>victory</a:t>
            </a:r>
            <a:r>
              <a:rPr lang="fr-FR" sz="2000" i="1" dirty="0">
                <a:latin typeface="Century Gothic"/>
                <a:cs typeface="Century Gothic"/>
              </a:rPr>
              <a:t> for the UN </a:t>
            </a:r>
            <a:r>
              <a:rPr lang="fr-FR" sz="2000" i="1" dirty="0" err="1">
                <a:latin typeface="Century Gothic"/>
                <a:cs typeface="Century Gothic"/>
              </a:rPr>
              <a:t>process</a:t>
            </a:r>
            <a:r>
              <a:rPr lang="fr-FR" sz="2000" i="1" dirty="0">
                <a:latin typeface="Century Gothic"/>
                <a:cs typeface="Century Gothic"/>
              </a:rPr>
              <a:t> </a:t>
            </a:r>
            <a:r>
              <a:rPr lang="fr-FR" sz="2000" i="1" dirty="0" err="1">
                <a:latin typeface="Century Gothic"/>
                <a:cs typeface="Century Gothic"/>
              </a:rPr>
              <a:t>than</a:t>
            </a:r>
            <a:r>
              <a:rPr lang="fr-FR" sz="2000" i="1" dirty="0">
                <a:latin typeface="Century Gothic"/>
                <a:cs typeface="Century Gothic"/>
              </a:rPr>
              <a:t> for the global </a:t>
            </a:r>
            <a:r>
              <a:rPr lang="fr-FR" sz="2000" i="1" dirty="0" err="1">
                <a:latin typeface="Century Gothic"/>
                <a:cs typeface="Century Gothic"/>
              </a:rPr>
              <a:t>climate</a:t>
            </a:r>
            <a:r>
              <a:rPr lang="fr-FR" sz="2000" i="1" dirty="0">
                <a:latin typeface="Century Gothic"/>
                <a:cs typeface="Century Gothic"/>
              </a:rPr>
              <a:t>. »</a:t>
            </a:r>
            <a:r>
              <a:rPr lang="fr-FR" sz="2000" i="1" dirty="0" smtClean="0">
                <a:effectLst/>
                <a:latin typeface="Century Gothic"/>
                <a:cs typeface="Century Gothic"/>
              </a:rPr>
              <a:t> </a:t>
            </a:r>
            <a:endParaRPr lang="fr-FR" sz="2000" b="1" i="1" dirty="0" smtClean="0">
              <a:latin typeface="Century Gothic"/>
              <a:cs typeface="Century Gothic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000" b="1" dirty="0" smtClean="0">
              <a:latin typeface="Century Gothic"/>
              <a:cs typeface="Century Gothic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fr-FR" sz="2000" b="1" dirty="0" smtClean="0">
                <a:latin typeface="Century Gothic"/>
                <a:cs typeface="Century Gothic"/>
              </a:rPr>
              <a:t>The </a:t>
            </a:r>
            <a:r>
              <a:rPr lang="fr-FR" sz="2000" b="1" dirty="0" err="1" smtClean="0">
                <a:latin typeface="Century Gothic"/>
                <a:cs typeface="Century Gothic"/>
              </a:rPr>
              <a:t>Economist</a:t>
            </a:r>
            <a:endParaRPr lang="fr-FR" sz="2000" b="1" dirty="0" smtClean="0">
              <a:latin typeface="Century Gothic"/>
              <a:cs typeface="Century Gothic"/>
            </a:endParaRPr>
          </a:p>
          <a:p>
            <a:pPr marL="0" indent="0" algn="just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fr-FR" sz="2000" i="1" dirty="0">
                <a:latin typeface="Century Gothic"/>
                <a:cs typeface="Century Gothic"/>
              </a:rPr>
              <a:t>« The Kyoto </a:t>
            </a:r>
            <a:r>
              <a:rPr lang="fr-FR" sz="2000" i="1" dirty="0" err="1">
                <a:latin typeface="Century Gothic"/>
                <a:cs typeface="Century Gothic"/>
              </a:rPr>
              <a:t>protocol</a:t>
            </a:r>
            <a:r>
              <a:rPr lang="fr-FR" sz="2000" i="1" dirty="0">
                <a:latin typeface="Century Gothic"/>
                <a:cs typeface="Century Gothic"/>
              </a:rPr>
              <a:t> </a:t>
            </a:r>
            <a:r>
              <a:rPr lang="fr-FR" sz="2000" i="1" dirty="0" err="1">
                <a:latin typeface="Century Gothic"/>
                <a:cs typeface="Century Gothic"/>
              </a:rPr>
              <a:t>is</a:t>
            </a:r>
            <a:r>
              <a:rPr lang="fr-FR" sz="2000" i="1" dirty="0">
                <a:latin typeface="Century Gothic"/>
                <a:cs typeface="Century Gothic"/>
              </a:rPr>
              <a:t> </a:t>
            </a:r>
            <a:r>
              <a:rPr lang="fr-FR" sz="2000" i="1" dirty="0" err="1">
                <a:latin typeface="Century Gothic"/>
                <a:cs typeface="Century Gothic"/>
              </a:rPr>
              <a:t>legally</a:t>
            </a:r>
            <a:r>
              <a:rPr lang="fr-FR" sz="2000" i="1" dirty="0">
                <a:latin typeface="Century Gothic"/>
                <a:cs typeface="Century Gothic"/>
              </a:rPr>
              <a:t> </a:t>
            </a:r>
            <a:r>
              <a:rPr lang="fr-FR" sz="2000" i="1" dirty="0" err="1">
                <a:latin typeface="Century Gothic"/>
                <a:cs typeface="Century Gothic"/>
              </a:rPr>
              <a:t>binding</a:t>
            </a:r>
            <a:r>
              <a:rPr lang="fr-FR" sz="2000" i="1" dirty="0">
                <a:latin typeface="Century Gothic"/>
                <a:cs typeface="Century Gothic"/>
              </a:rPr>
              <a:t>, but </a:t>
            </a:r>
            <a:r>
              <a:rPr lang="fr-FR" sz="2000" i="1" dirty="0" err="1">
                <a:latin typeface="Century Gothic"/>
                <a:cs typeface="Century Gothic"/>
              </a:rPr>
              <a:t>contains</a:t>
            </a:r>
            <a:r>
              <a:rPr lang="fr-FR" sz="2000" i="1" dirty="0">
                <a:latin typeface="Century Gothic"/>
                <a:cs typeface="Century Gothic"/>
              </a:rPr>
              <a:t> no provisions to </a:t>
            </a:r>
            <a:r>
              <a:rPr lang="fr-FR" sz="2000" i="1" dirty="0" err="1">
                <a:latin typeface="Century Gothic"/>
                <a:cs typeface="Century Gothic"/>
              </a:rPr>
              <a:t>enforce</a:t>
            </a:r>
            <a:r>
              <a:rPr lang="fr-FR" sz="2000" i="1" dirty="0">
                <a:latin typeface="Century Gothic"/>
                <a:cs typeface="Century Gothic"/>
              </a:rPr>
              <a:t> penalties </a:t>
            </a:r>
            <a:r>
              <a:rPr lang="fr-FR" sz="2000" i="1" dirty="0" err="1">
                <a:latin typeface="Century Gothic"/>
                <a:cs typeface="Century Gothic"/>
              </a:rPr>
              <a:t>against</a:t>
            </a:r>
            <a:r>
              <a:rPr lang="fr-FR" sz="2000" i="1" dirty="0">
                <a:latin typeface="Century Gothic"/>
                <a:cs typeface="Century Gothic"/>
              </a:rPr>
              <a:t> </a:t>
            </a:r>
            <a:r>
              <a:rPr lang="fr-FR" sz="2000" i="1" dirty="0" err="1">
                <a:latin typeface="Century Gothic"/>
                <a:cs typeface="Century Gothic"/>
              </a:rPr>
              <a:t>those</a:t>
            </a:r>
            <a:r>
              <a:rPr lang="fr-FR" sz="2000" i="1" dirty="0">
                <a:latin typeface="Century Gothic"/>
                <a:cs typeface="Century Gothic"/>
              </a:rPr>
              <a:t> </a:t>
            </a:r>
            <a:r>
              <a:rPr lang="fr-FR" sz="2000" i="1" dirty="0" err="1">
                <a:latin typeface="Century Gothic"/>
                <a:cs typeface="Century Gothic"/>
              </a:rPr>
              <a:t>who</a:t>
            </a:r>
            <a:r>
              <a:rPr lang="fr-FR" sz="2000" i="1" dirty="0">
                <a:latin typeface="Century Gothic"/>
                <a:cs typeface="Century Gothic"/>
              </a:rPr>
              <a:t> </a:t>
            </a:r>
            <a:r>
              <a:rPr lang="fr-FR" sz="2000" i="1" dirty="0" err="1">
                <a:latin typeface="Century Gothic"/>
                <a:cs typeface="Century Gothic"/>
              </a:rPr>
              <a:t>fail</a:t>
            </a:r>
            <a:r>
              <a:rPr lang="fr-FR" sz="2000" i="1" dirty="0">
                <a:latin typeface="Century Gothic"/>
                <a:cs typeface="Century Gothic"/>
              </a:rPr>
              <a:t> in </a:t>
            </a:r>
            <a:r>
              <a:rPr lang="fr-FR" sz="2000" i="1" dirty="0" err="1">
                <a:latin typeface="Century Gothic"/>
                <a:cs typeface="Century Gothic"/>
              </a:rPr>
              <a:t>their</a:t>
            </a:r>
            <a:r>
              <a:rPr lang="fr-FR" sz="2000" i="1" dirty="0">
                <a:latin typeface="Century Gothic"/>
                <a:cs typeface="Century Gothic"/>
              </a:rPr>
              <a:t> mitigation </a:t>
            </a:r>
            <a:r>
              <a:rPr lang="fr-FR" sz="2000" i="1" dirty="0" err="1">
                <a:latin typeface="Century Gothic"/>
                <a:cs typeface="Century Gothic"/>
              </a:rPr>
              <a:t>endeavours</a:t>
            </a:r>
            <a:r>
              <a:rPr lang="fr-FR" sz="2000" i="1" dirty="0">
                <a:latin typeface="Century Gothic"/>
                <a:cs typeface="Century Gothic"/>
              </a:rPr>
              <a:t>. </a:t>
            </a:r>
            <a:r>
              <a:rPr lang="fr-FR" sz="2000" i="1" dirty="0" err="1">
                <a:latin typeface="Century Gothic"/>
                <a:cs typeface="Century Gothic"/>
              </a:rPr>
              <a:t>Unless</a:t>
            </a:r>
            <a:r>
              <a:rPr lang="fr-FR" sz="2000" i="1" dirty="0">
                <a:latin typeface="Century Gothic"/>
                <a:cs typeface="Century Gothic"/>
              </a:rPr>
              <a:t> penalties for </a:t>
            </a:r>
            <a:r>
              <a:rPr lang="fr-FR" sz="2000" i="1" dirty="0" err="1">
                <a:latin typeface="Century Gothic"/>
                <a:cs typeface="Century Gothic"/>
              </a:rPr>
              <a:t>failure</a:t>
            </a:r>
            <a:r>
              <a:rPr lang="fr-FR" sz="2000" i="1" dirty="0">
                <a:latin typeface="Century Gothic"/>
                <a:cs typeface="Century Gothic"/>
              </a:rPr>
              <a:t> are </a:t>
            </a:r>
            <a:r>
              <a:rPr lang="fr-FR" sz="2000" i="1" dirty="0" err="1">
                <a:latin typeface="Century Gothic"/>
                <a:cs typeface="Century Gothic"/>
              </a:rPr>
              <a:t>inserted</a:t>
            </a:r>
            <a:r>
              <a:rPr lang="fr-FR" sz="2000" i="1" dirty="0">
                <a:latin typeface="Century Gothic"/>
                <a:cs typeface="Century Gothic"/>
              </a:rPr>
              <a:t> </a:t>
            </a:r>
            <a:r>
              <a:rPr lang="fr-FR" sz="2000" i="1" dirty="0" err="1">
                <a:latin typeface="Century Gothic"/>
                <a:cs typeface="Century Gothic"/>
              </a:rPr>
              <a:t>into</a:t>
            </a:r>
            <a:r>
              <a:rPr lang="fr-FR" sz="2000" i="1" dirty="0">
                <a:latin typeface="Century Gothic"/>
                <a:cs typeface="Century Gothic"/>
              </a:rPr>
              <a:t> the </a:t>
            </a:r>
            <a:r>
              <a:rPr lang="fr-FR" sz="2000" i="1" dirty="0" err="1">
                <a:latin typeface="Century Gothic"/>
                <a:cs typeface="Century Gothic"/>
              </a:rPr>
              <a:t>successor</a:t>
            </a:r>
            <a:r>
              <a:rPr lang="fr-FR" sz="2000" i="1" dirty="0">
                <a:latin typeface="Century Gothic"/>
                <a:cs typeface="Century Gothic"/>
              </a:rPr>
              <a:t> </a:t>
            </a:r>
            <a:r>
              <a:rPr lang="fr-FR" sz="2000" i="1" dirty="0" err="1">
                <a:latin typeface="Century Gothic"/>
                <a:cs typeface="Century Gothic"/>
              </a:rPr>
              <a:t>protocol</a:t>
            </a:r>
            <a:r>
              <a:rPr lang="fr-FR" sz="2000" i="1" dirty="0">
                <a:latin typeface="Century Gothic"/>
                <a:cs typeface="Century Gothic"/>
              </a:rPr>
              <a:t>, or instrument, or </a:t>
            </a:r>
            <a:r>
              <a:rPr lang="fr-FR" sz="2000" i="1" dirty="0" err="1">
                <a:latin typeface="Century Gothic"/>
                <a:cs typeface="Century Gothic"/>
              </a:rPr>
              <a:t>outcome</a:t>
            </a:r>
            <a:r>
              <a:rPr lang="fr-FR" sz="2000" i="1" dirty="0">
                <a:latin typeface="Century Gothic"/>
                <a:cs typeface="Century Gothic"/>
              </a:rPr>
              <a:t>… </a:t>
            </a:r>
            <a:r>
              <a:rPr lang="fr-FR" sz="2000" i="1" dirty="0" err="1">
                <a:latin typeface="Century Gothic"/>
                <a:cs typeface="Century Gothic"/>
              </a:rPr>
              <a:t>it</a:t>
            </a:r>
            <a:r>
              <a:rPr lang="fr-FR" sz="2000" i="1" dirty="0">
                <a:latin typeface="Century Gothic"/>
                <a:cs typeface="Century Gothic"/>
              </a:rPr>
              <a:t> </a:t>
            </a:r>
            <a:r>
              <a:rPr lang="fr-FR" sz="2000" i="1" dirty="0" err="1">
                <a:latin typeface="Century Gothic"/>
                <a:cs typeface="Century Gothic"/>
              </a:rPr>
              <a:t>is</a:t>
            </a:r>
            <a:r>
              <a:rPr lang="fr-FR" sz="2000" i="1" dirty="0">
                <a:latin typeface="Century Gothic"/>
                <a:cs typeface="Century Gothic"/>
              </a:rPr>
              <a:t> hard to imagine how </a:t>
            </a:r>
            <a:r>
              <a:rPr lang="fr-FR" sz="2000" i="1" dirty="0" err="1">
                <a:latin typeface="Century Gothic"/>
                <a:cs typeface="Century Gothic"/>
              </a:rPr>
              <a:t>it</a:t>
            </a:r>
            <a:r>
              <a:rPr lang="fr-FR" sz="2000" i="1" dirty="0">
                <a:latin typeface="Century Gothic"/>
                <a:cs typeface="Century Gothic"/>
              </a:rPr>
              <a:t> </a:t>
            </a:r>
            <a:r>
              <a:rPr lang="fr-FR" sz="2000" i="1" dirty="0" err="1">
                <a:latin typeface="Century Gothic"/>
                <a:cs typeface="Century Gothic"/>
              </a:rPr>
              <a:t>would</a:t>
            </a:r>
            <a:r>
              <a:rPr lang="fr-FR" sz="2000" i="1" dirty="0">
                <a:latin typeface="Century Gothic"/>
                <a:cs typeface="Century Gothic"/>
              </a:rPr>
              <a:t> have </a:t>
            </a:r>
            <a:r>
              <a:rPr lang="fr-FR" sz="2000" i="1" dirty="0" err="1">
                <a:latin typeface="Century Gothic"/>
                <a:cs typeface="Century Gothic"/>
              </a:rPr>
              <a:t>greater</a:t>
            </a:r>
            <a:r>
              <a:rPr lang="fr-FR" sz="2000" i="1" dirty="0">
                <a:latin typeface="Century Gothic"/>
                <a:cs typeface="Century Gothic"/>
              </a:rPr>
              <a:t> force. »</a:t>
            </a:r>
            <a:r>
              <a:rPr lang="fr-FR" sz="2000" i="1" dirty="0" smtClean="0">
                <a:effectLst/>
                <a:latin typeface="Century Gothic"/>
                <a:cs typeface="Century Gothic"/>
              </a:rPr>
              <a:t> </a:t>
            </a:r>
            <a:endParaRPr lang="fr-FR" sz="2000" i="1" dirty="0">
              <a:latin typeface="Century Gothic"/>
              <a:cs typeface="Century Gothic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000" b="1" dirty="0" smtClean="0">
              <a:latin typeface="Century Gothic"/>
              <a:cs typeface="Century Gothic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000" b="1" dirty="0" smtClean="0">
              <a:latin typeface="Century Gothic"/>
              <a:cs typeface="Century Gothic"/>
            </a:endParaRP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093644" y="4823060"/>
            <a:ext cx="1720155" cy="174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2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5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5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A3D702"/>
                </a:solidFill>
                <a:latin typeface="Century Gothic"/>
                <a:cs typeface="Century Gothic"/>
              </a:rPr>
              <a:t>Bilan : Avancées</a:t>
            </a:r>
            <a:endParaRPr lang="fr-FR" sz="2800" dirty="0">
              <a:solidFill>
                <a:srgbClr val="A3D702"/>
              </a:solidFill>
              <a:latin typeface="Century Gothic"/>
              <a:cs typeface="Century Gothic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>
                <a:latin typeface="Century Gothic"/>
                <a:cs typeface="Century Gothic"/>
              </a:rPr>
              <a:t>TOUS les </a:t>
            </a:r>
            <a:r>
              <a:rPr lang="fr-FR" sz="2000" dirty="0" smtClean="0">
                <a:latin typeface="Century Gothic"/>
                <a:cs typeface="Century Gothic"/>
              </a:rPr>
              <a:t>États seraient </a:t>
            </a:r>
            <a:r>
              <a:rPr lang="fr-FR" sz="2000" dirty="0">
                <a:latin typeface="Century Gothic"/>
                <a:cs typeface="Century Gothic"/>
              </a:rPr>
              <a:t>liés par </a:t>
            </a:r>
            <a:r>
              <a:rPr lang="fr-FR" sz="2000" dirty="0" smtClean="0">
                <a:latin typeface="Century Gothic"/>
                <a:cs typeface="Century Gothic"/>
              </a:rPr>
              <a:t>le </a:t>
            </a:r>
            <a:r>
              <a:rPr lang="fr-FR" sz="2000" dirty="0">
                <a:latin typeface="Century Gothic"/>
                <a:cs typeface="Century Gothic"/>
              </a:rPr>
              <a:t>nouveau protocole, instrument juridique ou accord </a:t>
            </a:r>
            <a:endParaRPr lang="fr-FR" sz="2000" dirty="0" smtClean="0">
              <a:latin typeface="Century Gothic"/>
              <a:cs typeface="Century Gothic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Jusqu’à 2020 :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fr-FR" sz="2000" dirty="0" smtClean="0">
                <a:latin typeface="Century Gothic"/>
                <a:cs typeface="Century Gothic"/>
              </a:rPr>
              <a:t>Mise en œuvre des accords de Cancun;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fr-FR" sz="2000" dirty="0" smtClean="0">
                <a:latin typeface="Century Gothic"/>
                <a:cs typeface="Century Gothic"/>
              </a:rPr>
              <a:t>Lancement d’un mécanisme « REDD+ »;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fr-FR" sz="2000" dirty="0" smtClean="0">
                <a:latin typeface="Century Gothic"/>
                <a:cs typeface="Century Gothic"/>
              </a:rPr>
              <a:t>Adoption de nouveaux mécanismes sur le marché du carbone; 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fr-FR" sz="2000" dirty="0" smtClean="0">
                <a:latin typeface="Century Gothic"/>
                <a:cs typeface="Century Gothic"/>
              </a:rPr>
              <a:t>Mise en place d’un comité exécutif et centre de technologie climatique.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000" dirty="0" smtClean="0">
              <a:latin typeface="Century Gothic"/>
              <a:cs typeface="Century Gothic"/>
            </a:endParaRP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fr-FR" sz="2000" b="1" dirty="0" smtClean="0">
                <a:latin typeface="Century Gothic"/>
                <a:cs typeface="Century Gothic"/>
              </a:rPr>
              <a:t>The Guardian</a:t>
            </a:r>
          </a:p>
          <a:p>
            <a:pPr marL="0" indent="0" algn="just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fr-FR" sz="2000" i="1" dirty="0">
                <a:latin typeface="Century Gothic"/>
                <a:cs typeface="Century Gothic"/>
              </a:rPr>
              <a:t>« … </a:t>
            </a:r>
            <a:r>
              <a:rPr lang="fr-FR" sz="2000" i="1" dirty="0" err="1">
                <a:latin typeface="Century Gothic"/>
                <a:cs typeface="Century Gothic"/>
              </a:rPr>
              <a:t>this</a:t>
            </a:r>
            <a:r>
              <a:rPr lang="fr-FR" sz="2000" i="1" dirty="0">
                <a:latin typeface="Century Gothic"/>
                <a:cs typeface="Century Gothic"/>
              </a:rPr>
              <a:t> alliance has </a:t>
            </a:r>
            <a:r>
              <a:rPr lang="fr-FR" sz="2000" i="1" dirty="0" err="1">
                <a:latin typeface="Century Gothic"/>
                <a:cs typeface="Century Gothic"/>
              </a:rPr>
              <a:t>provided</a:t>
            </a:r>
            <a:r>
              <a:rPr lang="fr-FR" sz="2000" i="1" dirty="0">
                <a:latin typeface="Century Gothic"/>
                <a:cs typeface="Century Gothic"/>
              </a:rPr>
              <a:t> a </a:t>
            </a:r>
            <a:r>
              <a:rPr lang="fr-FR" sz="2000" i="1" dirty="0" err="1">
                <a:latin typeface="Century Gothic"/>
                <a:cs typeface="Century Gothic"/>
              </a:rPr>
              <a:t>heartening</a:t>
            </a:r>
            <a:r>
              <a:rPr lang="fr-FR" sz="2000" i="1" dirty="0">
                <a:latin typeface="Century Gothic"/>
                <a:cs typeface="Century Gothic"/>
              </a:rPr>
              <a:t> </a:t>
            </a:r>
            <a:r>
              <a:rPr lang="fr-FR" sz="2000" i="1" dirty="0" err="1">
                <a:latin typeface="Century Gothic"/>
                <a:cs typeface="Century Gothic"/>
              </a:rPr>
              <a:t>example</a:t>
            </a:r>
            <a:r>
              <a:rPr lang="fr-FR" sz="2000" i="1" dirty="0">
                <a:latin typeface="Century Gothic"/>
                <a:cs typeface="Century Gothic"/>
              </a:rPr>
              <a:t> of how UN </a:t>
            </a:r>
            <a:r>
              <a:rPr lang="fr-FR" sz="2000" i="1" dirty="0" err="1">
                <a:latin typeface="Century Gothic"/>
                <a:cs typeface="Century Gothic"/>
              </a:rPr>
              <a:t>processes</a:t>
            </a:r>
            <a:r>
              <a:rPr lang="fr-FR" sz="2000" i="1" dirty="0">
                <a:latin typeface="Century Gothic"/>
                <a:cs typeface="Century Gothic"/>
              </a:rPr>
              <a:t> </a:t>
            </a:r>
            <a:r>
              <a:rPr lang="fr-FR" sz="2000" i="1" dirty="0" err="1">
                <a:latin typeface="Century Gothic"/>
                <a:cs typeface="Century Gothic"/>
              </a:rPr>
              <a:t>can</a:t>
            </a:r>
            <a:r>
              <a:rPr lang="fr-FR" sz="2000" i="1" dirty="0">
                <a:latin typeface="Century Gothic"/>
                <a:cs typeface="Century Gothic"/>
              </a:rPr>
              <a:t> </a:t>
            </a:r>
            <a:r>
              <a:rPr lang="fr-FR" sz="2000" i="1" dirty="0" err="1">
                <a:latin typeface="Century Gothic"/>
                <a:cs typeface="Century Gothic"/>
              </a:rPr>
              <a:t>empower</a:t>
            </a:r>
            <a:r>
              <a:rPr lang="fr-FR" sz="2000" i="1" dirty="0">
                <a:latin typeface="Century Gothic"/>
                <a:cs typeface="Century Gothic"/>
              </a:rPr>
              <a:t> </a:t>
            </a:r>
            <a:r>
              <a:rPr lang="fr-FR" sz="2000" i="1" dirty="0" err="1">
                <a:latin typeface="Century Gothic"/>
                <a:cs typeface="Century Gothic"/>
              </a:rPr>
              <a:t>small</a:t>
            </a:r>
            <a:r>
              <a:rPr lang="fr-FR" sz="2000" i="1" dirty="0">
                <a:latin typeface="Century Gothic"/>
                <a:cs typeface="Century Gothic"/>
              </a:rPr>
              <a:t> countries and progressive </a:t>
            </a:r>
            <a:r>
              <a:rPr lang="fr-FR" sz="2000" i="1" dirty="0" err="1">
                <a:latin typeface="Century Gothic"/>
                <a:cs typeface="Century Gothic"/>
              </a:rPr>
              <a:t>political</a:t>
            </a:r>
            <a:r>
              <a:rPr lang="fr-FR" sz="2000" i="1" dirty="0">
                <a:latin typeface="Century Gothic"/>
                <a:cs typeface="Century Gothic"/>
              </a:rPr>
              <a:t> goals. »</a:t>
            </a:r>
            <a:r>
              <a:rPr lang="fr-FR" sz="2000" i="1" dirty="0" smtClean="0">
                <a:effectLst/>
                <a:latin typeface="Century Gothic"/>
                <a:cs typeface="Century Gothic"/>
              </a:rPr>
              <a:t> </a:t>
            </a:r>
            <a:endParaRPr lang="fr-FR" sz="2000" b="1" i="1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1632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5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5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66CCFF"/>
                </a:solidFill>
                <a:latin typeface="Century Gothic"/>
                <a:cs typeface="Century Gothic"/>
              </a:rPr>
              <a:t>II. Table ronde (1/14)</a:t>
            </a:r>
            <a:endParaRPr lang="fr-FR" sz="2800" dirty="0">
              <a:solidFill>
                <a:srgbClr val="66CCFF"/>
              </a:solidFill>
              <a:latin typeface="Century Gothic"/>
              <a:cs typeface="Century Gothic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rgbClr val="A3D702"/>
                </a:solidFill>
                <a:latin typeface="Century Gothic"/>
                <a:cs typeface="Century Gothic"/>
              </a:rPr>
              <a:t>France</a:t>
            </a:r>
          </a:p>
          <a:p>
            <a:pPr marL="0" indent="0">
              <a:buNone/>
            </a:pPr>
            <a:endParaRPr lang="fr-FR" sz="2800" dirty="0" smtClean="0">
              <a:solidFill>
                <a:srgbClr val="A3D702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fr-FR" sz="2000" dirty="0" smtClean="0">
                <a:solidFill>
                  <a:srgbClr val="66CCFF"/>
                </a:solidFill>
                <a:latin typeface="Century Gothic"/>
                <a:cs typeface="Century Gothic"/>
              </a:rPr>
              <a:t>Le Monde </a:t>
            </a:r>
          </a:p>
          <a:p>
            <a:pPr marL="0" indent="0" algn="ctr">
              <a:buNone/>
            </a:pPr>
            <a:r>
              <a:rPr lang="fr-FR" sz="2000" dirty="0" smtClean="0">
                <a:solidFill>
                  <a:srgbClr val="66CCFF"/>
                </a:solidFill>
                <a:latin typeface="Century Gothic"/>
                <a:cs typeface="Century Gothic"/>
              </a:rPr>
              <a:t>«  </a:t>
            </a:r>
            <a:r>
              <a:rPr lang="fr-FR" sz="2000" dirty="0">
                <a:solidFill>
                  <a:srgbClr val="66CCFF"/>
                </a:solidFill>
                <a:latin typeface="Century Gothic"/>
                <a:cs typeface="Century Gothic"/>
              </a:rPr>
              <a:t>Climat : course contre </a:t>
            </a:r>
            <a:r>
              <a:rPr lang="fr-FR" sz="2000" dirty="0" smtClean="0">
                <a:solidFill>
                  <a:srgbClr val="66CCFF"/>
                </a:solidFill>
                <a:latin typeface="Century Gothic"/>
                <a:cs typeface="Century Gothic"/>
              </a:rPr>
              <a:t>la </a:t>
            </a:r>
            <a:r>
              <a:rPr lang="fr-FR" sz="2000" dirty="0">
                <a:solidFill>
                  <a:srgbClr val="66CCFF"/>
                </a:solidFill>
                <a:latin typeface="Century Gothic"/>
                <a:cs typeface="Century Gothic"/>
              </a:rPr>
              <a:t>montre à </a:t>
            </a:r>
            <a:r>
              <a:rPr lang="fr-FR" sz="2000" dirty="0" smtClean="0">
                <a:solidFill>
                  <a:srgbClr val="66CCFF"/>
                </a:solidFill>
                <a:latin typeface="Century Gothic"/>
                <a:cs typeface="Century Gothic"/>
              </a:rPr>
              <a:t>Durban</a:t>
            </a:r>
          </a:p>
          <a:p>
            <a:pPr marL="0" indent="0" algn="ctr">
              <a:buNone/>
            </a:pPr>
            <a:r>
              <a:rPr lang="fr-FR" sz="2000" dirty="0" smtClean="0">
                <a:solidFill>
                  <a:srgbClr val="66CCFF"/>
                </a:solidFill>
                <a:latin typeface="Century Gothic"/>
                <a:cs typeface="Century Gothic"/>
              </a:rPr>
              <a:t>pour éviter </a:t>
            </a:r>
            <a:r>
              <a:rPr lang="fr-FR" sz="2000" dirty="0">
                <a:solidFill>
                  <a:srgbClr val="66CCFF"/>
                </a:solidFill>
                <a:latin typeface="Century Gothic"/>
                <a:cs typeface="Century Gothic"/>
              </a:rPr>
              <a:t>un </a:t>
            </a:r>
            <a:r>
              <a:rPr lang="fr-FR" sz="2000" dirty="0" smtClean="0">
                <a:solidFill>
                  <a:srgbClr val="66CCFF"/>
                </a:solidFill>
                <a:latin typeface="Century Gothic"/>
                <a:cs typeface="Century Gothic"/>
              </a:rPr>
              <a:t>échec »</a:t>
            </a:r>
          </a:p>
          <a:p>
            <a:pPr marL="0" indent="0" algn="ctr">
              <a:buNone/>
            </a:pPr>
            <a:r>
              <a:rPr lang="fr-FR" sz="2000" dirty="0" smtClean="0">
                <a:solidFill>
                  <a:srgbClr val="66CCFF"/>
                </a:solidFill>
                <a:latin typeface="Century Gothic"/>
                <a:cs typeface="Century Gothic"/>
              </a:rPr>
              <a:t>12 décembre 2011</a:t>
            </a:r>
          </a:p>
          <a:p>
            <a:pPr marL="0" indent="0">
              <a:buNone/>
            </a:pPr>
            <a:endParaRPr lang="fr-FR" sz="2000" b="1" dirty="0">
              <a:latin typeface="Century Gothic"/>
              <a:cs typeface="Century Gothic"/>
            </a:endParaRP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Découragement;</a:t>
            </a:r>
            <a:endParaRPr lang="fr-FR" sz="2000" dirty="0">
              <a:latin typeface="Century Gothic"/>
              <a:cs typeface="Century Gothic"/>
            </a:endParaRP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Frustration;</a:t>
            </a:r>
            <a:endParaRPr lang="fr-FR" sz="2000" dirty="0">
              <a:latin typeface="Century Gothic"/>
              <a:cs typeface="Century Gothic"/>
            </a:endParaRP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>
                <a:latin typeface="Century Gothic"/>
                <a:cs typeface="Century Gothic"/>
              </a:rPr>
              <a:t>Volonté européenne d’imposer des contraintes.</a:t>
            </a:r>
          </a:p>
          <a:p>
            <a:pPr marL="0" indent="0">
              <a:buNone/>
            </a:pPr>
            <a:endParaRPr lang="fr-FR" sz="2000" b="1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773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66CCFF"/>
                </a:solidFill>
                <a:latin typeface="Century Gothic"/>
                <a:cs typeface="Century Gothic"/>
              </a:rPr>
              <a:t>II. Table ronde (2/14)</a:t>
            </a:r>
            <a:endParaRPr lang="fr-FR" sz="2800" dirty="0">
              <a:solidFill>
                <a:srgbClr val="66CCFF"/>
              </a:solidFill>
              <a:latin typeface="Century Gothic"/>
              <a:cs typeface="Century Gothic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rgbClr val="A3D702"/>
                </a:solidFill>
                <a:latin typeface="Century Gothic"/>
                <a:cs typeface="Century Gothic"/>
              </a:rPr>
              <a:t>France</a:t>
            </a:r>
          </a:p>
          <a:p>
            <a:pPr marL="0" indent="0">
              <a:buNone/>
            </a:pPr>
            <a:endParaRPr lang="fr-FR" sz="2000" b="1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fr-FR" sz="2000" b="1" dirty="0" smtClean="0">
              <a:latin typeface="Century Gothic"/>
              <a:cs typeface="Century Gothic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211054" y="1607688"/>
            <a:ext cx="5063061" cy="48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5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5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66CCFF"/>
                </a:solidFill>
                <a:latin typeface="Century Gothic"/>
                <a:cs typeface="Century Gothic"/>
              </a:rPr>
              <a:t>II. Table ronde (3/14)</a:t>
            </a:r>
            <a:endParaRPr lang="fr-FR" sz="2800" dirty="0">
              <a:solidFill>
                <a:srgbClr val="66CCFF"/>
              </a:solidFill>
              <a:latin typeface="Century Gothic"/>
              <a:cs typeface="Century Gothic"/>
            </a:endParaRPr>
          </a:p>
        </p:txBody>
      </p:sp>
      <p:sp>
        <p:nvSpPr>
          <p:cNvPr id="13" name="Espace réservé du contenu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60968" y="160399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2800" dirty="0" smtClean="0">
                <a:solidFill>
                  <a:srgbClr val="A3D702"/>
                </a:solidFill>
                <a:latin typeface="Century Gothic"/>
                <a:cs typeface="Century Gothic"/>
              </a:rPr>
              <a:t>Allemagne</a:t>
            </a:r>
          </a:p>
          <a:p>
            <a:pPr marL="0" indent="0">
              <a:buFont typeface="Arial"/>
              <a:buNone/>
            </a:pPr>
            <a:endParaRPr lang="fr-FR" sz="2800" dirty="0" smtClean="0">
              <a:solidFill>
                <a:srgbClr val="A3D702"/>
              </a:solidFill>
              <a:latin typeface="Century Gothic"/>
              <a:cs typeface="Century Gothic"/>
            </a:endParaRPr>
          </a:p>
          <a:p>
            <a:pPr marL="0" indent="0" algn="ctr">
              <a:buFont typeface="Arial"/>
              <a:buNone/>
            </a:pPr>
            <a:r>
              <a:rPr lang="de-DE" sz="2000" dirty="0" smtClean="0">
                <a:solidFill>
                  <a:srgbClr val="66CCFF"/>
                </a:solidFill>
                <a:latin typeface="Century Gothic"/>
                <a:cs typeface="Century Gothic"/>
              </a:rPr>
              <a:t>Süddeutsche Zeitung</a:t>
            </a:r>
          </a:p>
          <a:p>
            <a:pPr marL="0" indent="0" algn="ctr">
              <a:buNone/>
            </a:pPr>
            <a:r>
              <a:rPr lang="de-DE" sz="2000" dirty="0" smtClean="0">
                <a:solidFill>
                  <a:srgbClr val="66CCFF"/>
                </a:solidFill>
                <a:latin typeface="Century Gothic"/>
                <a:cs typeface="Century Gothic"/>
              </a:rPr>
              <a:t> </a:t>
            </a:r>
            <a:r>
              <a:rPr lang="de-DE" sz="2000" dirty="0" smtClean="0">
                <a:solidFill>
                  <a:srgbClr val="66CCFF"/>
                </a:solidFill>
              </a:rPr>
              <a:t>„</a:t>
            </a:r>
            <a:r>
              <a:rPr lang="de-DE" sz="2000" dirty="0" smtClean="0">
                <a:solidFill>
                  <a:srgbClr val="66CCFF"/>
                </a:solidFill>
                <a:latin typeface="Century Gothic"/>
                <a:cs typeface="Century Gothic"/>
              </a:rPr>
              <a:t>Ergebnisse des Klimagipfels in Durban:</a:t>
            </a:r>
          </a:p>
          <a:p>
            <a:pPr marL="0" indent="0" algn="ctr">
              <a:buFont typeface="Arial"/>
              <a:buNone/>
            </a:pPr>
            <a:r>
              <a:rPr lang="de-DE" sz="2000" dirty="0" smtClean="0">
                <a:solidFill>
                  <a:srgbClr val="66CCFF"/>
                </a:solidFill>
                <a:latin typeface="Century Gothic"/>
                <a:cs typeface="Century Gothic"/>
              </a:rPr>
              <a:t>Meilenstein oder Mogelpackung?“</a:t>
            </a:r>
          </a:p>
          <a:p>
            <a:pPr marL="0" indent="0" algn="ctr">
              <a:buFont typeface="Arial"/>
              <a:buNone/>
            </a:pPr>
            <a:r>
              <a:rPr lang="de-DE" sz="2000" dirty="0" smtClean="0">
                <a:solidFill>
                  <a:srgbClr val="66CCFF"/>
                </a:solidFill>
                <a:latin typeface="Century Gothic"/>
                <a:cs typeface="Century Gothic"/>
              </a:rPr>
              <a:t>11 </a:t>
            </a:r>
            <a:r>
              <a:rPr lang="de-DE" sz="2000" dirty="0" err="1" smtClean="0">
                <a:solidFill>
                  <a:srgbClr val="66CCFF"/>
                </a:solidFill>
                <a:latin typeface="Century Gothic"/>
                <a:cs typeface="Century Gothic"/>
              </a:rPr>
              <a:t>décembre</a:t>
            </a:r>
            <a:r>
              <a:rPr lang="de-DE" sz="2000" dirty="0" smtClean="0">
                <a:solidFill>
                  <a:srgbClr val="66CCFF"/>
                </a:solidFill>
                <a:latin typeface="Century Gothic"/>
                <a:cs typeface="Century Gothic"/>
              </a:rPr>
              <a:t> 2011</a:t>
            </a:r>
          </a:p>
          <a:p>
            <a:pPr marL="0" indent="0">
              <a:buFont typeface="Arial"/>
              <a:buNone/>
            </a:pPr>
            <a:endParaRPr lang="de-DE" sz="2000" b="1" dirty="0" smtClean="0">
              <a:latin typeface="Century Gothic"/>
              <a:cs typeface="Century Gothic"/>
            </a:endParaRP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sz="2000" dirty="0" smtClean="0"/>
              <a:t>„</a:t>
            </a:r>
            <a:r>
              <a:rPr lang="de-DE" sz="2000" dirty="0" smtClean="0">
                <a:latin typeface="Century Gothic"/>
                <a:cs typeface="Century Gothic"/>
              </a:rPr>
              <a:t>Nicht irgendwann, sondern jetzt</a:t>
            </a:r>
            <a:r>
              <a:rPr lang="de-DE" sz="2000" dirty="0" smtClean="0"/>
              <a:t>“;</a:t>
            </a:r>
            <a:r>
              <a:rPr lang="de-DE" sz="2000" dirty="0" smtClean="0">
                <a:effectLst/>
              </a:rPr>
              <a:t> </a:t>
            </a:r>
            <a:r>
              <a:rPr lang="fr-FR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 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Doute </a:t>
            </a:r>
            <a:r>
              <a:rPr lang="fr-FR" sz="2000" dirty="0">
                <a:latin typeface="Century Gothic"/>
                <a:cs typeface="Century Gothic"/>
              </a:rPr>
              <a:t>de l’atteinte de l’objectif des </a:t>
            </a:r>
            <a:r>
              <a:rPr lang="fr-FR" sz="2000" dirty="0" smtClean="0">
                <a:latin typeface="Century Gothic"/>
                <a:cs typeface="Century Gothic"/>
              </a:rPr>
              <a:t>2 °C;</a:t>
            </a:r>
            <a:endParaRPr lang="fr-FR" sz="2000" dirty="0">
              <a:latin typeface="Century Gothic"/>
              <a:cs typeface="Century Gothic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>
                <a:latin typeface="Century Gothic"/>
                <a:cs typeface="Century Gothic"/>
              </a:rPr>
              <a:t>Importance de la participation de la Chine, des </a:t>
            </a:r>
            <a:r>
              <a:rPr lang="fr-FR" sz="2000" dirty="0" smtClean="0">
                <a:latin typeface="Century Gothic"/>
                <a:cs typeface="Century Gothic"/>
              </a:rPr>
              <a:t>États-Unis </a:t>
            </a:r>
            <a:r>
              <a:rPr lang="fr-FR" sz="2000" dirty="0">
                <a:latin typeface="Century Gothic"/>
                <a:cs typeface="Century Gothic"/>
              </a:rPr>
              <a:t>et de </a:t>
            </a:r>
            <a:r>
              <a:rPr lang="fr-FR" sz="2000" dirty="0" smtClean="0">
                <a:latin typeface="Century Gothic"/>
                <a:cs typeface="Century Gothic"/>
              </a:rPr>
              <a:t>l’Inde.</a:t>
            </a:r>
            <a:r>
              <a:rPr lang="fr-FR" sz="2000" dirty="0" smtClean="0">
                <a:effectLst/>
                <a:latin typeface="Century Gothic"/>
                <a:cs typeface="Century Gothic"/>
              </a:rPr>
              <a:t> </a:t>
            </a:r>
            <a:endParaRPr lang="fr-FR" sz="20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2104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66CCFF"/>
                </a:solidFill>
                <a:latin typeface="Century Gothic"/>
                <a:cs typeface="Century Gothic"/>
              </a:rPr>
              <a:t>II. Table ronde (4/14)</a:t>
            </a:r>
            <a:endParaRPr lang="fr-FR" sz="2800" dirty="0">
              <a:solidFill>
                <a:srgbClr val="66CCFF"/>
              </a:solidFill>
              <a:latin typeface="Century Gothic"/>
              <a:cs typeface="Century Gothic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rgbClr val="A3D702"/>
                </a:solidFill>
                <a:latin typeface="Century Gothic"/>
                <a:cs typeface="Century Gothic"/>
              </a:rPr>
              <a:t>Allemagne</a:t>
            </a:r>
          </a:p>
          <a:p>
            <a:pPr marL="0" indent="0">
              <a:buNone/>
            </a:pPr>
            <a:endParaRPr lang="fr-FR" sz="2000" b="1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fr-FR" sz="2000" b="1" dirty="0" smtClean="0">
              <a:latin typeface="Century Gothic"/>
              <a:cs typeface="Century Gothic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155075" y="2354169"/>
            <a:ext cx="5175020" cy="366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7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5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5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66CCFF"/>
                </a:solidFill>
                <a:latin typeface="Century Gothic"/>
                <a:cs typeface="Century Gothic"/>
              </a:rPr>
              <a:t>II. Table ronde (5/14)</a:t>
            </a:r>
            <a:endParaRPr lang="fr-FR" sz="2800" dirty="0">
              <a:solidFill>
                <a:srgbClr val="66CCFF"/>
              </a:solidFill>
              <a:latin typeface="Century Gothic"/>
              <a:cs typeface="Century Gothic"/>
            </a:endParaRPr>
          </a:p>
        </p:txBody>
      </p:sp>
      <p:sp>
        <p:nvSpPr>
          <p:cNvPr id="12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rgbClr val="A3D702"/>
                </a:solidFill>
                <a:latin typeface="Century Gothic"/>
                <a:cs typeface="Century Gothic"/>
              </a:rPr>
              <a:t>Mali</a:t>
            </a:r>
          </a:p>
          <a:p>
            <a:pPr marL="0" indent="0">
              <a:buNone/>
            </a:pPr>
            <a:endParaRPr lang="fr-FR" sz="2800" dirty="0" smtClean="0">
              <a:solidFill>
                <a:srgbClr val="A3D702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fr-FR" sz="2000" dirty="0" smtClean="0">
                <a:solidFill>
                  <a:srgbClr val="66CCFF"/>
                </a:solidFill>
                <a:latin typeface="Century Gothic"/>
                <a:cs typeface="Century Gothic"/>
              </a:rPr>
              <a:t>Le Journal du Mali</a:t>
            </a:r>
          </a:p>
          <a:p>
            <a:pPr marL="0" indent="0" algn="ctr">
              <a:buNone/>
            </a:pPr>
            <a:r>
              <a:rPr lang="fr-FR" sz="2000" dirty="0" smtClean="0">
                <a:solidFill>
                  <a:srgbClr val="66CCFF"/>
                </a:solidFill>
                <a:latin typeface="Century Gothic"/>
                <a:cs typeface="Century Gothic"/>
              </a:rPr>
              <a:t>«  Durban, échec et mat pour l’Afrique? »</a:t>
            </a:r>
          </a:p>
          <a:p>
            <a:pPr marL="0" indent="0" algn="ctr">
              <a:buNone/>
            </a:pPr>
            <a:r>
              <a:rPr lang="fr-FR" sz="2000" dirty="0" smtClean="0">
                <a:solidFill>
                  <a:srgbClr val="66CCFF"/>
                </a:solidFill>
                <a:latin typeface="Century Gothic"/>
                <a:cs typeface="Century Gothic"/>
              </a:rPr>
              <a:t>6 décembre 2011</a:t>
            </a:r>
          </a:p>
          <a:p>
            <a:pPr marL="0" indent="0">
              <a:buNone/>
            </a:pPr>
            <a:endParaRPr lang="fr-FR" sz="2000" b="1" dirty="0">
              <a:latin typeface="Century Gothic"/>
              <a:cs typeface="Century Gothic"/>
            </a:endParaRP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Optimisme;</a:t>
            </a:r>
            <a:endParaRPr lang="fr-FR" sz="2000" dirty="0">
              <a:latin typeface="Century Gothic"/>
              <a:cs typeface="Century Gothic"/>
            </a:endParaRP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>
                <a:latin typeface="Century Gothic"/>
                <a:cs typeface="Century Gothic"/>
              </a:rPr>
              <a:t>Nouvelle conscience du rôle des États africains sur le plan de </a:t>
            </a:r>
            <a:r>
              <a:rPr lang="fr-FR" sz="2000" dirty="0" smtClean="0">
                <a:latin typeface="Century Gothic"/>
                <a:cs typeface="Century Gothic"/>
              </a:rPr>
              <a:t>l’environnement;</a:t>
            </a:r>
            <a:endParaRPr lang="fr-FR" sz="2000" dirty="0">
              <a:latin typeface="Century Gothic"/>
              <a:cs typeface="Century Gothic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>
                <a:latin typeface="Century Gothic"/>
                <a:cs typeface="Century Gothic"/>
              </a:rPr>
              <a:t>Accent sur </a:t>
            </a:r>
            <a:r>
              <a:rPr lang="fr-FR" sz="2000" dirty="0" smtClean="0">
                <a:latin typeface="Century Gothic"/>
                <a:cs typeface="Century Gothic"/>
              </a:rPr>
              <a:t>la compensation </a:t>
            </a:r>
            <a:r>
              <a:rPr lang="fr-FR" sz="2000" dirty="0">
                <a:latin typeface="Century Gothic"/>
                <a:cs typeface="Century Gothic"/>
              </a:rPr>
              <a:t>financière pour l</a:t>
            </a:r>
            <a:r>
              <a:rPr lang="fr-FR" sz="2000" dirty="0" smtClean="0">
                <a:latin typeface="Century Gothic"/>
                <a:cs typeface="Century Gothic"/>
              </a:rPr>
              <a:t>es programmes</a:t>
            </a:r>
            <a:r>
              <a:rPr lang="fr-FR" sz="2000" dirty="0">
                <a:latin typeface="Century Gothic"/>
                <a:cs typeface="Century Gothic"/>
              </a:rPr>
              <a:t>.</a:t>
            </a:r>
            <a:r>
              <a:rPr lang="fr-FR" sz="2000" dirty="0" smtClean="0">
                <a:effectLst/>
                <a:latin typeface="Century Gothic"/>
                <a:cs typeface="Century Gothic"/>
              </a:rPr>
              <a:t> </a:t>
            </a:r>
            <a:endParaRPr lang="fr-FR" sz="2000" b="1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973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66CCFF"/>
                </a:solidFill>
                <a:latin typeface="Century Gothic"/>
                <a:cs typeface="Century Gothic"/>
              </a:rPr>
              <a:t>II. Table ronde (6/14)</a:t>
            </a:r>
            <a:endParaRPr lang="fr-FR" sz="2800" dirty="0">
              <a:solidFill>
                <a:srgbClr val="66CCFF"/>
              </a:solidFill>
              <a:latin typeface="Century Gothic"/>
              <a:cs typeface="Century Gothic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rgbClr val="A3D702"/>
                </a:solidFill>
                <a:latin typeface="Century Gothic"/>
                <a:cs typeface="Century Gothic"/>
              </a:rPr>
              <a:t>Mali</a:t>
            </a:r>
            <a:endParaRPr lang="fr-FR" sz="2000" b="1" dirty="0" smtClean="0">
              <a:latin typeface="Century Gothic"/>
              <a:cs typeface="Century Gothic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295" b="428"/>
          <a:stretch/>
        </p:blipFill>
        <p:spPr bwMode="auto">
          <a:xfrm>
            <a:off x="2282843" y="1498698"/>
            <a:ext cx="4525117" cy="468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85335" y="1687298"/>
            <a:ext cx="7891874" cy="2879574"/>
          </a:xfrm>
        </p:spPr>
        <p:txBody>
          <a:bodyPr>
            <a:noAutofit/>
          </a:bodyPr>
          <a:lstStyle/>
          <a:p>
            <a:pPr marL="68580" lvl="0" indent="0">
              <a:buNone/>
            </a:pPr>
            <a:r>
              <a:rPr lang="fr-CA" sz="2200" dirty="0" smtClean="0">
                <a:latin typeface="Century Gothic"/>
                <a:cs typeface="Century Gothic"/>
              </a:rPr>
              <a:t>2. La </a:t>
            </a:r>
            <a:r>
              <a:rPr lang="fr-CA" sz="2200" i="1" dirty="0">
                <a:latin typeface="Century Gothic"/>
                <a:cs typeface="Century Gothic"/>
              </a:rPr>
              <a:t>Déclaration de </a:t>
            </a:r>
            <a:r>
              <a:rPr lang="fr-CA" sz="2200" i="1" dirty="0" smtClean="0">
                <a:latin typeface="Century Gothic"/>
                <a:cs typeface="Century Gothic"/>
              </a:rPr>
              <a:t>Stockholm</a:t>
            </a:r>
            <a:r>
              <a:rPr lang="fr-CA" sz="2200" dirty="0">
                <a:latin typeface="Century Gothic"/>
                <a:cs typeface="Century Gothic"/>
              </a:rPr>
              <a:t> </a:t>
            </a:r>
            <a:r>
              <a:rPr lang="fr-CA" sz="2200" dirty="0" smtClean="0">
                <a:latin typeface="Century Gothic"/>
                <a:cs typeface="Century Gothic"/>
              </a:rPr>
              <a:t>était :</a:t>
            </a:r>
            <a:endParaRPr lang="fr-CA" sz="2200" dirty="0">
              <a:latin typeface="Century Gothic"/>
              <a:cs typeface="Century Gothic"/>
            </a:endParaRPr>
          </a:p>
          <a:p>
            <a:pPr lvl="1">
              <a:buClr>
                <a:srgbClr val="A3D702"/>
              </a:buClr>
              <a:buFont typeface="Arial"/>
              <a:buChar char="✤"/>
            </a:pPr>
            <a:r>
              <a:rPr lang="fr-CA" sz="2200" dirty="0">
                <a:latin typeface="Century Gothic"/>
                <a:cs typeface="Century Gothic"/>
              </a:rPr>
              <a:t>Une série de 26 principes </a:t>
            </a:r>
            <a:r>
              <a:rPr lang="fr-CA" sz="2200" dirty="0" smtClean="0">
                <a:latin typeface="Century Gothic"/>
                <a:cs typeface="Century Gothic"/>
              </a:rPr>
              <a:t>non contraignants;</a:t>
            </a:r>
            <a:endParaRPr lang="fr-CA" sz="2200" dirty="0">
              <a:latin typeface="Century Gothic"/>
              <a:cs typeface="Century Gothic"/>
            </a:endParaRPr>
          </a:p>
          <a:p>
            <a:pPr lvl="1">
              <a:buClr>
                <a:srgbClr val="A3D702"/>
              </a:buClr>
              <a:buFont typeface="Arial"/>
              <a:buChar char="✤"/>
            </a:pPr>
            <a:r>
              <a:rPr lang="fr-CA" sz="2200" dirty="0">
                <a:latin typeface="Century Gothic"/>
                <a:cs typeface="Century Gothic"/>
              </a:rPr>
              <a:t>Un traité contraignant, composé de 26 </a:t>
            </a:r>
            <a:r>
              <a:rPr lang="fr-CA" sz="2200" dirty="0" smtClean="0">
                <a:latin typeface="Century Gothic"/>
                <a:cs typeface="Century Gothic"/>
              </a:rPr>
              <a:t>articles;</a:t>
            </a:r>
            <a:endParaRPr lang="fr-CA" sz="2200" dirty="0">
              <a:latin typeface="Century Gothic"/>
              <a:cs typeface="Century Gothic"/>
            </a:endParaRPr>
          </a:p>
          <a:p>
            <a:pPr lvl="1">
              <a:buClr>
                <a:srgbClr val="A3D702"/>
              </a:buClr>
              <a:buFont typeface="Arial"/>
              <a:buChar char="✤"/>
            </a:pPr>
            <a:r>
              <a:rPr lang="fr-CA" sz="2200" dirty="0">
                <a:latin typeface="Century Gothic"/>
                <a:cs typeface="Century Gothic"/>
              </a:rPr>
              <a:t>Une série de 10 principes </a:t>
            </a:r>
            <a:r>
              <a:rPr lang="fr-CA" sz="2200" dirty="0" smtClean="0">
                <a:latin typeface="Century Gothic"/>
                <a:cs typeface="Century Gothic"/>
              </a:rPr>
              <a:t>contraignants;</a:t>
            </a:r>
            <a:endParaRPr lang="fr-CA" sz="2200" dirty="0">
              <a:latin typeface="Century Gothic"/>
              <a:cs typeface="Century Gothic"/>
            </a:endParaRPr>
          </a:p>
          <a:p>
            <a:pPr lvl="1">
              <a:buClr>
                <a:srgbClr val="A3D702"/>
              </a:buClr>
              <a:buFont typeface="Arial"/>
              <a:buChar char="✤"/>
            </a:pPr>
            <a:r>
              <a:rPr lang="fr-CA" sz="2200" dirty="0">
                <a:latin typeface="Century Gothic"/>
                <a:cs typeface="Century Gothic"/>
              </a:rPr>
              <a:t>Des paroles en l’air. </a:t>
            </a:r>
          </a:p>
          <a:p>
            <a:endParaRPr lang="fr-CA" sz="2200" dirty="0">
              <a:latin typeface="Century Gothic"/>
              <a:cs typeface="Century Gothic"/>
            </a:endParaRPr>
          </a:p>
        </p:txBody>
      </p:sp>
      <p:pic>
        <p:nvPicPr>
          <p:cNvPr id="5" name="Dodododododo.mp3">
            <a:hlinkClick r:id="" action="ppaction://media"/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4">
                  <p14:trim st="14420.1008"/>
                </p14:media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678" y="4313538"/>
            <a:ext cx="2205814" cy="1911707"/>
          </a:xfrm>
          <a:prstGeom prst="rect">
            <a:avLst/>
          </a:prstGeom>
        </p:spPr>
      </p:pic>
      <p:grpSp>
        <p:nvGrpSpPr>
          <p:cNvPr id="7" name="Grouper 6"/>
          <p:cNvGrpSpPr/>
          <p:nvPr>
            <p:custDataLst>
              <p:tags r:id="rId5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9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9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13" name="Titr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46699" y="399799"/>
            <a:ext cx="7024744" cy="745152"/>
          </a:xfrm>
        </p:spPr>
        <p:txBody>
          <a:bodyPr>
            <a:normAutofit fontScale="90000"/>
          </a:bodyPr>
          <a:lstStyle/>
          <a:p>
            <a:pPr algn="l"/>
            <a:r>
              <a:rPr lang="fr-CA" dirty="0" smtClean="0">
                <a:solidFill>
                  <a:srgbClr val="A3D702"/>
                </a:solidFill>
                <a:latin typeface="Century Gothic"/>
                <a:cs typeface="Century Gothic"/>
              </a:rPr>
              <a:t>Feu vert!</a:t>
            </a:r>
            <a:endParaRPr lang="fr-CA" dirty="0">
              <a:solidFill>
                <a:srgbClr val="A3D702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591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2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5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5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66CCFF"/>
                </a:solidFill>
                <a:latin typeface="Century Gothic"/>
                <a:cs typeface="Century Gothic"/>
              </a:rPr>
              <a:t>II. Table ronde (7/14)</a:t>
            </a:r>
            <a:endParaRPr lang="fr-FR" sz="2800" dirty="0">
              <a:solidFill>
                <a:srgbClr val="66CCFF"/>
              </a:solidFill>
              <a:latin typeface="Century Gothic"/>
              <a:cs typeface="Century Gothic"/>
            </a:endParaRPr>
          </a:p>
        </p:txBody>
      </p:sp>
      <p:sp>
        <p:nvSpPr>
          <p:cNvPr id="9" name="Espace réservé du contenu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160399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2800" dirty="0" smtClean="0">
                <a:solidFill>
                  <a:srgbClr val="A3D702"/>
                </a:solidFill>
                <a:latin typeface="Century Gothic"/>
                <a:cs typeface="Century Gothic"/>
              </a:rPr>
              <a:t>Argentine</a:t>
            </a:r>
          </a:p>
          <a:p>
            <a:pPr marL="0" indent="0">
              <a:buFont typeface="Arial"/>
              <a:buNone/>
            </a:pPr>
            <a:endParaRPr lang="fr-FR" sz="2800" dirty="0" smtClean="0">
              <a:solidFill>
                <a:srgbClr val="A3D702"/>
              </a:solidFill>
              <a:latin typeface="Century Gothic"/>
              <a:cs typeface="Century Gothic"/>
            </a:endParaRPr>
          </a:p>
          <a:p>
            <a:pPr marL="0" indent="0" algn="ctr">
              <a:buFont typeface="Arial"/>
              <a:buNone/>
            </a:pPr>
            <a:r>
              <a:rPr lang="fr-FR" sz="2000" dirty="0" err="1" smtClean="0">
                <a:solidFill>
                  <a:srgbClr val="66CCFF"/>
                </a:solidFill>
                <a:latin typeface="Century Gothic"/>
                <a:cs typeface="Century Gothic"/>
              </a:rPr>
              <a:t>Lanacion.com</a:t>
            </a:r>
            <a:endParaRPr lang="fr-FR" sz="2000" dirty="0" smtClean="0">
              <a:solidFill>
                <a:srgbClr val="66CCF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fr-FR" sz="2000" dirty="0" smtClean="0">
                <a:solidFill>
                  <a:srgbClr val="66CCFF"/>
                </a:solidFill>
                <a:latin typeface="Century Gothic"/>
                <a:cs typeface="Century Gothic"/>
              </a:rPr>
              <a:t>«  </a:t>
            </a:r>
            <a:r>
              <a:rPr lang="fr-FR" sz="2000" dirty="0" err="1">
                <a:solidFill>
                  <a:srgbClr val="66CCFF"/>
                </a:solidFill>
                <a:latin typeface="Century Gothic"/>
                <a:cs typeface="Century Gothic"/>
              </a:rPr>
              <a:t>Arduas</a:t>
            </a:r>
            <a:r>
              <a:rPr lang="fr-FR" sz="2000" dirty="0">
                <a:solidFill>
                  <a:srgbClr val="66CCFF"/>
                </a:solidFill>
                <a:latin typeface="Century Gothic"/>
                <a:cs typeface="Century Gothic"/>
              </a:rPr>
              <a:t> </a:t>
            </a:r>
            <a:r>
              <a:rPr lang="fr-FR" sz="2000" dirty="0" err="1">
                <a:solidFill>
                  <a:srgbClr val="66CCFF"/>
                </a:solidFill>
                <a:latin typeface="Century Gothic"/>
                <a:cs typeface="Century Gothic"/>
              </a:rPr>
              <a:t>negociaciones</a:t>
            </a:r>
            <a:r>
              <a:rPr lang="fr-FR" sz="2000" dirty="0">
                <a:solidFill>
                  <a:srgbClr val="66CCFF"/>
                </a:solidFill>
                <a:latin typeface="Century Gothic"/>
                <a:cs typeface="Century Gothic"/>
              </a:rPr>
              <a:t> para </a:t>
            </a:r>
            <a:r>
              <a:rPr lang="fr-FR" sz="2000" dirty="0" err="1">
                <a:solidFill>
                  <a:srgbClr val="66CCFF"/>
                </a:solidFill>
                <a:latin typeface="Century Gothic"/>
                <a:cs typeface="Century Gothic"/>
              </a:rPr>
              <a:t>arribar</a:t>
            </a:r>
            <a:r>
              <a:rPr lang="fr-FR" sz="2000" dirty="0">
                <a:solidFill>
                  <a:srgbClr val="66CCFF"/>
                </a:solidFill>
                <a:latin typeface="Century Gothic"/>
                <a:cs typeface="Century Gothic"/>
              </a:rPr>
              <a:t> a un </a:t>
            </a:r>
            <a:r>
              <a:rPr lang="fr-FR" sz="2000" dirty="0" err="1">
                <a:solidFill>
                  <a:srgbClr val="66CCFF"/>
                </a:solidFill>
                <a:latin typeface="Century Gothic"/>
                <a:cs typeface="Century Gothic"/>
              </a:rPr>
              <a:t>acuerdo</a:t>
            </a:r>
            <a:r>
              <a:rPr lang="fr-FR" sz="2000" dirty="0">
                <a:solidFill>
                  <a:srgbClr val="66CCFF"/>
                </a:solidFill>
                <a:latin typeface="Century Gothic"/>
                <a:cs typeface="Century Gothic"/>
              </a:rPr>
              <a:t> sobre </a:t>
            </a:r>
            <a:r>
              <a:rPr lang="fr-FR" sz="2000" dirty="0" err="1">
                <a:solidFill>
                  <a:srgbClr val="66CCFF"/>
                </a:solidFill>
                <a:latin typeface="Century Gothic"/>
                <a:cs typeface="Century Gothic"/>
              </a:rPr>
              <a:t>cambio</a:t>
            </a:r>
            <a:r>
              <a:rPr lang="fr-FR" sz="2000" dirty="0">
                <a:solidFill>
                  <a:srgbClr val="66CCFF"/>
                </a:solidFill>
                <a:latin typeface="Century Gothic"/>
                <a:cs typeface="Century Gothic"/>
              </a:rPr>
              <a:t> </a:t>
            </a:r>
            <a:r>
              <a:rPr lang="fr-FR" sz="2000" dirty="0" err="1">
                <a:solidFill>
                  <a:srgbClr val="66CCFF"/>
                </a:solidFill>
                <a:latin typeface="Century Gothic"/>
                <a:cs typeface="Century Gothic"/>
              </a:rPr>
              <a:t>climático</a:t>
            </a:r>
            <a:r>
              <a:rPr lang="fr-FR" sz="2000" dirty="0" smtClean="0">
                <a:solidFill>
                  <a:srgbClr val="66CCFF"/>
                </a:solidFill>
                <a:latin typeface="Century Gothic"/>
                <a:cs typeface="Century Gothic"/>
              </a:rPr>
              <a:t> »</a:t>
            </a:r>
          </a:p>
          <a:p>
            <a:pPr marL="0" indent="0" algn="ctr">
              <a:buFont typeface="Arial"/>
              <a:buNone/>
            </a:pPr>
            <a:r>
              <a:rPr lang="fr-FR" sz="2000" dirty="0">
                <a:solidFill>
                  <a:srgbClr val="66CCFF"/>
                </a:solidFill>
                <a:latin typeface="Century Gothic"/>
                <a:cs typeface="Century Gothic"/>
              </a:rPr>
              <a:t>9</a:t>
            </a:r>
            <a:r>
              <a:rPr lang="fr-FR" sz="2000" dirty="0" smtClean="0">
                <a:solidFill>
                  <a:srgbClr val="66CCFF"/>
                </a:solidFill>
                <a:latin typeface="Century Gothic"/>
                <a:cs typeface="Century Gothic"/>
              </a:rPr>
              <a:t> décembre 2011</a:t>
            </a:r>
          </a:p>
          <a:p>
            <a:pPr marL="0" indent="0">
              <a:buFont typeface="Arial"/>
              <a:buNone/>
            </a:pPr>
            <a:endParaRPr lang="fr-FR" sz="2000" b="1" dirty="0" smtClean="0">
              <a:latin typeface="Century Gothic"/>
              <a:cs typeface="Century Gothic"/>
            </a:endParaRP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>
                <a:latin typeface="Century Gothic"/>
                <a:cs typeface="Century Gothic"/>
              </a:rPr>
              <a:t>Agir </a:t>
            </a:r>
            <a:r>
              <a:rPr lang="fr-FR" sz="2000" dirty="0" smtClean="0">
                <a:latin typeface="Century Gothic"/>
                <a:cs typeface="Century Gothic"/>
              </a:rPr>
              <a:t>aujourd’hui;</a:t>
            </a:r>
            <a:endParaRPr lang="fr-FR" sz="2000" dirty="0">
              <a:latin typeface="Century Gothic"/>
              <a:cs typeface="Century Gothic"/>
            </a:endParaRP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>
                <a:latin typeface="Century Gothic"/>
                <a:cs typeface="Century Gothic"/>
              </a:rPr>
              <a:t>Les </a:t>
            </a:r>
            <a:r>
              <a:rPr lang="fr-FR" sz="2000" dirty="0" smtClean="0">
                <a:latin typeface="Century Gothic"/>
                <a:cs typeface="Century Gothic"/>
              </a:rPr>
              <a:t>grandes puissances </a:t>
            </a:r>
            <a:r>
              <a:rPr lang="fr-FR" sz="2000" i="1" dirty="0" smtClean="0">
                <a:latin typeface="Century Gothic"/>
                <a:cs typeface="Century Gothic"/>
              </a:rPr>
              <a:t>doivent</a:t>
            </a:r>
            <a:r>
              <a:rPr lang="fr-FR" sz="2000" dirty="0" smtClean="0">
                <a:latin typeface="Century Gothic"/>
                <a:cs typeface="Century Gothic"/>
              </a:rPr>
              <a:t> participer;</a:t>
            </a:r>
            <a:endParaRPr lang="fr-FR" sz="2000" dirty="0">
              <a:latin typeface="Century Gothic"/>
              <a:cs typeface="Century Gothic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 smtClean="0">
                <a:latin typeface="Century Gothic"/>
                <a:cs typeface="Century Gothic"/>
              </a:rPr>
              <a:t>Elles </a:t>
            </a:r>
            <a:r>
              <a:rPr lang="fr-FR" sz="2000" dirty="0">
                <a:latin typeface="Century Gothic"/>
                <a:cs typeface="Century Gothic"/>
              </a:rPr>
              <a:t>sont les mieux </a:t>
            </a:r>
            <a:r>
              <a:rPr lang="fr-FR" sz="2000" dirty="0" smtClean="0">
                <a:latin typeface="Century Gothic"/>
                <a:cs typeface="Century Gothic"/>
              </a:rPr>
              <a:t>placées </a:t>
            </a:r>
            <a:r>
              <a:rPr lang="fr-FR" sz="2000" dirty="0">
                <a:latin typeface="Century Gothic"/>
                <a:cs typeface="Century Gothic"/>
              </a:rPr>
              <a:t>pour convaincre la Russie, le Japon, le Canada de changer </a:t>
            </a:r>
            <a:r>
              <a:rPr lang="fr-FR" sz="2000" dirty="0" smtClean="0">
                <a:latin typeface="Century Gothic"/>
                <a:cs typeface="Century Gothic"/>
              </a:rPr>
              <a:t>d’idée.</a:t>
            </a:r>
            <a:r>
              <a:rPr lang="fr-FR" sz="2000" dirty="0" smtClean="0">
                <a:effectLst/>
                <a:latin typeface="Century Gothic"/>
                <a:cs typeface="Century Gothic"/>
              </a:rPr>
              <a:t> </a:t>
            </a:r>
            <a:endParaRPr lang="fr-FR" sz="20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9231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66CCFF"/>
                </a:solidFill>
                <a:latin typeface="Century Gothic"/>
                <a:cs typeface="Century Gothic"/>
              </a:rPr>
              <a:t>II. Table ronde (8/14)</a:t>
            </a:r>
            <a:endParaRPr lang="fr-FR" sz="2800" dirty="0">
              <a:solidFill>
                <a:srgbClr val="66CCFF"/>
              </a:solidFill>
              <a:latin typeface="Century Gothic"/>
              <a:cs typeface="Century Gothic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rgbClr val="A3D702"/>
                </a:solidFill>
                <a:latin typeface="Century Gothic"/>
                <a:cs typeface="Century Gothic"/>
              </a:rPr>
              <a:t>Argentine</a:t>
            </a:r>
          </a:p>
          <a:p>
            <a:pPr marL="0" indent="0">
              <a:buNone/>
            </a:pPr>
            <a:endParaRPr lang="fr-FR" sz="2000" b="1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fr-FR" sz="2000" b="1" dirty="0" smtClean="0">
              <a:latin typeface="Century Gothic"/>
              <a:cs typeface="Century Gothic"/>
            </a:endParaRP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575"/>
          <a:stretch/>
        </p:blipFill>
        <p:spPr>
          <a:xfrm>
            <a:off x="2727748" y="1417638"/>
            <a:ext cx="4701752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7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5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5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66CCFF"/>
                </a:solidFill>
                <a:latin typeface="Century Gothic"/>
                <a:cs typeface="Century Gothic"/>
              </a:rPr>
              <a:t>II. Table ronde (9/14)</a:t>
            </a:r>
            <a:endParaRPr lang="fr-FR" sz="2800" dirty="0">
              <a:solidFill>
                <a:srgbClr val="66CCFF"/>
              </a:solidFill>
              <a:latin typeface="Century Gothic"/>
              <a:cs typeface="Century Gothic"/>
            </a:endParaRPr>
          </a:p>
        </p:txBody>
      </p:sp>
      <p:sp>
        <p:nvSpPr>
          <p:cNvPr id="9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rgbClr val="A3D702"/>
                </a:solidFill>
                <a:latin typeface="Century Gothic"/>
                <a:cs typeface="Century Gothic"/>
              </a:rPr>
              <a:t>Chine</a:t>
            </a:r>
          </a:p>
          <a:p>
            <a:pPr marL="0" indent="0">
              <a:buNone/>
            </a:pPr>
            <a:endParaRPr lang="fr-FR" sz="2800" dirty="0" smtClean="0">
              <a:solidFill>
                <a:srgbClr val="A3D702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zh-TW" altLang="en-US" sz="2000" b="1" dirty="0" smtClean="0">
                <a:solidFill>
                  <a:srgbClr val="66CCFF"/>
                </a:solidFill>
              </a:rPr>
              <a:t>中国日报网</a:t>
            </a:r>
            <a:endParaRPr lang="fr-FR" altLang="zh-TW" sz="2000" b="1" dirty="0" smtClean="0">
              <a:solidFill>
                <a:srgbClr val="66CCFF"/>
              </a:solidFill>
            </a:endParaRPr>
          </a:p>
          <a:p>
            <a:pPr marL="0" indent="0" algn="ctr">
              <a:buNone/>
            </a:pPr>
            <a:r>
              <a:rPr lang="fr-FR" sz="2000" dirty="0" smtClean="0">
                <a:solidFill>
                  <a:srgbClr val="66CCFF"/>
                </a:solidFill>
                <a:latin typeface="Century Gothic"/>
                <a:cs typeface="Century Gothic"/>
              </a:rPr>
              <a:t>« </a:t>
            </a:r>
            <a:r>
              <a:rPr lang="fr-FR" sz="2000" dirty="0">
                <a:solidFill>
                  <a:srgbClr val="66CCFF"/>
                </a:solidFill>
                <a:latin typeface="Century Gothic"/>
                <a:cs typeface="Century Gothic"/>
              </a:rPr>
              <a:t>China urges </a:t>
            </a:r>
            <a:r>
              <a:rPr lang="fr-FR" sz="2000" dirty="0" err="1">
                <a:solidFill>
                  <a:srgbClr val="66CCFF"/>
                </a:solidFill>
                <a:latin typeface="Century Gothic"/>
                <a:cs typeface="Century Gothic"/>
              </a:rPr>
              <a:t>emissions</a:t>
            </a:r>
            <a:r>
              <a:rPr lang="fr-FR" sz="2000" dirty="0">
                <a:solidFill>
                  <a:srgbClr val="66CCFF"/>
                </a:solidFill>
                <a:latin typeface="Century Gothic"/>
                <a:cs typeface="Century Gothic"/>
              </a:rPr>
              <a:t> </a:t>
            </a:r>
            <a:r>
              <a:rPr lang="fr-FR" sz="2000" dirty="0" err="1">
                <a:solidFill>
                  <a:srgbClr val="66CCFF"/>
                </a:solidFill>
                <a:latin typeface="Century Gothic"/>
                <a:cs typeface="Century Gothic"/>
              </a:rPr>
              <a:t>cut</a:t>
            </a:r>
            <a:r>
              <a:rPr lang="fr-FR" sz="2000" dirty="0">
                <a:solidFill>
                  <a:srgbClr val="66CCFF"/>
                </a:solidFill>
                <a:latin typeface="Century Gothic"/>
                <a:cs typeface="Century Gothic"/>
              </a:rPr>
              <a:t> </a:t>
            </a:r>
            <a:r>
              <a:rPr lang="fr-FR" sz="2000" dirty="0" err="1">
                <a:solidFill>
                  <a:srgbClr val="66CCFF"/>
                </a:solidFill>
                <a:latin typeface="Century Gothic"/>
                <a:cs typeface="Century Gothic"/>
              </a:rPr>
              <a:t>from</a:t>
            </a:r>
            <a:r>
              <a:rPr lang="fr-FR" sz="2000" dirty="0">
                <a:solidFill>
                  <a:srgbClr val="66CCFF"/>
                </a:solidFill>
                <a:latin typeface="Century Gothic"/>
                <a:cs typeface="Century Gothic"/>
              </a:rPr>
              <a:t> </a:t>
            </a:r>
            <a:r>
              <a:rPr lang="fr-FR" sz="2000" dirty="0" err="1">
                <a:solidFill>
                  <a:srgbClr val="66CCFF"/>
                </a:solidFill>
                <a:latin typeface="Century Gothic"/>
                <a:cs typeface="Century Gothic"/>
              </a:rPr>
              <a:t>developed</a:t>
            </a:r>
            <a:r>
              <a:rPr lang="fr-FR" sz="2000" dirty="0">
                <a:solidFill>
                  <a:srgbClr val="66CCFF"/>
                </a:solidFill>
                <a:latin typeface="Century Gothic"/>
                <a:cs typeface="Century Gothic"/>
              </a:rPr>
              <a:t> world</a:t>
            </a:r>
            <a:r>
              <a:rPr lang="fr-FR" sz="2000" dirty="0" smtClean="0">
                <a:solidFill>
                  <a:srgbClr val="66CCFF"/>
                </a:solidFill>
                <a:latin typeface="Century Gothic"/>
                <a:cs typeface="Century Gothic"/>
              </a:rPr>
              <a:t> »</a:t>
            </a:r>
          </a:p>
          <a:p>
            <a:pPr marL="0" indent="0" algn="ctr">
              <a:buNone/>
            </a:pPr>
            <a:r>
              <a:rPr lang="fr-FR" sz="2000" dirty="0" smtClean="0">
                <a:solidFill>
                  <a:srgbClr val="66CCFF"/>
                </a:solidFill>
                <a:latin typeface="Century Gothic"/>
                <a:cs typeface="Century Gothic"/>
              </a:rPr>
              <a:t>14 décembre 2011</a:t>
            </a:r>
          </a:p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000" b="1" dirty="0">
              <a:latin typeface="Century Gothic"/>
              <a:cs typeface="Century Gothic"/>
            </a:endParaRP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>
                <a:latin typeface="Century Gothic"/>
                <a:cs typeface="Century Gothic"/>
              </a:rPr>
              <a:t>Les pays industrialisés n’ont pas tenu leurs </a:t>
            </a:r>
            <a:r>
              <a:rPr lang="fr-FR" sz="2000" dirty="0" smtClean="0">
                <a:latin typeface="Century Gothic"/>
                <a:cs typeface="Century Gothic"/>
              </a:rPr>
              <a:t>engagements;</a:t>
            </a:r>
            <a:endParaRPr lang="fr-FR" sz="2000" dirty="0">
              <a:latin typeface="Century Gothic"/>
              <a:cs typeface="Century Gothic"/>
            </a:endParaRP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>
                <a:latin typeface="Century Gothic"/>
                <a:cs typeface="Century Gothic"/>
              </a:rPr>
              <a:t>Le principe des responsabilités communes mais différenciées doit être préservé.</a:t>
            </a:r>
          </a:p>
        </p:txBody>
      </p:sp>
    </p:spTree>
    <p:extLst>
      <p:ext uri="{BB962C8B-B14F-4D97-AF65-F5344CB8AC3E}">
        <p14:creationId xmlns:p14="http://schemas.microsoft.com/office/powerpoint/2010/main" val="154596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66CCFF"/>
                </a:solidFill>
                <a:latin typeface="Century Gothic"/>
                <a:cs typeface="Century Gothic"/>
              </a:rPr>
              <a:t>II. Table ronde (10/14)</a:t>
            </a:r>
            <a:endParaRPr lang="fr-FR" sz="2800" dirty="0">
              <a:solidFill>
                <a:srgbClr val="66CCFF"/>
              </a:solidFill>
              <a:latin typeface="Century Gothic"/>
              <a:cs typeface="Century Gothic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rgbClr val="A3D702"/>
                </a:solidFill>
                <a:latin typeface="Century Gothic"/>
                <a:cs typeface="Century Gothic"/>
              </a:rPr>
              <a:t>Chine</a:t>
            </a:r>
          </a:p>
          <a:p>
            <a:pPr marL="0" indent="0">
              <a:buNone/>
            </a:pPr>
            <a:endParaRPr lang="fr-FR" sz="2000" b="1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fr-FR" sz="2000" b="1" dirty="0" smtClean="0">
              <a:latin typeface="Century Gothic"/>
              <a:cs typeface="Century Gothic"/>
            </a:endParaRP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7"/>
          <a:srcRect t="3152" b="15366"/>
          <a:stretch/>
        </p:blipFill>
        <p:spPr>
          <a:xfrm>
            <a:off x="2070100" y="1269937"/>
            <a:ext cx="4988679" cy="558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7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5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5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66CCFF"/>
                </a:solidFill>
                <a:latin typeface="Century Gothic"/>
                <a:cs typeface="Century Gothic"/>
              </a:rPr>
              <a:t>II. Table ronde (11/14)</a:t>
            </a:r>
            <a:endParaRPr lang="fr-FR" sz="2800" dirty="0">
              <a:solidFill>
                <a:srgbClr val="66CCFF"/>
              </a:solidFill>
              <a:latin typeface="Century Gothic"/>
              <a:cs typeface="Century Gothic"/>
            </a:endParaRPr>
          </a:p>
        </p:txBody>
      </p:sp>
      <p:sp>
        <p:nvSpPr>
          <p:cNvPr id="12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rgbClr val="A3D702"/>
                </a:solidFill>
                <a:latin typeface="Century Gothic"/>
                <a:cs typeface="Century Gothic"/>
              </a:rPr>
              <a:t>Japon</a:t>
            </a:r>
          </a:p>
          <a:p>
            <a:pPr marL="0" indent="0">
              <a:buNone/>
            </a:pPr>
            <a:endParaRPr lang="fr-FR" sz="2800" dirty="0" smtClean="0">
              <a:solidFill>
                <a:srgbClr val="66CCF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ja-JP" altLang="en-US" sz="2000" dirty="0" smtClean="0">
                <a:solidFill>
                  <a:srgbClr val="66CCFF"/>
                </a:solidFill>
                <a:latin typeface="ＭＳ 明朝"/>
                <a:ea typeface="ＭＳ 明朝"/>
                <a:cs typeface="ＭＳ 明朝"/>
              </a:rPr>
              <a:t>朝日新聞</a:t>
            </a:r>
            <a:endParaRPr lang="fr-FR" sz="2000" dirty="0" smtClean="0">
              <a:solidFill>
                <a:srgbClr val="66CCFF"/>
              </a:solidFill>
              <a:latin typeface="ＭＳ 明朝"/>
              <a:ea typeface="ＭＳ 明朝"/>
              <a:cs typeface="ＭＳ 明朝"/>
            </a:endParaRPr>
          </a:p>
          <a:p>
            <a:pPr marL="0" indent="0" algn="ctr">
              <a:buNone/>
            </a:pPr>
            <a:r>
              <a:rPr lang="ja-JP" altLang="en-US" sz="2000" dirty="0" smtClean="0">
                <a:solidFill>
                  <a:srgbClr val="66CCFF"/>
                </a:solidFill>
                <a:latin typeface="ＭＳ 明朝"/>
                <a:ea typeface="ＭＳ 明朝"/>
                <a:cs typeface="ＭＳ 明朝"/>
              </a:rPr>
              <a:t>「</a:t>
            </a:r>
            <a:r>
              <a:rPr lang="ja-JP" altLang="en-US" sz="2000" dirty="0">
                <a:solidFill>
                  <a:srgbClr val="66CCFF"/>
                </a:solidFill>
                <a:latin typeface="ＭＳ 明朝"/>
                <a:ea typeface="ＭＳ 明朝"/>
                <a:cs typeface="ＭＳ 明朝"/>
              </a:rPr>
              <a:t>国連気候変動枠組み条約第１７回締約国</a:t>
            </a:r>
            <a:r>
              <a:rPr lang="ja-JP" altLang="en-US" sz="2000" dirty="0" smtClean="0">
                <a:solidFill>
                  <a:srgbClr val="66CCFF"/>
                </a:solidFill>
                <a:latin typeface="ＭＳ 明朝"/>
                <a:ea typeface="ＭＳ 明朝"/>
                <a:cs typeface="ＭＳ 明朝"/>
              </a:rPr>
              <a:t>会議</a:t>
            </a:r>
            <a:r>
              <a:rPr lang="en-US" altLang="ja-JP" sz="2000" dirty="0" smtClean="0">
                <a:solidFill>
                  <a:srgbClr val="66CCFF"/>
                </a:solidFill>
                <a:latin typeface="ＭＳ 明朝"/>
                <a:ea typeface="ＭＳ 明朝"/>
                <a:cs typeface="ＭＳ 明朝"/>
              </a:rPr>
              <a:t> </a:t>
            </a:r>
            <a:r>
              <a:rPr lang="fr-FR" altLang="ja-JP" sz="2000" dirty="0" smtClean="0">
                <a:solidFill>
                  <a:srgbClr val="66CCFF"/>
                </a:solidFill>
                <a:latin typeface="ＭＳ 明朝"/>
                <a:ea typeface="ＭＳ 明朝"/>
                <a:cs typeface="ＭＳ 明朝"/>
              </a:rPr>
              <a:t>: </a:t>
            </a:r>
          </a:p>
          <a:p>
            <a:pPr marL="0" indent="0" algn="ctr">
              <a:buNone/>
            </a:pPr>
            <a:r>
              <a:rPr lang="ja-JP" altLang="en-US" sz="2000" dirty="0" smtClean="0">
                <a:solidFill>
                  <a:srgbClr val="66CCFF"/>
                </a:solidFill>
                <a:latin typeface="ＭＳ 明朝"/>
                <a:ea typeface="ＭＳ 明朝"/>
                <a:cs typeface="ＭＳ 明朝"/>
              </a:rPr>
              <a:t>日本</a:t>
            </a:r>
            <a:r>
              <a:rPr lang="ja-JP" altLang="en-US" sz="2000" dirty="0">
                <a:solidFill>
                  <a:srgbClr val="66CCFF"/>
                </a:solidFill>
                <a:latin typeface="ＭＳ 明朝"/>
                <a:ea typeface="ＭＳ 明朝"/>
                <a:cs typeface="ＭＳ 明朝"/>
              </a:rPr>
              <a:t>政府の姿勢評価＝経団連会長</a:t>
            </a:r>
            <a:r>
              <a:rPr lang="ja-JP" altLang="en-US" sz="2000" dirty="0" smtClean="0">
                <a:solidFill>
                  <a:srgbClr val="66CCFF"/>
                </a:solidFill>
                <a:latin typeface="ＭＳ 明朝"/>
                <a:ea typeface="ＭＳ 明朝"/>
                <a:cs typeface="ＭＳ 明朝"/>
              </a:rPr>
              <a:t>」</a:t>
            </a:r>
            <a:endParaRPr lang="fr-FR" sz="2000" dirty="0" smtClean="0">
              <a:solidFill>
                <a:srgbClr val="66CCFF"/>
              </a:solidFill>
              <a:latin typeface="ＭＳ 明朝"/>
              <a:ea typeface="ＭＳ 明朝"/>
              <a:cs typeface="ＭＳ 明朝"/>
            </a:endParaRPr>
          </a:p>
          <a:p>
            <a:pPr marL="0" indent="0" algn="ctr">
              <a:buNone/>
            </a:pPr>
            <a:r>
              <a:rPr lang="fr-FR" sz="2000" dirty="0" smtClean="0">
                <a:solidFill>
                  <a:srgbClr val="66CCFF"/>
                </a:solidFill>
                <a:latin typeface="Century Gothic"/>
                <a:cs typeface="Century Gothic"/>
              </a:rPr>
              <a:t>11 décembre 2011</a:t>
            </a:r>
          </a:p>
          <a:p>
            <a:pPr marL="0" indent="0">
              <a:buNone/>
            </a:pPr>
            <a:endParaRPr lang="fr-FR" sz="2000" b="1" dirty="0">
              <a:latin typeface="Century Gothic"/>
              <a:cs typeface="Century Gothic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>
                <a:latin typeface="Century Gothic"/>
                <a:cs typeface="Century Gothic"/>
              </a:rPr>
              <a:t>P</a:t>
            </a:r>
            <a:r>
              <a:rPr lang="fr-FR" sz="2000" dirty="0" smtClean="0">
                <a:latin typeface="Century Gothic"/>
                <a:cs typeface="Century Gothic"/>
              </a:rPr>
              <a:t>as d’intérêt </a:t>
            </a:r>
            <a:r>
              <a:rPr lang="fr-FR" sz="2000" dirty="0">
                <a:latin typeface="Century Gothic"/>
                <a:cs typeface="Century Gothic"/>
              </a:rPr>
              <a:t>de prolonger Kyoto si les </a:t>
            </a:r>
            <a:r>
              <a:rPr lang="fr-FR" sz="2000" dirty="0" smtClean="0">
                <a:latin typeface="Century Gothic"/>
                <a:cs typeface="Century Gothic"/>
              </a:rPr>
              <a:t>États-Unis </a:t>
            </a:r>
            <a:r>
              <a:rPr lang="fr-FR" sz="2000" dirty="0">
                <a:latin typeface="Century Gothic"/>
                <a:cs typeface="Century Gothic"/>
              </a:rPr>
              <a:t>et la Chine ne sont pas </a:t>
            </a:r>
            <a:r>
              <a:rPr lang="fr-FR" sz="2000" dirty="0" smtClean="0">
                <a:latin typeface="Century Gothic"/>
                <a:cs typeface="Century Gothic"/>
              </a:rPr>
              <a:t>parties</a:t>
            </a:r>
            <a:r>
              <a:rPr lang="fr-FR" sz="2000" dirty="0">
                <a:latin typeface="Century Gothic"/>
                <a:cs typeface="Century Gothic"/>
              </a:rPr>
              <a:t>;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>
                <a:latin typeface="Century Gothic"/>
                <a:cs typeface="Century Gothic"/>
              </a:rPr>
              <a:t>Pression de lobbies industriels qui préfèrent des mesures volontaires afin de réduire les émissions.</a:t>
            </a:r>
          </a:p>
        </p:txBody>
      </p:sp>
    </p:spTree>
    <p:extLst>
      <p:ext uri="{BB962C8B-B14F-4D97-AF65-F5344CB8AC3E}">
        <p14:creationId xmlns:p14="http://schemas.microsoft.com/office/powerpoint/2010/main" val="162490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66CCFF"/>
                </a:solidFill>
                <a:latin typeface="Century Gothic"/>
                <a:cs typeface="Century Gothic"/>
              </a:rPr>
              <a:t>II. Table ronde (12/14)</a:t>
            </a:r>
            <a:endParaRPr lang="fr-FR" sz="2800" dirty="0">
              <a:solidFill>
                <a:srgbClr val="66CCFF"/>
              </a:solidFill>
              <a:latin typeface="Century Gothic"/>
              <a:cs typeface="Century Gothic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rgbClr val="A3D702"/>
                </a:solidFill>
                <a:latin typeface="Century Gothic"/>
                <a:cs typeface="Century Gothic"/>
              </a:rPr>
              <a:t>Japon</a:t>
            </a:r>
          </a:p>
          <a:p>
            <a:pPr marL="0" indent="0">
              <a:buNone/>
            </a:pPr>
            <a:endParaRPr lang="fr-FR" sz="2000" b="1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fr-FR" sz="2000" b="1" dirty="0" smtClean="0">
              <a:latin typeface="Century Gothic"/>
              <a:cs typeface="Century Gothic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1390" y="1768897"/>
            <a:ext cx="5222389" cy="409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7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5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5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66CCFF"/>
                </a:solidFill>
                <a:latin typeface="Century Gothic"/>
                <a:cs typeface="Century Gothic"/>
              </a:rPr>
              <a:t>II. Table ronde (13/14)</a:t>
            </a:r>
            <a:endParaRPr lang="fr-FR" sz="2800" dirty="0">
              <a:solidFill>
                <a:srgbClr val="66CCFF"/>
              </a:solidFill>
              <a:latin typeface="Century Gothic"/>
              <a:cs typeface="Century Gothic"/>
            </a:endParaRPr>
          </a:p>
        </p:txBody>
      </p:sp>
      <p:sp>
        <p:nvSpPr>
          <p:cNvPr id="12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rgbClr val="A3D702"/>
                </a:solidFill>
                <a:latin typeface="Century Gothic"/>
                <a:cs typeface="Century Gothic"/>
              </a:rPr>
              <a:t>Canada</a:t>
            </a:r>
          </a:p>
          <a:p>
            <a:pPr marL="0" indent="0">
              <a:buNone/>
            </a:pPr>
            <a:endParaRPr lang="fr-FR" sz="2800" dirty="0" smtClean="0">
              <a:solidFill>
                <a:srgbClr val="66CCF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fr-FR" altLang="ja-JP" sz="2000" dirty="0" smtClean="0">
                <a:solidFill>
                  <a:srgbClr val="66CCFF"/>
                </a:solidFill>
                <a:latin typeface="Century Gothic"/>
                <a:cs typeface="Century Gothic"/>
              </a:rPr>
              <a:t>Le Devoir</a:t>
            </a:r>
            <a:endParaRPr lang="fr-FR" sz="2000" dirty="0" smtClean="0">
              <a:solidFill>
                <a:srgbClr val="66CCF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fr-FR" sz="2000" dirty="0" smtClean="0">
                <a:solidFill>
                  <a:srgbClr val="66CCFF"/>
                </a:solidFill>
                <a:latin typeface="Century Gothic"/>
                <a:cs typeface="Century Gothic"/>
              </a:rPr>
              <a:t>« Peter </a:t>
            </a:r>
            <a:r>
              <a:rPr lang="fr-FR" sz="2000" dirty="0">
                <a:solidFill>
                  <a:srgbClr val="66CCFF"/>
                </a:solidFill>
                <a:latin typeface="Century Gothic"/>
                <a:cs typeface="Century Gothic"/>
              </a:rPr>
              <a:t>Kent à </a:t>
            </a:r>
            <a:r>
              <a:rPr lang="fr-FR" sz="2000" dirty="0" smtClean="0">
                <a:solidFill>
                  <a:srgbClr val="66CCFF"/>
                </a:solidFill>
                <a:latin typeface="Century Gothic"/>
                <a:cs typeface="Century Gothic"/>
              </a:rPr>
              <a:t>Durban : </a:t>
            </a:r>
          </a:p>
          <a:p>
            <a:pPr marL="0" indent="0" algn="ctr">
              <a:buNone/>
            </a:pPr>
            <a:r>
              <a:rPr lang="fr-FR" sz="2000" dirty="0" smtClean="0">
                <a:solidFill>
                  <a:srgbClr val="66CCFF"/>
                </a:solidFill>
                <a:latin typeface="Century Gothic"/>
                <a:cs typeface="Century Gothic"/>
              </a:rPr>
              <a:t>pour </a:t>
            </a:r>
            <a:r>
              <a:rPr lang="fr-FR" sz="2000" dirty="0">
                <a:solidFill>
                  <a:srgbClr val="66CCFF"/>
                </a:solidFill>
                <a:latin typeface="Century Gothic"/>
                <a:cs typeface="Century Gothic"/>
              </a:rPr>
              <a:t>le Canada, Kyoto est une histoire du </a:t>
            </a:r>
            <a:r>
              <a:rPr lang="fr-FR" sz="2000" dirty="0" smtClean="0">
                <a:solidFill>
                  <a:srgbClr val="66CCFF"/>
                </a:solidFill>
                <a:latin typeface="Century Gothic"/>
                <a:cs typeface="Century Gothic"/>
              </a:rPr>
              <a:t>passé »</a:t>
            </a:r>
          </a:p>
          <a:p>
            <a:pPr marL="0" indent="0" algn="ctr">
              <a:buNone/>
            </a:pPr>
            <a:r>
              <a:rPr lang="fr-FR" sz="2000" dirty="0">
                <a:solidFill>
                  <a:srgbClr val="66CCFF"/>
                </a:solidFill>
                <a:latin typeface="Century Gothic"/>
                <a:cs typeface="Century Gothic"/>
              </a:rPr>
              <a:t>7</a:t>
            </a:r>
            <a:r>
              <a:rPr lang="fr-FR" sz="2000" dirty="0" smtClean="0">
                <a:solidFill>
                  <a:srgbClr val="66CCFF"/>
                </a:solidFill>
                <a:latin typeface="Century Gothic"/>
                <a:cs typeface="Century Gothic"/>
              </a:rPr>
              <a:t> décembre 2011</a:t>
            </a:r>
          </a:p>
          <a:p>
            <a:pPr marL="0" indent="0">
              <a:buNone/>
            </a:pPr>
            <a:endParaRPr lang="fr-FR" sz="2000" b="1" dirty="0">
              <a:latin typeface="Century Gothic"/>
              <a:cs typeface="Century Gothic"/>
            </a:endParaRP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>
                <a:latin typeface="Century Gothic"/>
                <a:cs typeface="Century Gothic"/>
              </a:rPr>
              <a:t>Le Protocole de Kyoto fait partie du </a:t>
            </a:r>
            <a:r>
              <a:rPr lang="fr-FR" sz="2000" dirty="0" smtClean="0">
                <a:latin typeface="Century Gothic"/>
                <a:cs typeface="Century Gothic"/>
              </a:rPr>
              <a:t>passé;</a:t>
            </a:r>
            <a:endParaRPr lang="fr-FR" sz="2000" dirty="0">
              <a:latin typeface="Century Gothic"/>
              <a:cs typeface="Century Gothic"/>
            </a:endParaRP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r>
              <a:rPr lang="fr-FR" sz="2000" dirty="0">
                <a:latin typeface="Century Gothic"/>
                <a:cs typeface="Century Gothic"/>
              </a:rPr>
              <a:t>Les accords de Cancun sont plus réalistes.</a:t>
            </a:r>
          </a:p>
        </p:txBody>
      </p:sp>
    </p:spTree>
    <p:extLst>
      <p:ext uri="{BB962C8B-B14F-4D97-AF65-F5344CB8AC3E}">
        <p14:creationId xmlns:p14="http://schemas.microsoft.com/office/powerpoint/2010/main" val="24519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66CCFF"/>
                </a:solidFill>
                <a:latin typeface="Century Gothic"/>
                <a:cs typeface="Century Gothic"/>
              </a:rPr>
              <a:t>II. Table ronde (14/14)</a:t>
            </a:r>
            <a:endParaRPr lang="fr-FR" sz="2800" dirty="0">
              <a:solidFill>
                <a:srgbClr val="66CCFF"/>
              </a:solidFill>
              <a:latin typeface="Century Gothic"/>
              <a:cs typeface="Century Gothic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rgbClr val="A3D702"/>
                </a:solidFill>
                <a:latin typeface="Century Gothic"/>
                <a:cs typeface="Century Gothic"/>
              </a:rPr>
              <a:t>Canada</a:t>
            </a:r>
          </a:p>
          <a:p>
            <a:pPr marL="0" indent="0">
              <a:buNone/>
            </a:pPr>
            <a:endParaRPr lang="fr-FR" sz="2000" b="1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fr-FR" sz="2000" b="1" dirty="0" smtClean="0">
              <a:latin typeface="Century Gothic"/>
              <a:cs typeface="Century Gothic"/>
            </a:endParaRPr>
          </a:p>
        </p:txBody>
      </p:sp>
      <p:pic>
        <p:nvPicPr>
          <p:cNvPr id="3" name="Image 2" descr="Harper_sinking_on_melting_ice_editorial_cartoon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23" y="2242654"/>
            <a:ext cx="5061235" cy="378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0"/>
          <a:srcRect r="42350"/>
          <a:stretch/>
        </p:blipFill>
        <p:spPr>
          <a:xfrm>
            <a:off x="546699" y="620174"/>
            <a:ext cx="2381394" cy="87852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0"/>
          <a:srcRect r="46029"/>
          <a:stretch/>
        </p:blipFill>
        <p:spPr>
          <a:xfrm>
            <a:off x="4742585" y="620174"/>
            <a:ext cx="2229419" cy="87852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0"/>
          <a:srcRect r="42350"/>
          <a:stretch/>
        </p:blipFill>
        <p:spPr>
          <a:xfrm>
            <a:off x="2914581" y="620174"/>
            <a:ext cx="2381394" cy="8785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66CCFF"/>
                </a:solidFill>
                <a:latin typeface="Century Gothic"/>
                <a:cs typeface="Century Gothic"/>
              </a:rPr>
              <a:t>Canada</a:t>
            </a:r>
            <a:endParaRPr lang="fr-FR" sz="2800" dirty="0">
              <a:solidFill>
                <a:srgbClr val="66CCFF"/>
              </a:solidFill>
              <a:latin typeface="Century Gothic"/>
              <a:cs typeface="Century Gothic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457200" y="1294410"/>
            <a:ext cx="8229600" cy="4831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rgbClr val="A3D702"/>
                </a:solidFill>
                <a:latin typeface="Century Gothic"/>
                <a:cs typeface="Century Gothic"/>
              </a:rPr>
              <a:t>É</a:t>
            </a:r>
            <a:r>
              <a:rPr lang="fr-FR" sz="2800" dirty="0" smtClean="0">
                <a:solidFill>
                  <a:srgbClr val="A3D702"/>
                </a:solidFill>
                <a:latin typeface="Century Gothic"/>
                <a:cs typeface="Century Gothic"/>
              </a:rPr>
              <a:t>quipe Kyoto</a:t>
            </a:r>
          </a:p>
          <a:p>
            <a:pPr marL="0" indent="0">
              <a:buNone/>
            </a:pPr>
            <a:endParaRPr lang="fr-FR" sz="2000" b="1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fr-FR" sz="2000" b="1" dirty="0" smtClean="0">
              <a:latin typeface="Century Gothic"/>
              <a:cs typeface="Century Gothic"/>
            </a:endParaRPr>
          </a:p>
        </p:txBody>
      </p:sp>
      <p:pic>
        <p:nvPicPr>
          <p:cNvPr id="6" name="Image 5" descr="sep802.gi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728" y="2486131"/>
            <a:ext cx="3439977" cy="343997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2118" y="445829"/>
            <a:ext cx="1607839" cy="1438236"/>
          </a:xfrm>
          <a:prstGeom prst="rect">
            <a:avLst/>
          </a:prstGeom>
        </p:spPr>
      </p:pic>
      <p:sp>
        <p:nvSpPr>
          <p:cNvPr id="12" name="ZoneTexte 11"/>
          <p:cNvSpPr txBox="1"/>
          <p:nvPr>
            <p:custDataLst>
              <p:tags r:id="rId8"/>
            </p:custDataLst>
          </p:nvPr>
        </p:nvSpPr>
        <p:spPr>
          <a:xfrm>
            <a:off x="356260" y="5726053"/>
            <a:ext cx="4939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Century Gothic"/>
                <a:cs typeface="Century Gothic"/>
              </a:rPr>
              <a:t>Vidéo : Harper/Kent dénoncent Kyoto</a:t>
            </a:r>
            <a:endParaRPr lang="fr-FR" sz="2000" dirty="0">
              <a:latin typeface="Century Gothic"/>
              <a:cs typeface="Century Gothic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351104" y="3140425"/>
            <a:ext cx="95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(Vidéo)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8482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64221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fr-FR" dirty="0" smtClean="0"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fr-FR" dirty="0"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fr-FR" sz="4800" dirty="0" smtClean="0">
                <a:solidFill>
                  <a:srgbClr val="66CCFF"/>
                </a:solidFill>
                <a:latin typeface="Century Gothic"/>
                <a:cs typeface="Century Gothic"/>
              </a:rPr>
              <a:t>Conclusion</a:t>
            </a:r>
            <a:endParaRPr lang="fr-FR" sz="4800" dirty="0">
              <a:solidFill>
                <a:srgbClr val="66CC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690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85336" y="1687298"/>
            <a:ext cx="7837827" cy="2879574"/>
          </a:xfrm>
        </p:spPr>
        <p:txBody>
          <a:bodyPr>
            <a:noAutofit/>
          </a:bodyPr>
          <a:lstStyle/>
          <a:p>
            <a:pPr marL="68580" lvl="0" indent="0" algn="just">
              <a:spcBef>
                <a:spcPts val="0"/>
              </a:spcBef>
              <a:buNone/>
            </a:pPr>
            <a:r>
              <a:rPr lang="fr-CA" sz="2200" dirty="0" smtClean="0">
                <a:latin typeface="Century Gothic"/>
                <a:cs typeface="Century Gothic"/>
              </a:rPr>
              <a:t>3. Quel groupe d’experts, créé en 1988 par l’Organisation météorologique mondiale et le Programme des Nations Unies pour l’environnement, a mobilisé la communauté scientifique autour de la question de l’environnement?</a:t>
            </a:r>
          </a:p>
          <a:p>
            <a:pPr lvl="1" algn="just">
              <a:spcBef>
                <a:spcPts val="0"/>
              </a:spcBef>
              <a:buClr>
                <a:srgbClr val="A3D702"/>
              </a:buClr>
              <a:buFont typeface="Arial"/>
              <a:buChar char="✤"/>
            </a:pPr>
            <a:r>
              <a:rPr lang="fr-CA" sz="2200" dirty="0" smtClean="0">
                <a:latin typeface="Century Gothic"/>
                <a:cs typeface="Century Gothic"/>
              </a:rPr>
              <a:t>La World </a:t>
            </a:r>
            <a:r>
              <a:rPr lang="fr-CA" sz="2200" dirty="0" err="1" smtClean="0">
                <a:latin typeface="Century Gothic"/>
                <a:cs typeface="Century Gothic"/>
              </a:rPr>
              <a:t>Wildlife</a:t>
            </a:r>
            <a:r>
              <a:rPr lang="fr-CA" sz="2200" dirty="0" smtClean="0">
                <a:latin typeface="Century Gothic"/>
                <a:cs typeface="Century Gothic"/>
              </a:rPr>
              <a:t> </a:t>
            </a:r>
            <a:r>
              <a:rPr lang="fr-CA" sz="2200" dirty="0" err="1" smtClean="0">
                <a:latin typeface="Century Gothic"/>
                <a:cs typeface="Century Gothic"/>
              </a:rPr>
              <a:t>Federation</a:t>
            </a:r>
            <a:r>
              <a:rPr lang="fr-CA" sz="2200" dirty="0" smtClean="0">
                <a:latin typeface="Century Gothic"/>
                <a:cs typeface="Century Gothic"/>
              </a:rPr>
              <a:t>;</a:t>
            </a:r>
          </a:p>
          <a:p>
            <a:pPr lvl="1" algn="just">
              <a:spcBef>
                <a:spcPts val="0"/>
              </a:spcBef>
              <a:buClr>
                <a:srgbClr val="A3D702"/>
              </a:buClr>
              <a:buFont typeface="Arial"/>
              <a:buChar char="✤"/>
            </a:pPr>
            <a:r>
              <a:rPr lang="fr-CA" sz="2200" dirty="0" smtClean="0">
                <a:latin typeface="Century Gothic"/>
                <a:cs typeface="Century Gothic"/>
              </a:rPr>
              <a:t>Le Groupe d’experts intergouvernemental sur l’évolution du climat;</a:t>
            </a:r>
          </a:p>
          <a:p>
            <a:pPr lvl="1" algn="just">
              <a:spcBef>
                <a:spcPts val="0"/>
              </a:spcBef>
              <a:buClr>
                <a:srgbClr val="A3D702"/>
              </a:buClr>
              <a:buFont typeface="Arial"/>
              <a:buChar char="✤"/>
            </a:pPr>
            <a:r>
              <a:rPr lang="fr-CA" sz="2200" dirty="0" smtClean="0">
                <a:latin typeface="Century Gothic"/>
                <a:cs typeface="Century Gothic"/>
              </a:rPr>
              <a:t>Le Canadien de Montréal;</a:t>
            </a:r>
          </a:p>
          <a:p>
            <a:pPr lvl="1" algn="just">
              <a:spcBef>
                <a:spcPts val="0"/>
              </a:spcBef>
              <a:buClr>
                <a:srgbClr val="A3D702"/>
              </a:buClr>
              <a:buFont typeface="Arial"/>
              <a:buChar char="✤"/>
            </a:pPr>
            <a:r>
              <a:rPr lang="fr-CA" sz="2200" dirty="0" smtClean="0">
                <a:latin typeface="Century Gothic"/>
                <a:cs typeface="Century Gothic"/>
              </a:rPr>
              <a:t>Le Fonds pour l’environnement mondial.</a:t>
            </a:r>
          </a:p>
          <a:p>
            <a:pPr algn="just">
              <a:spcBef>
                <a:spcPts val="0"/>
              </a:spcBef>
            </a:pPr>
            <a:endParaRPr lang="fr-CA" sz="2200" dirty="0">
              <a:latin typeface="Century Gothic"/>
              <a:cs typeface="Century Gothic"/>
            </a:endParaRPr>
          </a:p>
        </p:txBody>
      </p:sp>
      <p:pic>
        <p:nvPicPr>
          <p:cNvPr id="7" name="Dodododododo.mp3">
            <a:hlinkClick r:id="" action="ppaction://media"/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4">
                  <p14:trim st="14420.1008"/>
                </p14:media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85" y="5251295"/>
            <a:ext cx="861655" cy="1013713"/>
          </a:xfrm>
          <a:prstGeom prst="rect">
            <a:avLst/>
          </a:prstGeom>
        </p:spPr>
      </p:pic>
      <p:grpSp>
        <p:nvGrpSpPr>
          <p:cNvPr id="8" name="Grouper 7"/>
          <p:cNvGrpSpPr/>
          <p:nvPr>
            <p:custDataLst>
              <p:tags r:id="rId5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9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9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12" name="Titr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46699" y="399799"/>
            <a:ext cx="7024744" cy="745152"/>
          </a:xfrm>
        </p:spPr>
        <p:txBody>
          <a:bodyPr>
            <a:normAutofit fontScale="90000"/>
          </a:bodyPr>
          <a:lstStyle/>
          <a:p>
            <a:pPr algn="l"/>
            <a:r>
              <a:rPr lang="fr-CA" dirty="0" smtClean="0">
                <a:solidFill>
                  <a:srgbClr val="A3D702"/>
                </a:solidFill>
                <a:latin typeface="Century Gothic"/>
                <a:cs typeface="Century Gothic"/>
              </a:rPr>
              <a:t>Feu vert!</a:t>
            </a:r>
            <a:endParaRPr lang="fr-CA" dirty="0">
              <a:solidFill>
                <a:srgbClr val="A3D702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653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5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5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66CCFF"/>
                </a:solidFill>
                <a:latin typeface="Century Gothic"/>
                <a:cs typeface="Century Gothic"/>
              </a:rPr>
              <a:t>Conclusion</a:t>
            </a:r>
            <a:endParaRPr lang="fr-FR" sz="2800" dirty="0">
              <a:solidFill>
                <a:srgbClr val="66CCFF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>
            <p:custDataLst>
              <p:tags r:id="rId3"/>
            </p:custDataLst>
          </p:nvPr>
        </p:nvSpPr>
        <p:spPr>
          <a:xfrm>
            <a:off x="1216048" y="6015562"/>
            <a:ext cx="6836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000" i="1" dirty="0">
                <a:solidFill>
                  <a:srgbClr val="A3D702"/>
                </a:solidFill>
                <a:latin typeface="Century Gothic"/>
                <a:cs typeface="Century Gothic"/>
              </a:rPr>
              <a:t>Global </a:t>
            </a:r>
            <a:r>
              <a:rPr lang="fr-CA" sz="2000" i="1" dirty="0" err="1">
                <a:solidFill>
                  <a:srgbClr val="A3D702"/>
                </a:solidFill>
                <a:latin typeface="Century Gothic"/>
                <a:cs typeface="Century Gothic"/>
              </a:rPr>
              <a:t>Warming</a:t>
            </a:r>
            <a:r>
              <a:rPr lang="fr-CA" sz="2000" i="1" dirty="0">
                <a:solidFill>
                  <a:srgbClr val="A3D702"/>
                </a:solidFill>
                <a:latin typeface="Century Gothic"/>
                <a:cs typeface="Century Gothic"/>
              </a:rPr>
              <a:t> 101 – National </a:t>
            </a:r>
            <a:r>
              <a:rPr lang="fr-CA" sz="2000" i="1" dirty="0" err="1">
                <a:solidFill>
                  <a:srgbClr val="A3D702"/>
                </a:solidFill>
                <a:latin typeface="Century Gothic"/>
                <a:cs typeface="Century Gothic"/>
              </a:rPr>
              <a:t>Geographic</a:t>
            </a:r>
            <a:r>
              <a:rPr lang="fr-CA" sz="2000" i="1" dirty="0">
                <a:solidFill>
                  <a:srgbClr val="A3D702"/>
                </a:solidFill>
                <a:latin typeface="Century Gothic"/>
                <a:cs typeface="Century Gothic"/>
              </a:rPr>
              <a:t> (2007)</a:t>
            </a:r>
            <a:endParaRPr lang="fr-FR" sz="2000" dirty="0">
              <a:solidFill>
                <a:srgbClr val="A3D702"/>
              </a:solidFill>
              <a:latin typeface="Century Gothic"/>
              <a:cs typeface="Century Gothic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145234" y="3319752"/>
            <a:ext cx="95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(Vidéo)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7500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11535" y="2188616"/>
            <a:ext cx="6167860" cy="3910074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684377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A3D702"/>
                </a:solidFill>
                <a:latin typeface="Century Gothic"/>
                <a:cs typeface="Century Gothic"/>
              </a:rPr>
              <a:t>Merci pour votre attention !</a:t>
            </a:r>
            <a:endParaRPr lang="fr-FR" sz="3600" dirty="0">
              <a:solidFill>
                <a:srgbClr val="A3D702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9738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>
            <p:custDataLst>
              <p:tags r:id="rId1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6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smtClean="0">
                <a:solidFill>
                  <a:srgbClr val="66CCFF"/>
                </a:solidFill>
                <a:latin typeface="Century Gothic"/>
                <a:cs typeface="Century Gothic"/>
              </a:rPr>
              <a:t>Questions</a:t>
            </a:r>
            <a:endParaRPr lang="fr-FR" sz="2800" dirty="0">
              <a:solidFill>
                <a:srgbClr val="66CCFF"/>
              </a:solidFill>
              <a:latin typeface="Century Gothic"/>
              <a:cs typeface="Century Gothic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6163" y="1843379"/>
            <a:ext cx="7595735" cy="4525963"/>
          </a:xfrm>
        </p:spPr>
        <p:txBody>
          <a:bodyPr>
            <a:normAutofit/>
          </a:bodyPr>
          <a:lstStyle/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>
                <a:latin typeface="Century Gothic"/>
                <a:cs typeface="Century Gothic"/>
              </a:rPr>
              <a:t>Comment définir l’environnement? Qu’est-ce qu’il englobe</a:t>
            </a:r>
            <a:r>
              <a:rPr lang="fr-CA" sz="2000" dirty="0" smtClean="0">
                <a:latin typeface="Century Gothic"/>
                <a:cs typeface="Century Gothic"/>
              </a:rPr>
              <a:t>?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>
                <a:latin typeface="Century Gothic"/>
                <a:cs typeface="Century Gothic"/>
              </a:rPr>
              <a:t>Est-ce que la pollution de l’environnement devrait être considérée comme un crime contre l’Humanité?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>
                <a:latin typeface="Century Gothic"/>
                <a:cs typeface="Century Gothic"/>
              </a:rPr>
              <a:t>Comment définir l’Humanité? Est-ce qu’elle englobe les espèces animales?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 smtClean="0">
                <a:latin typeface="Century Gothic"/>
                <a:cs typeface="Century Gothic"/>
              </a:rPr>
              <a:t>Une </a:t>
            </a:r>
            <a:r>
              <a:rPr lang="fr-CA" sz="2000" dirty="0">
                <a:latin typeface="Century Gothic"/>
                <a:cs typeface="Century Gothic"/>
              </a:rPr>
              <a:t>Cour internationale de l’environnement est-elle envisageable? Les États accepteraient-ils sa compétence?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fr-CA" sz="2000" dirty="0" smtClean="0">
                <a:latin typeface="Century Gothic"/>
                <a:cs typeface="Century Gothic"/>
              </a:rPr>
              <a:t>Est</a:t>
            </a:r>
            <a:r>
              <a:rPr lang="fr-CA" sz="2000" dirty="0">
                <a:latin typeface="Century Gothic"/>
                <a:cs typeface="Century Gothic"/>
              </a:rPr>
              <a:t>-ce une simple question de temps avant que les États acceptent des objectifs contraignants en matière d’émissions de CO</a:t>
            </a:r>
            <a:r>
              <a:rPr lang="fr-CA" sz="2000" baseline="-25000" dirty="0">
                <a:latin typeface="Century Gothic"/>
                <a:cs typeface="Century Gothic"/>
              </a:rPr>
              <a:t>2</a:t>
            </a:r>
            <a:r>
              <a:rPr lang="fr-CA" sz="2000" dirty="0">
                <a:latin typeface="Century Gothic"/>
                <a:cs typeface="Century Gothic"/>
              </a:rPr>
              <a:t>?</a:t>
            </a:r>
          </a:p>
          <a:p>
            <a:pPr marL="0" indent="0" algn="just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fr-FR" sz="2000" dirty="0" smtClean="0">
              <a:latin typeface="Century Gothic"/>
              <a:cs typeface="Century Gothic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782841" y="5552568"/>
            <a:ext cx="1214848" cy="115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0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85336" y="1687298"/>
            <a:ext cx="7770268" cy="2879574"/>
          </a:xfrm>
        </p:spPr>
        <p:txBody>
          <a:bodyPr>
            <a:noAutofit/>
          </a:bodyPr>
          <a:lstStyle/>
          <a:p>
            <a:pPr marL="68580" lvl="0" indent="0" algn="just">
              <a:spcBef>
                <a:spcPts val="0"/>
              </a:spcBef>
              <a:buNone/>
            </a:pPr>
            <a:r>
              <a:rPr lang="fr-CA" sz="2200" dirty="0" smtClean="0">
                <a:latin typeface="Century Gothic"/>
                <a:cs typeface="Century Gothic"/>
              </a:rPr>
              <a:t>4. La </a:t>
            </a:r>
            <a:r>
              <a:rPr lang="fr-CA" sz="2200" i="1" dirty="0" smtClean="0">
                <a:latin typeface="Century Gothic"/>
                <a:cs typeface="Century Gothic"/>
              </a:rPr>
              <a:t>Convention-cadre des Nations Unies sur les changements climatiques </a:t>
            </a:r>
            <a:r>
              <a:rPr lang="fr-CA" sz="2200" dirty="0" smtClean="0">
                <a:latin typeface="Century Gothic"/>
                <a:cs typeface="Century Gothic"/>
              </a:rPr>
              <a:t>avait une lacune majeure :</a:t>
            </a:r>
          </a:p>
          <a:p>
            <a:pPr lvl="1">
              <a:spcBef>
                <a:spcPts val="0"/>
              </a:spcBef>
              <a:buClr>
                <a:srgbClr val="A3D702"/>
              </a:buClr>
              <a:buFont typeface="Lucida Grande"/>
              <a:buChar char="✤"/>
            </a:pPr>
            <a:r>
              <a:rPr lang="fr-CA" sz="2200" dirty="0" smtClean="0">
                <a:latin typeface="Century Gothic"/>
                <a:cs typeface="Century Gothic"/>
              </a:rPr>
              <a:t>Elle était trop vague;</a:t>
            </a:r>
          </a:p>
          <a:p>
            <a:pPr lvl="1">
              <a:spcBef>
                <a:spcPts val="0"/>
              </a:spcBef>
              <a:buClr>
                <a:srgbClr val="A3D702"/>
              </a:buClr>
              <a:buFont typeface="Lucida Grande"/>
              <a:buChar char="✤"/>
            </a:pPr>
            <a:r>
              <a:rPr lang="fr-CA" sz="2200" dirty="0" smtClean="0">
                <a:latin typeface="Century Gothic"/>
                <a:cs typeface="Century Gothic"/>
              </a:rPr>
              <a:t>Tous les pays du monde devaient la ratifier pour qu’elle entre en vigueur;</a:t>
            </a:r>
          </a:p>
          <a:p>
            <a:pPr lvl="1">
              <a:spcBef>
                <a:spcPts val="0"/>
              </a:spcBef>
              <a:buClr>
                <a:srgbClr val="A3D702"/>
              </a:buClr>
              <a:buFont typeface="Lucida Grande"/>
              <a:buChar char="✤"/>
            </a:pPr>
            <a:r>
              <a:rPr lang="fr-CA" sz="2200" dirty="0" smtClean="0">
                <a:latin typeface="Century Gothic"/>
                <a:cs typeface="Century Gothic"/>
              </a:rPr>
              <a:t>Elle ne contenait aucune obligation juridiquement contraignante quant à la réduction des émissions de CO</a:t>
            </a:r>
            <a:r>
              <a:rPr lang="fr-CA" sz="2200" baseline="-25000" dirty="0" smtClean="0">
                <a:latin typeface="Century Gothic"/>
                <a:cs typeface="Century Gothic"/>
              </a:rPr>
              <a:t>2</a:t>
            </a:r>
            <a:r>
              <a:rPr lang="fr-CA" sz="2200" dirty="0" smtClean="0">
                <a:latin typeface="Century Gothic"/>
                <a:cs typeface="Century Gothic"/>
              </a:rPr>
              <a:t>;  </a:t>
            </a:r>
          </a:p>
          <a:p>
            <a:pPr lvl="1">
              <a:spcBef>
                <a:spcPts val="0"/>
              </a:spcBef>
              <a:buClr>
                <a:srgbClr val="A3D702"/>
              </a:buClr>
              <a:buFont typeface="Lucida Grande"/>
              <a:buChar char="✤"/>
            </a:pPr>
            <a:r>
              <a:rPr lang="fr-CA" sz="2200" dirty="0" smtClean="0">
                <a:latin typeface="Century Gothic"/>
                <a:cs typeface="Century Gothic"/>
              </a:rPr>
              <a:t>On a perdu le document original. </a:t>
            </a:r>
          </a:p>
          <a:p>
            <a:pPr marL="68580" lvl="0" indent="0" algn="just">
              <a:spcBef>
                <a:spcPts val="0"/>
              </a:spcBef>
              <a:buNone/>
            </a:pPr>
            <a:endParaRPr lang="fr-CA" sz="2200" dirty="0">
              <a:latin typeface="Century Gothic"/>
              <a:cs typeface="Century Gothic"/>
            </a:endParaRPr>
          </a:p>
        </p:txBody>
      </p:sp>
      <p:pic>
        <p:nvPicPr>
          <p:cNvPr id="7" name="Dodododododo.mp3">
            <a:hlinkClick r:id="" action="ppaction://media"/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4">
                  <p14:trim st="14420.1008"/>
                </p14:media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094" y="4985897"/>
            <a:ext cx="2030838" cy="1484359"/>
          </a:xfrm>
          <a:prstGeom prst="rect">
            <a:avLst/>
          </a:prstGeom>
        </p:spPr>
      </p:pic>
      <p:grpSp>
        <p:nvGrpSpPr>
          <p:cNvPr id="8" name="Grouper 7"/>
          <p:cNvGrpSpPr/>
          <p:nvPr>
            <p:custDataLst>
              <p:tags r:id="rId5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9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9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12" name="Titr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46699" y="399799"/>
            <a:ext cx="7024744" cy="745152"/>
          </a:xfrm>
        </p:spPr>
        <p:txBody>
          <a:bodyPr>
            <a:normAutofit fontScale="90000"/>
          </a:bodyPr>
          <a:lstStyle/>
          <a:p>
            <a:pPr algn="l"/>
            <a:r>
              <a:rPr lang="fr-CA" dirty="0" smtClean="0">
                <a:solidFill>
                  <a:srgbClr val="A3D702"/>
                </a:solidFill>
                <a:latin typeface="Century Gothic"/>
                <a:cs typeface="Century Gothic"/>
              </a:rPr>
              <a:t>Feu vert!</a:t>
            </a:r>
            <a:endParaRPr lang="fr-CA" dirty="0">
              <a:solidFill>
                <a:srgbClr val="A3D702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4001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85336" y="1687298"/>
            <a:ext cx="7459501" cy="2879574"/>
          </a:xfrm>
        </p:spPr>
        <p:txBody>
          <a:bodyPr>
            <a:noAutofit/>
          </a:bodyPr>
          <a:lstStyle/>
          <a:p>
            <a:pPr marL="68580" lvl="0" indent="0" algn="just">
              <a:spcBef>
                <a:spcPts val="0"/>
              </a:spcBef>
              <a:buNone/>
            </a:pPr>
            <a:r>
              <a:rPr lang="fr-CA" sz="2200" dirty="0" smtClean="0">
                <a:latin typeface="Century Gothic"/>
                <a:cs typeface="Century Gothic"/>
              </a:rPr>
              <a:t>5. Le plus grand émetteur de gaz à effet de serre (à l’époque) a refusé de ratifier le </a:t>
            </a:r>
            <a:r>
              <a:rPr lang="fr-CA" sz="2200" i="1" dirty="0" smtClean="0">
                <a:latin typeface="Century Gothic"/>
                <a:cs typeface="Century Gothic"/>
              </a:rPr>
              <a:t>Protocole de Kyoto</a:t>
            </a:r>
            <a:r>
              <a:rPr lang="fr-CA" sz="2200" dirty="0" smtClean="0">
                <a:latin typeface="Century Gothic"/>
                <a:cs typeface="Century Gothic"/>
              </a:rPr>
              <a:t>. De quel État s’agit-il?</a:t>
            </a:r>
          </a:p>
          <a:p>
            <a:pPr lvl="1" algn="just">
              <a:spcBef>
                <a:spcPts val="0"/>
              </a:spcBef>
              <a:buClr>
                <a:srgbClr val="A3D702"/>
              </a:buClr>
              <a:buFont typeface="Arial"/>
              <a:buChar char="✤"/>
            </a:pPr>
            <a:r>
              <a:rPr lang="fr-CA" sz="2200" dirty="0" smtClean="0">
                <a:latin typeface="Century Gothic"/>
                <a:cs typeface="Century Gothic"/>
              </a:rPr>
              <a:t>Le Canada;</a:t>
            </a:r>
          </a:p>
          <a:p>
            <a:pPr lvl="1" algn="just">
              <a:spcBef>
                <a:spcPts val="0"/>
              </a:spcBef>
              <a:buClr>
                <a:srgbClr val="A3D702"/>
              </a:buClr>
              <a:buFont typeface="Arial"/>
              <a:buChar char="✤"/>
            </a:pPr>
            <a:r>
              <a:rPr lang="fr-CA" sz="2200" dirty="0" smtClean="0">
                <a:latin typeface="Century Gothic"/>
                <a:cs typeface="Century Gothic"/>
              </a:rPr>
              <a:t>La Chine;</a:t>
            </a:r>
          </a:p>
          <a:p>
            <a:pPr lvl="1" algn="just">
              <a:spcBef>
                <a:spcPts val="0"/>
              </a:spcBef>
              <a:buClr>
                <a:srgbClr val="A3D702"/>
              </a:buClr>
              <a:buFont typeface="Arial"/>
              <a:buChar char="✤"/>
            </a:pPr>
            <a:r>
              <a:rPr lang="fr-CA" sz="2200" dirty="0" smtClean="0">
                <a:latin typeface="Century Gothic"/>
                <a:cs typeface="Century Gothic"/>
              </a:rPr>
              <a:t>La France;</a:t>
            </a:r>
          </a:p>
          <a:p>
            <a:pPr lvl="1" algn="just">
              <a:spcBef>
                <a:spcPts val="0"/>
              </a:spcBef>
              <a:buClr>
                <a:srgbClr val="A3D702"/>
              </a:buClr>
              <a:buFont typeface="Arial"/>
              <a:buChar char="✤"/>
            </a:pPr>
            <a:r>
              <a:rPr lang="fr-CA" sz="2200" dirty="0" smtClean="0">
                <a:latin typeface="Century Gothic"/>
                <a:cs typeface="Century Gothic"/>
              </a:rPr>
              <a:t>Les États-Unis.</a:t>
            </a:r>
          </a:p>
          <a:p>
            <a:pPr marL="68580" lvl="0" indent="0" algn="just">
              <a:spcBef>
                <a:spcPts val="0"/>
              </a:spcBef>
              <a:buNone/>
            </a:pPr>
            <a:endParaRPr lang="fr-CA" sz="2200" dirty="0">
              <a:latin typeface="Century Gothic"/>
              <a:cs typeface="Century Gothic"/>
            </a:endParaRPr>
          </a:p>
        </p:txBody>
      </p:sp>
      <p:grpSp>
        <p:nvGrpSpPr>
          <p:cNvPr id="8" name="Grouper 7"/>
          <p:cNvGrpSpPr/>
          <p:nvPr>
            <p:custDataLst>
              <p:tags r:id="rId2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8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8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1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46699" y="399799"/>
            <a:ext cx="7024744" cy="745152"/>
          </a:xfrm>
        </p:spPr>
        <p:txBody>
          <a:bodyPr>
            <a:normAutofit fontScale="90000"/>
          </a:bodyPr>
          <a:lstStyle/>
          <a:p>
            <a:pPr algn="l"/>
            <a:r>
              <a:rPr lang="fr-CA" dirty="0" smtClean="0">
                <a:solidFill>
                  <a:srgbClr val="A3D702"/>
                </a:solidFill>
                <a:latin typeface="Century Gothic"/>
                <a:cs typeface="Century Gothic"/>
              </a:rPr>
              <a:t>Feu vert!</a:t>
            </a:r>
            <a:endParaRPr lang="fr-CA" dirty="0">
              <a:solidFill>
                <a:srgbClr val="A3D702"/>
              </a:solidFill>
              <a:latin typeface="Century Gothic"/>
              <a:cs typeface="Century Gothic"/>
            </a:endParaRPr>
          </a:p>
        </p:txBody>
      </p:sp>
      <p:pic>
        <p:nvPicPr>
          <p:cNvPr id="13" name="Dodododododo.mp3">
            <a:hlinkClick r:id="" action="ppaction://media"/>
          </p:cNvPr>
          <p:cNvPicPr>
            <a:picLocks noChangeAspect="1"/>
          </p:cNvPicPr>
          <p:nvPr>
            <a:audioFile r:link="rId4"/>
            <p:custDataLst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st="14420.1008"/>
                </p14:media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14" y="4653136"/>
            <a:ext cx="3563135" cy="164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4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85336" y="1687298"/>
            <a:ext cx="7459501" cy="2879574"/>
          </a:xfrm>
        </p:spPr>
        <p:txBody>
          <a:bodyPr>
            <a:noAutofit/>
          </a:bodyPr>
          <a:lstStyle/>
          <a:p>
            <a:pPr marL="68580" lvl="0" indent="0" algn="just">
              <a:spcBef>
                <a:spcPts val="0"/>
              </a:spcBef>
              <a:buClr>
                <a:srgbClr val="A3D702"/>
              </a:buClr>
              <a:buNone/>
            </a:pPr>
            <a:r>
              <a:rPr lang="fr-CA" sz="2200" dirty="0" smtClean="0">
                <a:latin typeface="Century Gothic"/>
                <a:cs typeface="Century Gothic"/>
              </a:rPr>
              <a:t>6. En 2002, le Sommet de Johannesburg, qui faisait suite à la conférence de Rio, a permis la rédaction et la signature d’une convention juridiquement contraignante obligeant les États du Nord à réduire leurs émissions de gaz carbonique. </a:t>
            </a:r>
          </a:p>
          <a:p>
            <a:pPr lvl="1" algn="just">
              <a:spcBef>
                <a:spcPts val="0"/>
              </a:spcBef>
              <a:buClr>
                <a:srgbClr val="A3D702"/>
              </a:buClr>
              <a:buFont typeface="Lucida Grande"/>
              <a:buChar char="✤"/>
            </a:pPr>
            <a:r>
              <a:rPr lang="fr-CA" sz="2200" dirty="0" smtClean="0">
                <a:latin typeface="Century Gothic"/>
                <a:cs typeface="Century Gothic"/>
              </a:rPr>
              <a:t>Vrai </a:t>
            </a:r>
          </a:p>
          <a:p>
            <a:pPr lvl="1" algn="just">
              <a:spcBef>
                <a:spcPts val="0"/>
              </a:spcBef>
              <a:buClr>
                <a:srgbClr val="A3D702"/>
              </a:buClr>
              <a:buFont typeface="Lucida Grande"/>
              <a:buChar char="✤"/>
            </a:pPr>
            <a:r>
              <a:rPr lang="fr-CA" sz="2200" dirty="0" smtClean="0">
                <a:latin typeface="Century Gothic"/>
                <a:cs typeface="Century Gothic"/>
              </a:rPr>
              <a:t>Faux</a:t>
            </a:r>
          </a:p>
        </p:txBody>
      </p:sp>
      <p:grpSp>
        <p:nvGrpSpPr>
          <p:cNvPr id="8" name="Grouper 7"/>
          <p:cNvGrpSpPr/>
          <p:nvPr>
            <p:custDataLst>
              <p:tags r:id="rId2"/>
            </p:custDataLst>
          </p:nvPr>
        </p:nvGrpSpPr>
        <p:grpSpPr>
          <a:xfrm>
            <a:off x="546699" y="620174"/>
            <a:ext cx="8326637" cy="878524"/>
            <a:chOff x="546699" y="620174"/>
            <a:chExt cx="8326637" cy="878524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42585" y="620174"/>
              <a:ext cx="4130751" cy="878524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8"/>
            <a:srcRect r="42350"/>
            <a:stretch/>
          </p:blipFill>
          <p:spPr>
            <a:xfrm>
              <a:off x="546699" y="620174"/>
              <a:ext cx="2381394" cy="878524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8"/>
            <a:srcRect r="42350"/>
            <a:stretch/>
          </p:blipFill>
          <p:spPr>
            <a:xfrm>
              <a:off x="2914581" y="620174"/>
              <a:ext cx="2381394" cy="878524"/>
            </a:xfrm>
            <a:prstGeom prst="rect">
              <a:avLst/>
            </a:prstGeom>
          </p:spPr>
        </p:pic>
      </p:grpSp>
      <p:sp>
        <p:nvSpPr>
          <p:cNvPr id="1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46699" y="399799"/>
            <a:ext cx="7024744" cy="745152"/>
          </a:xfrm>
        </p:spPr>
        <p:txBody>
          <a:bodyPr>
            <a:normAutofit fontScale="90000"/>
          </a:bodyPr>
          <a:lstStyle/>
          <a:p>
            <a:pPr algn="l"/>
            <a:r>
              <a:rPr lang="fr-CA" dirty="0" smtClean="0">
                <a:solidFill>
                  <a:srgbClr val="A3D702"/>
                </a:solidFill>
                <a:latin typeface="Century Gothic"/>
                <a:cs typeface="Century Gothic"/>
              </a:rPr>
              <a:t>Feu vert!</a:t>
            </a:r>
            <a:endParaRPr lang="fr-CA" dirty="0">
              <a:solidFill>
                <a:srgbClr val="A3D702"/>
              </a:solidFill>
              <a:latin typeface="Century Gothic"/>
              <a:cs typeface="Century Gothic"/>
            </a:endParaRPr>
          </a:p>
        </p:txBody>
      </p:sp>
      <p:pic>
        <p:nvPicPr>
          <p:cNvPr id="14" name="Dodododododo.mp3">
            <a:hlinkClick r:id="" action="ppaction://media"/>
          </p:cNvPr>
          <p:cNvPicPr>
            <a:picLocks noChangeAspect="1"/>
          </p:cNvPicPr>
          <p:nvPr>
            <a:audioFile r:link="rId4"/>
            <p:custDataLst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st="14420.1008"/>
                </p14:media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677" y="4690623"/>
            <a:ext cx="1774118" cy="16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</TotalTime>
  <Words>1498</Words>
  <Application>Microsoft Office PowerPoint</Application>
  <PresentationFormat>Affichage à l'écran (4:3)</PresentationFormat>
  <Paragraphs>395</Paragraphs>
  <Slides>62</Slides>
  <Notes>0</Notes>
  <HiddenSlides>0</HiddenSlides>
  <MMClips>11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62</vt:i4>
      </vt:variant>
    </vt:vector>
  </HeadingPairs>
  <TitlesOfParts>
    <vt:vector size="63" baseType="lpstr">
      <vt:lpstr>Thème Office</vt:lpstr>
      <vt:lpstr>Présentation PowerPoint</vt:lpstr>
      <vt:lpstr>Sommaire </vt:lpstr>
      <vt:lpstr>Présentation PowerPoint</vt:lpstr>
      <vt:lpstr>Feu vert!</vt:lpstr>
      <vt:lpstr>Feu vert!</vt:lpstr>
      <vt:lpstr>Feu vert!</vt:lpstr>
      <vt:lpstr>Feu vert!</vt:lpstr>
      <vt:lpstr>Feu vert!</vt:lpstr>
      <vt:lpstr>Feu vert!</vt:lpstr>
      <vt:lpstr>Feu vert!</vt:lpstr>
      <vt:lpstr>Feu vert!</vt:lpstr>
      <vt:lpstr>Feu vert!</vt:lpstr>
      <vt:lpstr>Feu vert!</vt:lpstr>
      <vt:lpstr>Feu vert!</vt:lpstr>
      <vt:lpstr>Présentation PowerPoint</vt:lpstr>
      <vt:lpstr>Introduction</vt:lpstr>
      <vt:lpstr>Problèmes environnementaux</vt:lpstr>
      <vt:lpstr>Outils du DIE  </vt:lpstr>
      <vt:lpstr>Outils : Accords et Jurisprudence </vt:lpstr>
      <vt:lpstr>Outils : Principes et Coutume </vt:lpstr>
      <vt:lpstr>Difficultés de mise en œuvre </vt:lpstr>
      <vt:lpstr>Bilan du DIE </vt:lpstr>
      <vt:lpstr>Présentation PowerPoint</vt:lpstr>
      <vt:lpstr>I. Introduction générale </vt:lpstr>
      <vt:lpstr>Ratifications</vt:lpstr>
      <vt:lpstr>Contenu du Protocole (1/2)</vt:lpstr>
      <vt:lpstr>Contenu du Protocole (2/2)</vt:lpstr>
      <vt:lpstr>Adaptabilité des dispositions</vt:lpstr>
      <vt:lpstr>Marché d’échange de droits d’émissions</vt:lpstr>
      <vt:lpstr>Sanctions (?)</vt:lpstr>
      <vt:lpstr>II. Table ronde (1/5)</vt:lpstr>
      <vt:lpstr>II. Table ronde (2/5)</vt:lpstr>
      <vt:lpstr>II. Table ronde (3/5)</vt:lpstr>
      <vt:lpstr>II. Table ronde (4/5)</vt:lpstr>
      <vt:lpstr>II. Table ronde (5/5)</vt:lpstr>
      <vt:lpstr>Présentation PowerPoint</vt:lpstr>
      <vt:lpstr>I. Introduction générale </vt:lpstr>
      <vt:lpstr>Résultat des négociations (1/3)</vt:lpstr>
      <vt:lpstr>Résultat des négociations (2/3)</vt:lpstr>
      <vt:lpstr>Résultat des négociations (3/3)</vt:lpstr>
      <vt:lpstr>Bilan : Insuffisances (1/2)</vt:lpstr>
      <vt:lpstr>Bilan : Insuffisances (2/2)</vt:lpstr>
      <vt:lpstr>Bilan : Avancées</vt:lpstr>
      <vt:lpstr>II. Table ronde (1/14)</vt:lpstr>
      <vt:lpstr>II. Table ronde (2/14)</vt:lpstr>
      <vt:lpstr>II. Table ronde (3/14)</vt:lpstr>
      <vt:lpstr>II. Table ronde (4/14)</vt:lpstr>
      <vt:lpstr>II. Table ronde (5/14)</vt:lpstr>
      <vt:lpstr>II. Table ronde (6/14)</vt:lpstr>
      <vt:lpstr>II. Table ronde (7/14)</vt:lpstr>
      <vt:lpstr>II. Table ronde (8/14)</vt:lpstr>
      <vt:lpstr>II. Table ronde (9/14)</vt:lpstr>
      <vt:lpstr>II. Table ronde (10/14)</vt:lpstr>
      <vt:lpstr>II. Table ronde (11/14)</vt:lpstr>
      <vt:lpstr>II. Table ronde (12/14)</vt:lpstr>
      <vt:lpstr>II. Table ronde (13/14)</vt:lpstr>
      <vt:lpstr>II. Table ronde (14/14)</vt:lpstr>
      <vt:lpstr>Canada</vt:lpstr>
      <vt:lpstr>Présentation PowerPoint</vt:lpstr>
      <vt:lpstr>Conclusion</vt:lpstr>
      <vt:lpstr>Merci pour votre attention !</vt:lpstr>
      <vt:lpstr>Questions</vt:lpstr>
    </vt:vector>
  </TitlesOfParts>
  <Company>Université de Montréal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Marlène Bartès</dc:creator>
  <cp:lastModifiedBy>Utilisateur</cp:lastModifiedBy>
  <cp:revision>75</cp:revision>
  <dcterms:created xsi:type="dcterms:W3CDTF">2012-02-23T17:28:58Z</dcterms:created>
  <dcterms:modified xsi:type="dcterms:W3CDTF">2012-03-02T19:03:17Z</dcterms:modified>
</cp:coreProperties>
</file>