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embeddings/Pr_sentation_Microsoft_PowerPoint_97_-_20031.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1"/>
  </p:notesMasterIdLst>
  <p:sldIdLst>
    <p:sldId id="294" r:id="rId2"/>
    <p:sldId id="295" r:id="rId3"/>
    <p:sldId id="296" r:id="rId4"/>
    <p:sldId id="297" r:id="rId5"/>
    <p:sldId id="268" r:id="rId6"/>
    <p:sldId id="278" r:id="rId7"/>
    <p:sldId id="291" r:id="rId8"/>
    <p:sldId id="269" r:id="rId9"/>
    <p:sldId id="274" r:id="rId10"/>
    <p:sldId id="279" r:id="rId11"/>
    <p:sldId id="280" r:id="rId12"/>
    <p:sldId id="281" r:id="rId13"/>
    <p:sldId id="282" r:id="rId14"/>
    <p:sldId id="271" r:id="rId15"/>
    <p:sldId id="275" r:id="rId16"/>
    <p:sldId id="299" r:id="rId17"/>
    <p:sldId id="270" r:id="rId18"/>
    <p:sldId id="290" r:id="rId19"/>
    <p:sldId id="292" r:id="rId20"/>
    <p:sldId id="283" r:id="rId21"/>
    <p:sldId id="284" r:id="rId22"/>
    <p:sldId id="273" r:id="rId23"/>
    <p:sldId id="285" r:id="rId24"/>
    <p:sldId id="277" r:id="rId25"/>
    <p:sldId id="286" r:id="rId26"/>
    <p:sldId id="289" r:id="rId27"/>
    <p:sldId id="298" r:id="rId28"/>
    <p:sldId id="287" r:id="rId29"/>
    <p:sldId id="288"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C0B59"/>
    <a:srgbClr val="08041E"/>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horzBarState="maximized">
    <p:restoredLeft sz="15642" autoAdjust="0"/>
    <p:restoredTop sz="94667" autoAdjust="0"/>
  </p:normalViewPr>
  <p:slideViewPr>
    <p:cSldViewPr>
      <p:cViewPr varScale="1">
        <p:scale>
          <a:sx n="99" d="100"/>
          <a:sy n="99" d="100"/>
        </p:scale>
        <p:origin x="-1272" y="-96"/>
      </p:cViewPr>
      <p:guideLst>
        <p:guide orient="horz" pos="2160"/>
        <p:guide pos="2880"/>
      </p:guideLst>
    </p:cSldViewPr>
  </p:slideViewPr>
  <p:outlineViewPr>
    <p:cViewPr>
      <p:scale>
        <a:sx n="33" d="100"/>
        <a:sy n="33" d="100"/>
      </p:scale>
      <p:origin x="42" y="4566"/>
    </p:cViewPr>
  </p:outlineViewPr>
  <p:notesTextViewPr>
    <p:cViewPr>
      <p:scale>
        <a:sx n="100" d="100"/>
        <a:sy n="100" d="100"/>
      </p:scale>
      <p:origin x="0" y="0"/>
    </p:cViewPr>
  </p:notesTextViewPr>
  <p:sorterViewPr>
    <p:cViewPr>
      <p:scale>
        <a:sx n="66" d="100"/>
        <a:sy n="66" d="100"/>
      </p:scale>
      <p:origin x="0" y="1086"/>
    </p:cViewPr>
  </p:sorter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theme" Target="theme/theme1.xml"/><Relationship Id="rId3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A02F0-2C01-45B6-8500-EDEB98B58900}" type="datetimeFigureOut">
              <a:rPr lang="fr-CH" smtClean="0"/>
              <a:pPr/>
              <a:t>12/02/12</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D6B6F-C725-462A-9743-353A0532D222}" type="slidenum">
              <a:rPr lang="fr-CH" smtClean="0"/>
              <a:pPr/>
              <a:t>‹#›</a:t>
            </a:fld>
            <a:endParaRPr lang="fr-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193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a:p>
        </p:txBody>
      </p:sp>
      <p:sp>
        <p:nvSpPr>
          <p:cNvPr id="4" name="Espace réservé du numéro de diapositive 3"/>
          <p:cNvSpPr>
            <a:spLocks noGrp="1"/>
          </p:cNvSpPr>
          <p:nvPr>
            <p:ph type="sldNum" sz="quarter" idx="10"/>
          </p:nvPr>
        </p:nvSpPr>
        <p:spPr/>
        <p:txBody>
          <a:bodyPr/>
          <a:lstStyle/>
          <a:p>
            <a:fld id="{429D6B6F-C725-462A-9743-353A0532D222}" type="slidenum">
              <a:rPr lang="fr-CH" smtClean="0"/>
              <a:pPr/>
              <a:t>2</a:t>
            </a:fld>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E8E5B40-4C8D-4D61-9786-FB4E1738266A}" type="slidenum">
              <a:rPr lang="fr-CA" smtClean="0"/>
              <a:pPr/>
              <a:t>3</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931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H"/>
          </a:p>
        </p:txBody>
      </p:sp>
      <p:sp>
        <p:nvSpPr>
          <p:cNvPr id="4" name="Espace réservé de la date 3"/>
          <p:cNvSpPr>
            <a:spLocks noGrp="1"/>
          </p:cNvSpPr>
          <p:nvPr>
            <p:ph type="dt" sz="half" idx="10"/>
          </p:nvPr>
        </p:nvSpPr>
        <p:spPr/>
        <p:txBody>
          <a:bodyPr/>
          <a:lstStyle/>
          <a:p>
            <a:fld id="{1DF9FF17-EECD-4946-9941-8E7AD070B7AC}" type="datetimeFigureOut">
              <a:rPr lang="fr-CH" smtClean="0"/>
              <a:pPr/>
              <a:t>12/02/12</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1DF9FF17-EECD-4946-9941-8E7AD070B7AC}" type="datetimeFigureOut">
              <a:rPr lang="fr-CH" smtClean="0"/>
              <a:pPr/>
              <a:t>12/02/12</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1DF9FF17-EECD-4946-9941-8E7AD070B7AC}" type="datetimeFigureOut">
              <a:rPr lang="fr-CH" smtClean="0"/>
              <a:pPr/>
              <a:t>12/02/12</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1DF9FF17-EECD-4946-9941-8E7AD070B7AC}" type="datetimeFigureOut">
              <a:rPr lang="fr-CH" smtClean="0"/>
              <a:pPr/>
              <a:t>12/02/12</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DF9FF17-EECD-4946-9941-8E7AD070B7AC}" type="datetimeFigureOut">
              <a:rPr lang="fr-CH" smtClean="0"/>
              <a:pPr/>
              <a:t>12/02/12</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1DF9FF17-EECD-4946-9941-8E7AD070B7AC}" type="datetimeFigureOut">
              <a:rPr lang="fr-CH" smtClean="0"/>
              <a:pPr/>
              <a:t>12/02/12</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1DF9FF17-EECD-4946-9941-8E7AD070B7AC}" type="datetimeFigureOut">
              <a:rPr lang="fr-CH" smtClean="0"/>
              <a:pPr/>
              <a:t>12/02/12</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e la date 2"/>
          <p:cNvSpPr>
            <a:spLocks noGrp="1"/>
          </p:cNvSpPr>
          <p:nvPr>
            <p:ph type="dt" sz="half" idx="10"/>
          </p:nvPr>
        </p:nvSpPr>
        <p:spPr/>
        <p:txBody>
          <a:bodyPr/>
          <a:lstStyle/>
          <a:p>
            <a:fld id="{1DF9FF17-EECD-4946-9941-8E7AD070B7AC}" type="datetimeFigureOut">
              <a:rPr lang="fr-CH" smtClean="0"/>
              <a:pPr/>
              <a:t>12/02/12</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F9FF17-EECD-4946-9941-8E7AD070B7AC}" type="datetimeFigureOut">
              <a:rPr lang="fr-CH" smtClean="0"/>
              <a:pPr/>
              <a:t>12/02/12</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DF9FF17-EECD-4946-9941-8E7AD070B7AC}" type="datetimeFigureOut">
              <a:rPr lang="fr-CH" smtClean="0"/>
              <a:pPr/>
              <a:t>12/02/12</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DF9FF17-EECD-4946-9941-8E7AD070B7AC}" type="datetimeFigureOut">
              <a:rPr lang="fr-CH" smtClean="0"/>
              <a:pPr/>
              <a:t>12/02/12</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38B78D3-5E04-4ACA-85AF-83D9781CF33A}" type="slidenum">
              <a:rPr lang="fr-CH" smtClean="0"/>
              <a:pPr/>
              <a:t>‹#›</a:t>
            </a:fld>
            <a:endParaRPr lang="fr-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9FF17-EECD-4946-9941-8E7AD070B7AC}" type="datetimeFigureOut">
              <a:rPr lang="fr-CH" smtClean="0"/>
              <a:pPr/>
              <a:t>12/02/12</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B78D3-5E04-4ACA-85AF-83D9781CF33A}" type="slidenum">
              <a:rPr lang="fr-CH" smtClean="0"/>
              <a:pPr/>
              <a:t>‹#›</a:t>
            </a:fld>
            <a:endParaRPr lang="fr-CH"/>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1.gif"/></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oleObject" Target="../embeddings/Pr_sentation_Microsoft_PowerPoint_97_-_2003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3763888"/>
          </a:xfrm>
        </p:spPr>
        <p:txBody>
          <a:bodyPr>
            <a:noAutofit/>
          </a:bodyPr>
          <a:lstStyle/>
          <a:p>
            <a:r>
              <a:rPr lang="fr-CA" sz="4800" b="1" dirty="0" smtClean="0">
                <a:solidFill>
                  <a:srgbClr val="002060"/>
                </a:solidFill>
              </a:rPr>
              <a:t>La Réforme du Conseil de Sécurité de l’ONU</a:t>
            </a:r>
            <a:endParaRPr lang="fr-CA" sz="4800" b="1" dirty="0">
              <a:solidFill>
                <a:srgbClr val="002060"/>
              </a:solidFill>
            </a:endParaRPr>
          </a:p>
        </p:txBody>
      </p:sp>
      <p:sp>
        <p:nvSpPr>
          <p:cNvPr id="3" name="Espace réservé du contenu 2"/>
          <p:cNvSpPr>
            <a:spLocks noGrp="1"/>
          </p:cNvSpPr>
          <p:nvPr>
            <p:ph idx="1"/>
          </p:nvPr>
        </p:nvSpPr>
        <p:spPr>
          <a:xfrm>
            <a:off x="4343400" y="2971800"/>
            <a:ext cx="4499248" cy="3048000"/>
          </a:xfrm>
        </p:spPr>
        <p:txBody>
          <a:bodyPr>
            <a:normAutofit fontScale="25000" lnSpcReduction="20000"/>
          </a:bodyPr>
          <a:lstStyle/>
          <a:p>
            <a:pPr marL="0" indent="0">
              <a:buNone/>
            </a:pPr>
            <a:endParaRPr lang="fr-CA" sz="4364" dirty="0" smtClean="0">
              <a:solidFill>
                <a:srgbClr val="002060"/>
              </a:solidFill>
            </a:endParaRPr>
          </a:p>
          <a:p>
            <a:pPr marL="0" indent="0">
              <a:buNone/>
            </a:pPr>
            <a:r>
              <a:rPr lang="fr-CA" sz="9600" dirty="0" smtClean="0">
                <a:solidFill>
                  <a:srgbClr val="002060"/>
                </a:solidFill>
              </a:rPr>
              <a:t>par</a:t>
            </a:r>
            <a:endParaRPr lang="fr-CA" sz="9600" dirty="0" smtClean="0">
              <a:solidFill>
                <a:srgbClr val="002060"/>
              </a:solidFill>
            </a:endParaRPr>
          </a:p>
          <a:p>
            <a:pPr marL="0" indent="0">
              <a:buNone/>
            </a:pPr>
            <a:r>
              <a:rPr lang="fr-CA" sz="9600" dirty="0" smtClean="0">
                <a:solidFill>
                  <a:srgbClr val="002060"/>
                </a:solidFill>
              </a:rPr>
              <a:t>Marianne Desjardins</a:t>
            </a:r>
          </a:p>
          <a:p>
            <a:pPr marL="0" indent="0">
              <a:buNone/>
            </a:pPr>
            <a:r>
              <a:rPr lang="fr-CA" sz="9600" dirty="0" smtClean="0">
                <a:solidFill>
                  <a:srgbClr val="002060"/>
                </a:solidFill>
              </a:rPr>
              <a:t>Olga </a:t>
            </a:r>
            <a:r>
              <a:rPr lang="fr-CA" sz="9600" dirty="0" err="1" smtClean="0">
                <a:solidFill>
                  <a:srgbClr val="002060"/>
                </a:solidFill>
              </a:rPr>
              <a:t>Houde</a:t>
            </a:r>
            <a:endParaRPr lang="fr-CA" sz="9600" dirty="0" smtClean="0">
              <a:solidFill>
                <a:srgbClr val="002060"/>
              </a:solidFill>
            </a:endParaRPr>
          </a:p>
          <a:p>
            <a:pPr marL="0" indent="0">
              <a:buNone/>
            </a:pPr>
            <a:r>
              <a:rPr lang="fr-CA" sz="9600" dirty="0" smtClean="0">
                <a:solidFill>
                  <a:srgbClr val="002060"/>
                </a:solidFill>
              </a:rPr>
              <a:t>Audrey Leclair</a:t>
            </a:r>
          </a:p>
          <a:p>
            <a:pPr marL="0" indent="0">
              <a:buNone/>
            </a:pPr>
            <a:r>
              <a:rPr lang="fr-CA" sz="9600" dirty="0" smtClean="0">
                <a:solidFill>
                  <a:srgbClr val="002060"/>
                </a:solidFill>
              </a:rPr>
              <a:t>Justin </a:t>
            </a:r>
            <a:r>
              <a:rPr lang="fr-CA" sz="9600" dirty="0" err="1" smtClean="0">
                <a:solidFill>
                  <a:srgbClr val="002060"/>
                </a:solidFill>
              </a:rPr>
              <a:t>Margolis</a:t>
            </a:r>
            <a:endParaRPr lang="fr-CA" sz="9600" dirty="0" smtClean="0">
              <a:solidFill>
                <a:srgbClr val="002060"/>
              </a:solidFill>
            </a:endParaRPr>
          </a:p>
          <a:p>
            <a:pPr>
              <a:buNone/>
            </a:pPr>
            <a:r>
              <a:rPr lang="fr-CA" sz="9600" dirty="0" err="1" smtClean="0">
                <a:solidFill>
                  <a:srgbClr val="002060"/>
                </a:solidFill>
              </a:rPr>
              <a:t>Bondoh</a:t>
            </a:r>
            <a:r>
              <a:rPr lang="fr-CA" sz="9600" dirty="0" smtClean="0">
                <a:solidFill>
                  <a:srgbClr val="002060"/>
                </a:solidFill>
              </a:rPr>
              <a:t> </a:t>
            </a:r>
            <a:r>
              <a:rPr lang="fr-CA" sz="9600" dirty="0" err="1" smtClean="0">
                <a:solidFill>
                  <a:srgbClr val="002060"/>
                </a:solidFill>
              </a:rPr>
              <a:t>N’Diekhor</a:t>
            </a:r>
            <a:endParaRPr lang="fr-CA" sz="9600" dirty="0" smtClean="0">
              <a:solidFill>
                <a:srgbClr val="002060"/>
              </a:solidFill>
            </a:endParaRPr>
          </a:p>
          <a:p>
            <a:endParaRPr lang="fr-CA" sz="2000" b="1" dirty="0" smtClean="0">
              <a:solidFill>
                <a:srgbClr val="002060"/>
              </a:solidFill>
            </a:endParaRPr>
          </a:p>
          <a:p>
            <a:endParaRPr lang="fr-CA" sz="2000" b="1" dirty="0" smtClean="0">
              <a:solidFill>
                <a:srgbClr val="002060"/>
              </a:solidFill>
            </a:endParaRPr>
          </a:p>
          <a:p>
            <a:endParaRPr lang="fr-CA" sz="2000" b="1" dirty="0" smtClean="0">
              <a:solidFill>
                <a:srgbClr val="002060"/>
              </a:solidFill>
            </a:endParaRPr>
          </a:p>
          <a:p>
            <a:pPr>
              <a:buNone/>
            </a:pPr>
            <a:r>
              <a:rPr lang="fr-CA" sz="6000" b="1" dirty="0" smtClean="0"/>
              <a:t>Droit </a:t>
            </a:r>
            <a:r>
              <a:rPr lang="fr-CA" sz="6000" b="1" dirty="0" smtClean="0"/>
              <a:t>des </a:t>
            </a:r>
            <a:r>
              <a:rPr lang="fr-CA" sz="6000" b="1" dirty="0" smtClean="0"/>
              <a:t>relations internationales (</a:t>
            </a:r>
            <a:r>
              <a:rPr lang="fr-CA" sz="6000" b="1" dirty="0" smtClean="0"/>
              <a:t>INT-6050)</a:t>
            </a:r>
          </a:p>
          <a:p>
            <a:pPr>
              <a:buNone/>
            </a:pPr>
            <a:r>
              <a:rPr lang="fr-CA" sz="6000" b="1" i="1" dirty="0" smtClean="0"/>
              <a:t>Professeur </a:t>
            </a:r>
            <a:r>
              <a:rPr lang="fr-CA" sz="6000" b="1" dirty="0" smtClean="0"/>
              <a:t>: Daniel Turp</a:t>
            </a:r>
            <a:endParaRPr lang="fr-CA" sz="6000" b="1" dirty="0" smtClean="0"/>
          </a:p>
          <a:p>
            <a:endParaRPr lang="fr-CA" sz="6000" b="1" dirty="0" smtClean="0"/>
          </a:p>
          <a:p>
            <a:pPr>
              <a:buNone/>
            </a:pPr>
            <a:r>
              <a:rPr lang="fr-CA" sz="6000" dirty="0" smtClean="0"/>
              <a:t>10 </a:t>
            </a:r>
            <a:r>
              <a:rPr lang="fr-CA" sz="6000" dirty="0" smtClean="0"/>
              <a:t>février 2012</a:t>
            </a:r>
          </a:p>
          <a:p>
            <a:pPr marL="0" indent="0">
              <a:buNone/>
            </a:pPr>
            <a:endParaRPr lang="fr-CA" sz="6000" dirty="0" smtClean="0">
              <a:solidFill>
                <a:srgbClr val="002060"/>
              </a:solidFill>
            </a:endParaRPr>
          </a:p>
          <a:p>
            <a:endParaRPr lang="fr-CA" sz="6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538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buNone/>
            </a:pPr>
            <a:endParaRPr lang="fr-CH" sz="1800" b="1" dirty="0" smtClean="0">
              <a:solidFill>
                <a:srgbClr val="002060"/>
              </a:solidFill>
            </a:endParaRPr>
          </a:p>
          <a:p>
            <a:pPr marL="514350" indent="-514350" algn="just">
              <a:buFont typeface="Wingdings" pitchFamily="2" charset="2"/>
              <a:buChar char="q"/>
            </a:pPr>
            <a:r>
              <a:rPr lang="fr-CH" sz="1800" b="1" dirty="0" smtClean="0">
                <a:solidFill>
                  <a:srgbClr val="002060"/>
                </a:solidFill>
              </a:rPr>
              <a:t>Les arguments du JAPON pour un siège permanent au CS</a:t>
            </a: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buNone/>
            </a:pPr>
            <a:r>
              <a:rPr lang="fr-CH" sz="1800" b="1" dirty="0" smtClean="0">
                <a:solidFill>
                  <a:srgbClr val="002060"/>
                </a:solidFill>
              </a:rPr>
              <a:t>	</a:t>
            </a: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drapeau-japon.jpg"/>
          <p:cNvPicPr>
            <a:picLocks noChangeAspect="1"/>
          </p:cNvPicPr>
          <p:nvPr/>
        </p:nvPicPr>
        <p:blipFill>
          <a:blip r:embed="rId3" cstate="print"/>
          <a:stretch>
            <a:fillRect/>
          </a:stretch>
        </p:blipFill>
        <p:spPr>
          <a:xfrm>
            <a:off x="539552" y="2348880"/>
            <a:ext cx="7992888" cy="41044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buNone/>
            </a:pPr>
            <a:endParaRPr lang="fr-CH" sz="1800" b="1" dirty="0" smtClean="0">
              <a:solidFill>
                <a:srgbClr val="002060"/>
              </a:solidFill>
            </a:endParaRPr>
          </a:p>
          <a:p>
            <a:pPr marL="514350" indent="-514350" algn="just">
              <a:buFont typeface="Wingdings" pitchFamily="2" charset="2"/>
              <a:buChar char="q"/>
            </a:pPr>
            <a:r>
              <a:rPr lang="fr-CH" sz="1800" b="1" dirty="0" smtClean="0">
                <a:solidFill>
                  <a:srgbClr val="002060"/>
                </a:solidFill>
              </a:rPr>
              <a:t>La proposition de l’ALLEMAGNE pour un siège permanent au CS</a:t>
            </a: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allemagne.jpg"/>
          <p:cNvPicPr>
            <a:picLocks noChangeAspect="1"/>
          </p:cNvPicPr>
          <p:nvPr/>
        </p:nvPicPr>
        <p:blipFill>
          <a:blip r:embed="rId3" cstate="print"/>
          <a:stretch>
            <a:fillRect/>
          </a:stretch>
        </p:blipFill>
        <p:spPr>
          <a:xfrm>
            <a:off x="467544" y="2420888"/>
            <a:ext cx="8352928" cy="39604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buNone/>
            </a:pPr>
            <a:endParaRPr lang="fr-CH" sz="1800" b="1" dirty="0" smtClean="0">
              <a:solidFill>
                <a:srgbClr val="002060"/>
              </a:solidFill>
            </a:endParaRPr>
          </a:p>
          <a:p>
            <a:pPr marL="514350" indent="-514350" algn="just">
              <a:buFont typeface="Wingdings" pitchFamily="2" charset="2"/>
              <a:buChar char="q"/>
            </a:pPr>
            <a:r>
              <a:rPr lang="fr-CH" sz="1800" b="1" dirty="0" smtClean="0">
                <a:solidFill>
                  <a:srgbClr val="002060"/>
                </a:solidFill>
              </a:rPr>
              <a:t>La proposition du BRÉSIL pour un siège permanent au CS</a:t>
            </a:r>
          </a:p>
          <a:p>
            <a:pPr marL="514350" indent="-514350" algn="just">
              <a:buFont typeface="Wingdings" pitchFamily="2" charset="2"/>
              <a:buChar char="q"/>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6" name="Image 5" descr="drapeau-du-bresil.gif"/>
          <p:cNvPicPr>
            <a:picLocks noChangeAspect="1"/>
          </p:cNvPicPr>
          <p:nvPr/>
        </p:nvPicPr>
        <p:blipFill>
          <a:blip r:embed="rId3" cstate="print"/>
          <a:stretch>
            <a:fillRect/>
          </a:stretch>
        </p:blipFill>
        <p:spPr>
          <a:xfrm>
            <a:off x="611560" y="2348880"/>
            <a:ext cx="7920880" cy="42484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buNone/>
            </a:pPr>
            <a:endParaRPr lang="fr-CH" sz="1800" b="1" dirty="0" smtClean="0">
              <a:solidFill>
                <a:srgbClr val="002060"/>
              </a:solidFill>
            </a:endParaRPr>
          </a:p>
          <a:p>
            <a:pPr marL="627063" indent="-627063">
              <a:buFont typeface="Wingdings" pitchFamily="2" charset="2"/>
              <a:buChar char="q"/>
            </a:pPr>
            <a:r>
              <a:rPr lang="fr-CH" sz="2000" b="1" dirty="0" smtClean="0">
                <a:solidFill>
                  <a:srgbClr val="002060"/>
                </a:solidFill>
              </a:rPr>
              <a:t>La proposition de l’INDE pour un siège permanent au CS</a:t>
            </a: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Font typeface="Wingdings" pitchFamily="2" charset="2"/>
              <a:buChar char="q"/>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marL="514350" indent="-514350" algn="just">
              <a:buNone/>
            </a:pPr>
            <a:endParaRPr lang="fr-CH" sz="1800"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india-flag.gif"/>
          <p:cNvPicPr>
            <a:picLocks noChangeAspect="1"/>
          </p:cNvPicPr>
          <p:nvPr/>
        </p:nvPicPr>
        <p:blipFill>
          <a:blip r:embed="rId3" cstate="print"/>
          <a:stretch>
            <a:fillRect/>
          </a:stretch>
        </p:blipFill>
        <p:spPr>
          <a:xfrm>
            <a:off x="539552" y="2492896"/>
            <a:ext cx="7920880" cy="38164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Ins="288000">
            <a:normAutofit/>
          </a:bodyPr>
          <a:lstStyle/>
          <a:p>
            <a:pPr marL="514350" indent="-514350" algn="just">
              <a:buNone/>
            </a:pPr>
            <a:r>
              <a:rPr lang="fr-CH" b="1" dirty="0" smtClean="0">
                <a:solidFill>
                  <a:srgbClr val="002060"/>
                </a:solidFill>
              </a:rPr>
              <a:t>	</a:t>
            </a:r>
            <a:r>
              <a:rPr lang="fr-CH" sz="2400" b="1" dirty="0">
                <a:solidFill>
                  <a:srgbClr val="002060"/>
                </a:solidFill>
              </a:rPr>
              <a:t>3</a:t>
            </a:r>
            <a:r>
              <a:rPr lang="fr-CH" sz="2400" b="1" dirty="0" smtClean="0">
                <a:solidFill>
                  <a:srgbClr val="002060"/>
                </a:solidFill>
              </a:rPr>
              <a:t>.	La proposition du Groupe Uniting for Consensus (UFC): </a:t>
            </a:r>
            <a:r>
              <a:rPr lang="fr-CH" sz="1400" b="1" dirty="0" smtClean="0">
                <a:solidFill>
                  <a:srgbClr val="002060"/>
                </a:solidFill>
              </a:rPr>
              <a:t>Argentine, Canada, Colombie, Costa Rica, Espagne, Italie, Malte, Mexique, Pakistan, République du Corée, Saint-Martin et Turquie</a:t>
            </a:r>
            <a:r>
              <a:rPr lang="fr-CH" sz="2400" b="1" dirty="0" smtClean="0">
                <a:solidFill>
                  <a:srgbClr val="002060"/>
                </a:solidFill>
              </a:rPr>
              <a:t>.</a:t>
            </a:r>
          </a:p>
          <a:p>
            <a:pPr marL="514350" indent="-514350" algn="just">
              <a:buNone/>
            </a:pPr>
            <a:endParaRPr lang="fr-CH" b="1" dirty="0" smtClean="0">
              <a:solidFill>
                <a:srgbClr val="002060"/>
              </a:solidFill>
            </a:endParaRPr>
          </a:p>
          <a:p>
            <a:pPr marL="514350" indent="-514350">
              <a:buNone/>
            </a:pPr>
            <a:endParaRPr lang="fr-CH"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United for Consensus.jpg"/>
          <p:cNvPicPr>
            <a:picLocks noChangeAspect="1"/>
          </p:cNvPicPr>
          <p:nvPr/>
        </p:nvPicPr>
        <p:blipFill>
          <a:blip r:embed="rId3" cstate="print"/>
          <a:stretch>
            <a:fillRect/>
          </a:stretch>
        </p:blipFill>
        <p:spPr>
          <a:xfrm>
            <a:off x="2555776" y="2420887"/>
            <a:ext cx="3744416" cy="417646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lgn="ctr">
              <a:buNone/>
            </a:pPr>
            <a:r>
              <a:rPr lang="fr-CH" sz="2400" b="1" dirty="0" smtClean="0">
                <a:solidFill>
                  <a:srgbClr val="002060"/>
                </a:solidFill>
              </a:rPr>
              <a:t>	</a:t>
            </a:r>
            <a:endParaRPr lang="fr-CH" b="1" dirty="0" smtClean="0">
              <a:solidFill>
                <a:srgbClr val="002060"/>
              </a:solidFill>
            </a:endParaRPr>
          </a:p>
          <a:p>
            <a:pPr marL="514350" indent="-514350" algn="just">
              <a:buFont typeface="Wingdings" pitchFamily="2" charset="2"/>
              <a:buChar char="q"/>
            </a:pPr>
            <a:r>
              <a:rPr lang="fr-CH" sz="2400" b="1" dirty="0" smtClean="0">
                <a:solidFill>
                  <a:srgbClr val="002060"/>
                </a:solidFill>
              </a:rPr>
              <a:t>Réforme des méthodes de travail:</a:t>
            </a:r>
          </a:p>
          <a:p>
            <a:pPr marL="914400" lvl="1" indent="-514350" algn="just">
              <a:buNone/>
            </a:pPr>
            <a:endParaRPr lang="fr-CH" sz="1800" b="1" dirty="0" smtClean="0">
              <a:solidFill>
                <a:srgbClr val="002060"/>
              </a:solidFill>
            </a:endParaRPr>
          </a:p>
          <a:p>
            <a:pPr marL="914400" lvl="1" indent="-514350" algn="just">
              <a:buFont typeface="Wingdings" pitchFamily="2" charset="2"/>
              <a:buChar char="§"/>
            </a:pPr>
            <a:r>
              <a:rPr lang="fr-CH" sz="1800" b="1" dirty="0" smtClean="0">
                <a:solidFill>
                  <a:srgbClr val="002060"/>
                </a:solidFill>
              </a:rPr>
              <a:t>Restreindre le recours au droit de veto</a:t>
            </a:r>
          </a:p>
          <a:p>
            <a:pPr marL="914400" lvl="1" indent="-514350" algn="just">
              <a:buFont typeface="Wingdings" pitchFamily="2" charset="2"/>
              <a:buChar char="§"/>
            </a:pPr>
            <a:r>
              <a:rPr lang="fr-CH" sz="1800" b="1" dirty="0" smtClean="0">
                <a:solidFill>
                  <a:srgbClr val="002060"/>
                </a:solidFill>
              </a:rPr>
              <a:t>Séance publique</a:t>
            </a:r>
          </a:p>
          <a:p>
            <a:pPr marL="914400" lvl="1" indent="-514350" algn="just">
              <a:buFont typeface="Wingdings" pitchFamily="2" charset="2"/>
              <a:buChar char="§"/>
            </a:pPr>
            <a:r>
              <a:rPr lang="fr-CH" sz="1800" b="1" dirty="0" smtClean="0">
                <a:solidFill>
                  <a:srgbClr val="002060"/>
                </a:solidFill>
              </a:rPr>
              <a:t>Coopération avec l’A.G et le Conseil Économique et Social</a:t>
            </a:r>
          </a:p>
          <a:p>
            <a:pPr marL="914400" lvl="1" indent="-514350" algn="just">
              <a:buFont typeface="Wingdings" pitchFamily="2" charset="2"/>
              <a:buChar char="§"/>
            </a:pPr>
            <a:r>
              <a:rPr lang="fr-CH" sz="1800" b="1" dirty="0" smtClean="0">
                <a:solidFill>
                  <a:srgbClr val="002060"/>
                </a:solidFill>
              </a:rPr>
              <a:t>Adoption et diffusion d’un Règlement intérieur définitif</a:t>
            </a:r>
          </a:p>
          <a:p>
            <a:pPr marL="914400" lvl="1" indent="-514350" algn="just">
              <a:buFont typeface="Wingdings" pitchFamily="2" charset="2"/>
              <a:buChar char="§"/>
            </a:pPr>
            <a:r>
              <a:rPr lang="fr-CH" sz="1800" b="1" dirty="0" smtClean="0">
                <a:solidFill>
                  <a:srgbClr val="002060"/>
                </a:solidFill>
              </a:rPr>
              <a:t>Participation des autres membres de l’ONU aux travaux du Conseil </a:t>
            </a:r>
          </a:p>
          <a:p>
            <a:pPr marL="514350" indent="-514350">
              <a:buFont typeface="Wingdings" pitchFamily="2" charset="2"/>
              <a:buChar char="Ø"/>
            </a:pPr>
            <a:endParaRPr lang="fr-CH" sz="2400" b="1" dirty="0" smtClean="0">
              <a:solidFill>
                <a:srgbClr val="002060"/>
              </a:solidFill>
            </a:endParaRPr>
          </a:p>
          <a:p>
            <a:pPr marL="514350" indent="-514350">
              <a:buNone/>
            </a:pPr>
            <a:endParaRPr lang="fr-CH"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lgn="ctr">
              <a:buNone/>
            </a:pPr>
            <a:endParaRPr lang="fr-CH" b="1" dirty="0" smtClean="0">
              <a:solidFill>
                <a:srgbClr val="002060"/>
              </a:solidFill>
            </a:endParaRPr>
          </a:p>
          <a:p>
            <a:pPr marL="514350" indent="-514350" algn="ctr">
              <a:buNone/>
            </a:pPr>
            <a:r>
              <a:rPr lang="fr-CH" b="1" dirty="0">
                <a:solidFill>
                  <a:srgbClr val="002060"/>
                </a:solidFill>
              </a:rPr>
              <a:t>4</a:t>
            </a:r>
            <a:r>
              <a:rPr lang="fr-CH" b="1" dirty="0" smtClean="0">
                <a:solidFill>
                  <a:srgbClr val="002060"/>
                </a:solidFill>
              </a:rPr>
              <a:t>.	La proposition du l’Union Européenne</a:t>
            </a:r>
          </a:p>
          <a:p>
            <a:pPr marL="514350" indent="-514350" algn="just">
              <a:buNone/>
            </a:pPr>
            <a:endParaRPr lang="fr-CH" b="1" dirty="0" smtClean="0">
              <a:solidFill>
                <a:srgbClr val="002060"/>
              </a:solidFill>
            </a:endParaRPr>
          </a:p>
          <a:p>
            <a:pPr marL="514350" indent="-514350" algn="just">
              <a:buNone/>
            </a:pPr>
            <a:endParaRPr lang="fr-CH" b="1" dirty="0" smtClean="0">
              <a:solidFill>
                <a:srgbClr val="002060"/>
              </a:solidFill>
            </a:endParaRPr>
          </a:p>
          <a:p>
            <a:pPr marL="514350" indent="-514350" algn="just">
              <a:buNone/>
            </a:pPr>
            <a:endParaRPr lang="fr-CH" b="1" dirty="0" smtClean="0">
              <a:solidFill>
                <a:srgbClr val="002060"/>
              </a:solidFill>
            </a:endParaRPr>
          </a:p>
          <a:p>
            <a:pPr marL="514350" indent="-514350" algn="just">
              <a:buNone/>
            </a:pPr>
            <a:endParaRPr lang="fr-CH"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drapeau_de_lunion_europeenne.png"/>
          <p:cNvPicPr>
            <a:picLocks noChangeAspect="1"/>
          </p:cNvPicPr>
          <p:nvPr/>
        </p:nvPicPr>
        <p:blipFill>
          <a:blip r:embed="rId3" cstate="print"/>
          <a:stretch>
            <a:fillRect/>
          </a:stretch>
        </p:blipFill>
        <p:spPr>
          <a:xfrm>
            <a:off x="827584" y="2780928"/>
            <a:ext cx="7776864" cy="381642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2393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buNone/>
            </a:pPr>
            <a:r>
              <a:rPr lang="fr-CH" sz="2400" b="1" dirty="0">
                <a:solidFill>
                  <a:srgbClr val="002060"/>
                </a:solidFill>
              </a:rPr>
              <a:t>5</a:t>
            </a:r>
            <a:r>
              <a:rPr lang="fr-CH" sz="2400" b="1" dirty="0" smtClean="0">
                <a:solidFill>
                  <a:srgbClr val="002060"/>
                </a:solidFill>
              </a:rPr>
              <a:t>.	La proposition de l’Union Africaine (53 Etats Africains).</a:t>
            </a:r>
          </a:p>
          <a:p>
            <a:pPr marL="514350" indent="-514350" algn="ctr">
              <a:buNone/>
            </a:pPr>
            <a:endParaRPr lang="fr-CH" sz="1600" b="1" dirty="0" smtClean="0">
              <a:solidFill>
                <a:srgbClr val="002060"/>
              </a:solidFill>
            </a:endParaRPr>
          </a:p>
          <a:p>
            <a:pPr marL="514350" indent="-514350" algn="ctr">
              <a:buNone/>
            </a:pPr>
            <a:endParaRPr lang="fr-CH" sz="1600" b="1" dirty="0" smtClean="0">
              <a:solidFill>
                <a:srgbClr val="002060"/>
              </a:solidFill>
            </a:endParaRPr>
          </a:p>
          <a:p>
            <a:pPr marL="514350" indent="-514350" algn="ctr">
              <a:buNone/>
            </a:pPr>
            <a:endParaRPr lang="fr-CH" sz="1600" b="1" dirty="0" smtClean="0">
              <a:solidFill>
                <a:srgbClr val="002060"/>
              </a:solidFill>
            </a:endParaRPr>
          </a:p>
          <a:p>
            <a:pPr marL="514350" indent="-514350" algn="ctr">
              <a:buNone/>
            </a:pPr>
            <a:endParaRPr lang="fr-CH" sz="1600"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drapeau-union-africaine.gif"/>
          <p:cNvPicPr>
            <a:picLocks noChangeAspect="1"/>
          </p:cNvPicPr>
          <p:nvPr/>
        </p:nvPicPr>
        <p:blipFill>
          <a:blip r:embed="rId3" cstate="print"/>
          <a:stretch>
            <a:fillRect/>
          </a:stretch>
        </p:blipFill>
        <p:spPr>
          <a:xfrm>
            <a:off x="5724128" y="2060848"/>
            <a:ext cx="2880320" cy="1368152"/>
          </a:xfrm>
          <a:prstGeom prst="rect">
            <a:avLst/>
          </a:prstGeom>
        </p:spPr>
      </p:pic>
      <p:pic>
        <p:nvPicPr>
          <p:cNvPr id="6" name="Image 5" descr="Union Africaine.jpg"/>
          <p:cNvPicPr>
            <a:picLocks noChangeAspect="1"/>
          </p:cNvPicPr>
          <p:nvPr/>
        </p:nvPicPr>
        <p:blipFill>
          <a:blip r:embed="rId4" cstate="print"/>
          <a:stretch>
            <a:fillRect/>
          </a:stretch>
        </p:blipFill>
        <p:spPr>
          <a:xfrm>
            <a:off x="611560" y="1988840"/>
            <a:ext cx="4824536" cy="433005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buNone/>
            </a:pPr>
            <a:endParaRPr lang="fr-FR" sz="1600" dirty="0" smtClean="0"/>
          </a:p>
          <a:p>
            <a:pPr algn="ctr">
              <a:buNone/>
            </a:pPr>
            <a:r>
              <a:rPr lang="fr-FR" sz="1600" b="1" dirty="0" smtClean="0">
                <a:solidFill>
                  <a:srgbClr val="1C0B59"/>
                </a:solidFill>
              </a:rPr>
              <a:t>L’Afrique du Sud: représentant légitime de l’Afrique ?</a:t>
            </a:r>
            <a:endParaRPr lang="fr-CH" sz="1600" b="1" dirty="0" smtClean="0">
              <a:solidFill>
                <a:srgbClr val="1C0B59"/>
              </a:solidFill>
            </a:endParaRPr>
          </a:p>
          <a:p>
            <a:pPr marL="514350" indent="-514350" algn="ctr">
              <a:buNone/>
            </a:pPr>
            <a:endParaRPr lang="fr-CH" sz="1600" b="1" dirty="0" smtClean="0">
              <a:solidFill>
                <a:srgbClr val="1C0B59"/>
              </a:solidFill>
            </a:endParaRPr>
          </a:p>
          <a:p>
            <a:pPr marL="514350" indent="-514350" algn="ctr">
              <a:buNone/>
            </a:pPr>
            <a:endParaRPr lang="fr-CH" sz="1600" b="1" dirty="0" smtClean="0">
              <a:solidFill>
                <a:srgbClr val="1C0B59"/>
              </a:solidFill>
            </a:endParaRPr>
          </a:p>
          <a:p>
            <a:pPr marL="514350" indent="-514350" algn="ctr">
              <a:buNone/>
            </a:pPr>
            <a:endParaRPr lang="fr-CH" sz="1600"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6" name="Image 8" descr="images-9.jpeg"/>
          <p:cNvPicPr>
            <a:picLocks noChangeAspect="1"/>
          </p:cNvPicPr>
          <p:nvPr/>
        </p:nvPicPr>
        <p:blipFill>
          <a:blip r:embed="rId3" cstate="print"/>
          <a:srcRect/>
          <a:stretch>
            <a:fillRect/>
          </a:stretch>
        </p:blipFill>
        <p:spPr bwMode="auto">
          <a:xfrm>
            <a:off x="323528" y="2276872"/>
            <a:ext cx="8424936"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buNone/>
            </a:pPr>
            <a:endParaRPr lang="fr-FR" sz="1600" dirty="0" smtClean="0"/>
          </a:p>
          <a:p>
            <a:pPr>
              <a:buNone/>
            </a:pPr>
            <a:endParaRPr lang="fr-FR" sz="1600" dirty="0" smtClean="0"/>
          </a:p>
          <a:p>
            <a:pPr algn="ctr">
              <a:buNone/>
            </a:pPr>
            <a:r>
              <a:rPr lang="fr-FR" sz="1600" b="1" dirty="0" smtClean="0">
                <a:solidFill>
                  <a:srgbClr val="1C0B59"/>
                </a:solidFill>
              </a:rPr>
              <a:t>Le Nigeria: représentant légitime de l’Afrique ?</a:t>
            </a:r>
          </a:p>
          <a:p>
            <a:pPr>
              <a:buNone/>
            </a:pPr>
            <a:endParaRPr lang="fr-FR" sz="1600" b="1" dirty="0" smtClean="0">
              <a:solidFill>
                <a:srgbClr val="1C0B59"/>
              </a:solidFill>
            </a:endParaRPr>
          </a:p>
          <a:p>
            <a:pPr>
              <a:buNone/>
            </a:pPr>
            <a:endParaRPr lang="fr-CH" sz="1600" b="1" dirty="0" smtClean="0">
              <a:solidFill>
                <a:srgbClr val="1C0B59"/>
              </a:solidFill>
            </a:endParaRPr>
          </a:p>
          <a:p>
            <a:pPr marL="514350" indent="-514350" algn="ctr">
              <a:buNone/>
            </a:pPr>
            <a:endParaRPr lang="fr-CH" sz="1600" b="1" dirty="0" smtClean="0">
              <a:solidFill>
                <a:srgbClr val="1C0B59"/>
              </a:solidFill>
            </a:endParaRPr>
          </a:p>
          <a:p>
            <a:pPr marL="514350" indent="-514350" algn="ctr">
              <a:buNone/>
            </a:pPr>
            <a:endParaRPr lang="fr-CH" sz="1600"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nigeria.png"/>
          <p:cNvPicPr>
            <a:picLocks noChangeAspect="1"/>
          </p:cNvPicPr>
          <p:nvPr/>
        </p:nvPicPr>
        <p:blipFill>
          <a:blip r:embed="rId3" cstate="print"/>
          <a:stretch>
            <a:fillRect/>
          </a:stretch>
        </p:blipFill>
        <p:spPr>
          <a:xfrm>
            <a:off x="539552" y="2564904"/>
            <a:ext cx="8136904" cy="38164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1825" y="-27384"/>
            <a:ext cx="9144000" cy="6858000"/>
          </a:xfrm>
          <a:blipFill dpi="0" rotWithShape="1">
            <a:blip r:embed="rId3" cstate="print">
              <a:alphaModFix amt="65000"/>
            </a:blip>
            <a:srcRect/>
            <a:stretch>
              <a:fillRect/>
            </a:stretch>
          </a:blipFill>
          <a:ln>
            <a:noFill/>
          </a:ln>
          <a:effectLst>
            <a:outerShdw blurRad="50800" dist="50800" dir="5400000" sx="1000" sy="1000" algn="ctr" rotWithShape="0">
              <a:srgbClr val="002060">
                <a:alpha val="69000"/>
              </a:srgbClr>
            </a:outerShdw>
          </a:effectLst>
          <a:scene3d>
            <a:camera prst="orthographicFront"/>
            <a:lightRig rig="threePt" dir="t"/>
          </a:scene3d>
          <a:sp3d/>
        </p:spPr>
        <p:txBody>
          <a:bodyPr>
            <a:normAutofit/>
          </a:bodyPr>
          <a:lstStyle/>
          <a:p>
            <a:pPr algn="ctr">
              <a:buNone/>
            </a:pPr>
            <a:endParaRPr lang="fr-CH" b="1" dirty="0" smtClean="0">
              <a:solidFill>
                <a:srgbClr val="08041E"/>
              </a:solidFill>
            </a:endParaRPr>
          </a:p>
          <a:p>
            <a:pPr algn="ctr">
              <a:buNone/>
            </a:pPr>
            <a:endParaRPr lang="fr-CH" b="1" dirty="0" smtClean="0">
              <a:solidFill>
                <a:srgbClr val="002060"/>
              </a:solidFill>
            </a:endParaRPr>
          </a:p>
          <a:p>
            <a:pPr algn="ctr">
              <a:buNone/>
            </a:pPr>
            <a:r>
              <a:rPr lang="fr-CH" b="1" dirty="0" smtClean="0">
                <a:solidFill>
                  <a:srgbClr val="002060"/>
                </a:solidFill>
              </a:rPr>
              <a:t>BIENVENUE À L’ASSEMBLÉE GÉNÉRALE DE L’ONU</a:t>
            </a:r>
          </a:p>
          <a:p>
            <a:pPr algn="ctr">
              <a:buNone/>
            </a:pPr>
            <a:endParaRPr lang="fr-CH" sz="3600" b="1" dirty="0" smtClean="0">
              <a:solidFill>
                <a:srgbClr val="002060"/>
              </a:solidFill>
            </a:endParaRPr>
          </a:p>
          <a:p>
            <a:pPr algn="ctr">
              <a:buNone/>
            </a:pPr>
            <a:r>
              <a:rPr lang="fr-CH" sz="3600" b="1" dirty="0" smtClean="0">
                <a:solidFill>
                  <a:srgbClr val="002060"/>
                </a:solidFill>
              </a:rPr>
              <a:t>ORDRE DU JOUR:</a:t>
            </a:r>
          </a:p>
          <a:p>
            <a:pPr algn="ctr">
              <a:buNone/>
            </a:pPr>
            <a:r>
              <a:rPr lang="fr-CH" sz="3600" b="1" dirty="0" smtClean="0">
                <a:solidFill>
                  <a:srgbClr val="002060"/>
                </a:solidFill>
              </a:rPr>
              <a:t>RÉFORME DU CONSEIL DE SÉCURITÉ</a:t>
            </a:r>
          </a:p>
          <a:p>
            <a:pPr algn="ctr">
              <a:buNone/>
            </a:pPr>
            <a:endParaRPr lang="fr-CH" sz="3600" b="1" dirty="0" smtClean="0">
              <a:solidFill>
                <a:srgbClr val="002060"/>
              </a:solidFill>
            </a:endParaRPr>
          </a:p>
          <a:p>
            <a:pPr algn="ctr">
              <a:buNone/>
            </a:pPr>
            <a:r>
              <a:rPr lang="fr-CH" sz="3600" b="1" dirty="0" smtClean="0">
                <a:solidFill>
                  <a:srgbClr val="002060"/>
                </a:solidFill>
              </a:rPr>
              <a:t>Pierre angulaire du système de sécurité de la Charte des Nations Unies (Chapitre V)</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7911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lgn="ctr">
              <a:buNone/>
            </a:pPr>
            <a:endParaRPr lang="fr-CH" b="1" dirty="0" smtClean="0">
              <a:solidFill>
                <a:srgbClr val="002060"/>
              </a:solidFill>
            </a:endParaRPr>
          </a:p>
          <a:p>
            <a:pPr marL="514350" indent="-514350" algn="ctr">
              <a:buNone/>
            </a:pPr>
            <a:r>
              <a:rPr lang="fr-CH" sz="2400" b="1" dirty="0" smtClean="0">
                <a:solidFill>
                  <a:srgbClr val="002060"/>
                </a:solidFill>
              </a:rPr>
              <a:t>6.	La proposition du Groupe Small 5: </a:t>
            </a:r>
            <a:r>
              <a:rPr lang="fr-CH" sz="2400" dirty="0" smtClean="0">
                <a:solidFill>
                  <a:srgbClr val="1C0B59"/>
                </a:solidFill>
              </a:rPr>
              <a:t>Suisse, Liechtenstein, Costa-Rica, Jordanie et Singapour</a:t>
            </a:r>
          </a:p>
          <a:p>
            <a:pPr marL="514350" indent="-514350" algn="just">
              <a:buNone/>
            </a:pPr>
            <a:endParaRPr lang="fr-CH" sz="2400" b="1" dirty="0" smtClean="0">
              <a:solidFill>
                <a:srgbClr val="1C0B59"/>
              </a:solidFill>
            </a:endParaRPr>
          </a:p>
          <a:p>
            <a:pPr marL="514350" indent="-514350" algn="just">
              <a:buFont typeface="Wingdings" pitchFamily="2" charset="2"/>
              <a:buChar char="q"/>
            </a:pPr>
            <a:r>
              <a:rPr lang="fr-CH" sz="2400" b="1" dirty="0" smtClean="0">
                <a:solidFill>
                  <a:srgbClr val="1C0B59"/>
                </a:solidFill>
              </a:rPr>
              <a:t>Réforme des méthodes de travail</a:t>
            </a:r>
          </a:p>
          <a:p>
            <a:r>
              <a:rPr lang="fr-CH" sz="2400" dirty="0" smtClean="0">
                <a:solidFill>
                  <a:srgbClr val="1C0B59"/>
                </a:solidFill>
              </a:rPr>
              <a:t>Plus de transparence.</a:t>
            </a:r>
          </a:p>
          <a:p>
            <a:r>
              <a:rPr lang="fr-CH" sz="2400" dirty="0" smtClean="0">
                <a:solidFill>
                  <a:srgbClr val="1C0B59"/>
                </a:solidFill>
              </a:rPr>
              <a:t>Meilleure intégration des pays non-membres.</a:t>
            </a:r>
          </a:p>
          <a:p>
            <a:r>
              <a:rPr lang="fr-CH" sz="2400" dirty="0" smtClean="0">
                <a:solidFill>
                  <a:srgbClr val="1C0B59"/>
                </a:solidFill>
              </a:rPr>
              <a:t>Prise en compte des importants pays contributeurs de troupes.</a:t>
            </a:r>
          </a:p>
          <a:p>
            <a:r>
              <a:rPr lang="fr-CH" sz="2400" dirty="0" smtClean="0">
                <a:solidFill>
                  <a:srgbClr val="1C0B59"/>
                </a:solidFill>
              </a:rPr>
              <a:t>Obligation des P5 de justifier un recours au veto par écrit.</a:t>
            </a:r>
          </a:p>
          <a:p>
            <a:r>
              <a:rPr lang="fr-CH" sz="2400" dirty="0" smtClean="0">
                <a:solidFill>
                  <a:srgbClr val="1C0B59"/>
                </a:solidFill>
              </a:rPr>
              <a:t>Limiter le recours au droit de veto.</a:t>
            </a:r>
          </a:p>
          <a:p>
            <a:pPr marL="514350" indent="-514350" algn="just">
              <a:buNone/>
            </a:pPr>
            <a:endParaRPr lang="fr-CH"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lgn="ctr">
              <a:buNone/>
            </a:pPr>
            <a:r>
              <a:rPr lang="fr-CH" b="1" dirty="0" smtClean="0">
                <a:solidFill>
                  <a:srgbClr val="002060"/>
                </a:solidFill>
              </a:rPr>
              <a:t>L’utilisation du droit de veto de 1946 à 2007</a:t>
            </a:r>
          </a:p>
          <a:p>
            <a:pPr marL="514350" indent="-514350" algn="ctr">
              <a:buNone/>
            </a:pPr>
            <a:endParaRPr lang="fr-CH" b="1" dirty="0" smtClean="0">
              <a:solidFill>
                <a:srgbClr val="002060"/>
              </a:solidFill>
            </a:endParaRPr>
          </a:p>
          <a:p>
            <a:pPr marL="514350" indent="-514350" algn="ctr">
              <a:buNone/>
            </a:pPr>
            <a:endParaRPr lang="fr-CH" b="1" dirty="0" smtClean="0">
              <a:solidFill>
                <a:srgbClr val="002060"/>
              </a:solidFill>
            </a:endParaRPr>
          </a:p>
          <a:p>
            <a:pPr marL="514350" indent="-514350" algn="just">
              <a:buNone/>
            </a:pPr>
            <a:endParaRPr lang="fr-CH" b="1" dirty="0" smtClean="0">
              <a:solidFill>
                <a:srgbClr val="002060"/>
              </a:solidFill>
            </a:endParaRPr>
          </a:p>
          <a:p>
            <a:pPr marL="514350" indent="-514350" algn="just">
              <a:buNone/>
            </a:pPr>
            <a:endParaRPr lang="fr-CH"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800px-UNSC_veto.svg.png"/>
          <p:cNvPicPr>
            <a:picLocks noChangeAspect="1"/>
          </p:cNvPicPr>
          <p:nvPr/>
        </p:nvPicPr>
        <p:blipFill>
          <a:blip r:embed="rId3" cstate="print"/>
          <a:stretch>
            <a:fillRect/>
          </a:stretch>
        </p:blipFill>
        <p:spPr>
          <a:xfrm>
            <a:off x="0" y="2276871"/>
            <a:ext cx="9144000" cy="458112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Ins="288000">
            <a:normAutofit lnSpcReduction="10000"/>
          </a:bodyPr>
          <a:lstStyle/>
          <a:p>
            <a:pPr algn="ctr">
              <a:buNone/>
            </a:pPr>
            <a:r>
              <a:rPr lang="fr-CH" dirty="0" smtClean="0"/>
              <a:t>Résolution Acheson (GA/377)</a:t>
            </a:r>
          </a:p>
          <a:p>
            <a:pPr algn="ctr">
              <a:buNone/>
            </a:pPr>
            <a:endParaRPr lang="fr-CH" sz="1900" dirty="0" smtClean="0"/>
          </a:p>
          <a:p>
            <a:pPr algn="just"/>
            <a:r>
              <a:rPr lang="fr-CH" sz="2600" dirty="0" smtClean="0"/>
              <a:t>« </a:t>
            </a:r>
            <a:r>
              <a:rPr lang="fr-CH" sz="2600" i="1" dirty="0" smtClean="0"/>
              <a:t>Décide</a:t>
            </a:r>
            <a:r>
              <a:rPr lang="fr-CH" sz="2600" dirty="0" smtClean="0"/>
              <a:t> que, dans tout cas où paraît exister une menace contre la paix, une rupture de la paix ou un acte d’agression et où, du fait que l’unanimité n’a pas pu se réaliser parmi ses membres permanents, le Conseil de sécurité manque à s’acquitter de sa responsabilité principale dans le maintien de la paix et de la sécurité internationales, l’Assemblée générale examinera immédiatement la question afin de faire aux Membres les recommandations appropriées sur les mesures collectives à prendre, y compris, s’il s’agit d’une rupture de la paix ou d’un acte d’agression, l’emploi de la force armée en cas de besoin, pour maintenir ou rétablir la paix et la sécurité internationales. »</a:t>
            </a: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buNone/>
            </a:pPr>
            <a:r>
              <a:rPr lang="fr-CH" b="1" dirty="0" smtClean="0">
                <a:solidFill>
                  <a:srgbClr val="002060"/>
                </a:solidFill>
              </a:rPr>
              <a:t>La Réforme du droit de veto et</a:t>
            </a:r>
          </a:p>
          <a:p>
            <a:pPr algn="ctr">
              <a:buNone/>
            </a:pPr>
            <a:r>
              <a:rPr lang="fr-CH" b="1" dirty="0">
                <a:solidFill>
                  <a:srgbClr val="002060"/>
                </a:solidFill>
              </a:rPr>
              <a:t>l</a:t>
            </a:r>
            <a:r>
              <a:rPr lang="fr-CH" b="1" dirty="0" smtClean="0">
                <a:solidFill>
                  <a:srgbClr val="002060"/>
                </a:solidFill>
              </a:rPr>
              <a:t>es contre-arguments aux propositions présentées</a:t>
            </a:r>
            <a:endParaRPr lang="fr-CH" sz="2800" b="1" dirty="0" smtClean="0">
              <a:solidFill>
                <a:srgbClr val="002060"/>
              </a:solidFill>
            </a:endParaRPr>
          </a:p>
          <a:p>
            <a:pPr algn="ctr">
              <a:buNone/>
            </a:pPr>
            <a:endParaRPr lang="fr-CH" sz="2000" b="1" dirty="0" smtClean="0">
              <a:solidFill>
                <a:srgbClr val="002060"/>
              </a:solidFill>
            </a:endParaRPr>
          </a:p>
          <a:p>
            <a:pPr marL="804863" indent="-449263">
              <a:spcAft>
                <a:spcPts val="600"/>
              </a:spcAft>
              <a:buNone/>
            </a:pPr>
            <a:r>
              <a:rPr lang="fr-CH" sz="2000" b="1" dirty="0" smtClean="0">
                <a:solidFill>
                  <a:srgbClr val="002060"/>
                </a:solidFill>
              </a:rPr>
              <a:t>-&gt; La position officielle du P5</a:t>
            </a:r>
          </a:p>
          <a:p>
            <a:pPr marL="804863" indent="-449263">
              <a:buNone/>
            </a:pPr>
            <a:r>
              <a:rPr lang="fr-CH" sz="2000" b="1" dirty="0" smtClean="0">
                <a:solidFill>
                  <a:srgbClr val="002060"/>
                </a:solidFill>
              </a:rPr>
              <a:t>-&gt; Oppositions aux projets de…</a:t>
            </a:r>
          </a:p>
          <a:p>
            <a:pPr marL="1784350" lvl="8">
              <a:buFont typeface="Wingdings" pitchFamily="2" charset="2"/>
              <a:buChar char="§"/>
            </a:pPr>
            <a:r>
              <a:rPr lang="fr-CH" sz="1800" b="1" dirty="0" smtClean="0">
                <a:solidFill>
                  <a:srgbClr val="002060"/>
                </a:solidFill>
              </a:rPr>
              <a:t>Inde</a:t>
            </a:r>
          </a:p>
          <a:p>
            <a:pPr marL="1784350" lvl="8">
              <a:buFont typeface="Wingdings" pitchFamily="2" charset="2"/>
              <a:buChar char="§"/>
            </a:pPr>
            <a:r>
              <a:rPr lang="fr-CH" sz="1800" b="1" dirty="0" smtClean="0">
                <a:solidFill>
                  <a:srgbClr val="002060"/>
                </a:solidFill>
              </a:rPr>
              <a:t>Brésil</a:t>
            </a:r>
          </a:p>
          <a:p>
            <a:pPr marL="1784350" lvl="8">
              <a:buFont typeface="Wingdings" pitchFamily="2" charset="2"/>
              <a:buChar char="§"/>
            </a:pPr>
            <a:r>
              <a:rPr lang="fr-CH" sz="1800" b="1" dirty="0" smtClean="0">
                <a:solidFill>
                  <a:srgbClr val="002060"/>
                </a:solidFill>
              </a:rPr>
              <a:t>Allemagne</a:t>
            </a:r>
          </a:p>
          <a:p>
            <a:pPr marL="1784350" lvl="8">
              <a:buFont typeface="Wingdings" pitchFamily="2" charset="2"/>
              <a:buChar char="§"/>
            </a:pPr>
            <a:r>
              <a:rPr lang="fr-CH" sz="1800" b="1" dirty="0" smtClean="0">
                <a:solidFill>
                  <a:srgbClr val="002060"/>
                </a:solidFill>
              </a:rPr>
              <a:t>Japon</a:t>
            </a:r>
          </a:p>
          <a:p>
            <a:pPr marL="1784350" lvl="8">
              <a:buFont typeface="Wingdings" pitchFamily="2" charset="2"/>
              <a:buChar char="§"/>
            </a:pPr>
            <a:r>
              <a:rPr lang="fr-CH" sz="1800" b="1" dirty="0" smtClean="0">
                <a:solidFill>
                  <a:srgbClr val="002060"/>
                </a:solidFill>
              </a:rPr>
              <a:t>Union Africaine</a:t>
            </a:r>
          </a:p>
          <a:p>
            <a:pPr marL="1784350" lvl="8">
              <a:buFont typeface="Wingdings" pitchFamily="2" charset="2"/>
              <a:buChar char="§"/>
            </a:pPr>
            <a:r>
              <a:rPr lang="fr-CH" sz="1800" b="1" dirty="0" smtClean="0">
                <a:solidFill>
                  <a:srgbClr val="002060"/>
                </a:solidFill>
              </a:rPr>
              <a:t>Uniting For Consensus</a:t>
            </a:r>
          </a:p>
          <a:p>
            <a:pPr marL="1784350" lvl="8">
              <a:buFont typeface="Wingdings" pitchFamily="2" charset="2"/>
              <a:buChar char="§"/>
            </a:pPr>
            <a:r>
              <a:rPr lang="fr-CH" sz="1800" b="1" dirty="0" smtClean="0">
                <a:solidFill>
                  <a:srgbClr val="002060"/>
                </a:solidFill>
              </a:rPr>
              <a:t>Union Européenne</a:t>
            </a:r>
          </a:p>
          <a:p>
            <a:pP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buNone/>
            </a:pPr>
            <a:endParaRPr lang="fr-CH" b="1" dirty="0">
              <a:solidFill>
                <a:srgbClr val="002060"/>
              </a:solidFill>
            </a:endParaRPr>
          </a:p>
          <a:p>
            <a:pPr marL="514350" indent="-514350">
              <a:buNone/>
            </a:pPr>
            <a:endParaRPr lang="fr-CH"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836712"/>
          </a:xfrm>
          <a:blipFill>
            <a:blip r:embed="rId3" cstate="print"/>
            <a:tile tx="0" ty="0" sx="100000" sy="100000" flip="none" algn="tl"/>
          </a:blipFill>
        </p:spPr>
        <p:txBody>
          <a:bodyPr>
            <a:normAutofit/>
          </a:bodyPr>
          <a:lstStyle/>
          <a:p>
            <a:r>
              <a:rPr lang="fr-CH" dirty="0" smtClean="0"/>
              <a:t>RÉFORME DU CONSEIL DE SÉCURITÉ </a:t>
            </a:r>
            <a:endParaRPr lang="fr-CH" dirty="0"/>
          </a:p>
        </p:txBody>
      </p:sp>
      <p:graphicFrame>
        <p:nvGraphicFramePr>
          <p:cNvPr id="1026" name="Object 2"/>
          <p:cNvGraphicFramePr>
            <a:graphicFrameLocks noChangeAspect="1"/>
          </p:cNvGraphicFramePr>
          <p:nvPr/>
        </p:nvGraphicFramePr>
        <p:xfrm>
          <a:off x="0" y="836712"/>
          <a:ext cx="9144000" cy="6021287"/>
        </p:xfrm>
        <a:graphic>
          <a:graphicData uri="http://schemas.openxmlformats.org/presentationml/2006/ole">
            <p:oleObj spid="_x0000_s1031" name="Présentation" r:id="rId4" imgW="1447800" imgH="1079500" progId="PowerPoint.Show.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buNone/>
            </a:pPr>
            <a:endParaRPr lang="fr-CH" b="1" dirty="0" smtClean="0">
              <a:solidFill>
                <a:srgbClr val="002060"/>
              </a:solidFill>
            </a:endParaRPr>
          </a:p>
          <a:p>
            <a:pPr algn="ctr">
              <a:buNone/>
            </a:pPr>
            <a:endParaRPr lang="fr-CH" b="1" dirty="0">
              <a:solidFill>
                <a:srgbClr val="002060"/>
              </a:solidFill>
            </a:endParaRPr>
          </a:p>
          <a:p>
            <a:pPr algn="ctr">
              <a:buNone/>
            </a:pPr>
            <a:endParaRPr lang="fr-CH" b="1" dirty="0" smtClean="0">
              <a:solidFill>
                <a:srgbClr val="002060"/>
              </a:solidFill>
            </a:endParaRPr>
          </a:p>
          <a:p>
            <a:pPr algn="ctr">
              <a:buNone/>
            </a:pPr>
            <a:endParaRPr lang="fr-CH" b="1" dirty="0" smtClean="0">
              <a:solidFill>
                <a:srgbClr val="002060"/>
              </a:solidFill>
            </a:endParaRPr>
          </a:p>
          <a:p>
            <a:pPr algn="ctr">
              <a:buNone/>
            </a:pPr>
            <a:r>
              <a:rPr lang="fr-CH" b="1" dirty="0" smtClean="0">
                <a:solidFill>
                  <a:srgbClr val="002060"/>
                </a:solidFill>
              </a:rPr>
              <a:t>CONCLUSION GÉNÉRALE</a:t>
            </a:r>
          </a:p>
          <a:p>
            <a:pPr algn="ctr">
              <a:buNone/>
            </a:pPr>
            <a:endParaRPr lang="fr-CH" b="1" dirty="0" smtClean="0">
              <a:solidFill>
                <a:srgbClr val="002060"/>
              </a:solidFill>
            </a:endParaRPr>
          </a:p>
          <a:p>
            <a:pPr algn="ctr">
              <a:buNone/>
            </a:pPr>
            <a:endParaRPr lang="fr-CH" sz="1800" b="1" dirty="0" smtClean="0">
              <a:solidFill>
                <a:srgbClr val="002060"/>
              </a:solidFill>
            </a:endParaRPr>
          </a:p>
          <a:p>
            <a:pP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spcAft>
                <a:spcPts val="1200"/>
              </a:spcAft>
              <a:buNone/>
            </a:pPr>
            <a:r>
              <a:rPr lang="fr-CH" sz="2400" b="1" dirty="0" smtClean="0">
                <a:solidFill>
                  <a:srgbClr val="002060"/>
                </a:solidFill>
              </a:rPr>
              <a:t>QUESTIONS</a:t>
            </a:r>
          </a:p>
          <a:p>
            <a:pPr marL="177800" indent="-177800">
              <a:spcAft>
                <a:spcPts val="600"/>
              </a:spcAft>
              <a:buNone/>
              <a:tabLst>
                <a:tab pos="627063" algn="l"/>
              </a:tabLst>
            </a:pPr>
            <a:r>
              <a:rPr lang="fr-CH" sz="1800" dirty="0" smtClean="0">
                <a:solidFill>
                  <a:srgbClr val="1C0B59"/>
                </a:solidFill>
              </a:rPr>
              <a:t>	</a:t>
            </a:r>
            <a:r>
              <a:rPr lang="fr-CH" sz="2000" b="1" dirty="0" smtClean="0">
                <a:solidFill>
                  <a:srgbClr val="1C0B59"/>
                </a:solidFill>
              </a:rPr>
              <a:t>1)</a:t>
            </a:r>
            <a:r>
              <a:rPr lang="fr-CH" sz="2000" dirty="0" smtClean="0">
                <a:solidFill>
                  <a:srgbClr val="1C0B59"/>
                </a:solidFill>
              </a:rPr>
              <a:t> On souligne souvent que le Conseil de Sécurité est aux prises avec des problèmes de légitimité, de représentativité et d'efficacité. À cet égard...</a:t>
            </a:r>
            <a:endParaRPr lang="fr-CH" sz="2000" dirty="0">
              <a:solidFill>
                <a:srgbClr val="1C0B59"/>
              </a:solidFill>
            </a:endParaRPr>
          </a:p>
          <a:p>
            <a:pPr marL="628650">
              <a:spcAft>
                <a:spcPts val="300"/>
              </a:spcAft>
              <a:buFontTx/>
              <a:buChar char="-"/>
              <a:tabLst>
                <a:tab pos="627063" algn="l"/>
              </a:tabLst>
            </a:pPr>
            <a:r>
              <a:rPr lang="fr-CH" sz="2000" dirty="0" smtClean="0">
                <a:solidFill>
                  <a:srgbClr val="1C0B59"/>
                </a:solidFill>
              </a:rPr>
              <a:t>Une </a:t>
            </a:r>
            <a:r>
              <a:rPr lang="fr-CH" sz="2000" dirty="0">
                <a:solidFill>
                  <a:srgbClr val="1C0B59"/>
                </a:solidFill>
              </a:rPr>
              <a:t>hausse de la représentativité assurerait-elle une plus grande </a:t>
            </a:r>
            <a:r>
              <a:rPr lang="fr-CH" sz="2000" dirty="0" smtClean="0">
                <a:solidFill>
                  <a:srgbClr val="1C0B59"/>
                </a:solidFill>
              </a:rPr>
              <a:t>légitimité? Sinon</a:t>
            </a:r>
            <a:r>
              <a:rPr lang="fr-CH" sz="2000" dirty="0">
                <a:solidFill>
                  <a:srgbClr val="1C0B59"/>
                </a:solidFill>
              </a:rPr>
              <a:t>, comment renforcer la légitimité du CS sans l'élargir?</a:t>
            </a:r>
          </a:p>
          <a:p>
            <a:pPr marL="628650">
              <a:spcAft>
                <a:spcPts val="300"/>
              </a:spcAft>
              <a:buFontTx/>
              <a:buChar char="-"/>
              <a:tabLst>
                <a:tab pos="627063" algn="l"/>
              </a:tabLst>
            </a:pPr>
            <a:r>
              <a:rPr lang="fr-CH" sz="2000" dirty="0">
                <a:solidFill>
                  <a:srgbClr val="1C0B59"/>
                </a:solidFill>
              </a:rPr>
              <a:t>Un élargissement du CS diminuerait-il l'efficacité de l'institution</a:t>
            </a:r>
            <a:r>
              <a:rPr lang="fr-CH" sz="2000" dirty="0" smtClean="0">
                <a:solidFill>
                  <a:srgbClr val="1C0B59"/>
                </a:solidFill>
              </a:rPr>
              <a:t>?</a:t>
            </a:r>
            <a:endParaRPr lang="fr-CH" sz="2000" dirty="0">
              <a:solidFill>
                <a:srgbClr val="1C0B59"/>
              </a:solidFill>
            </a:endParaRPr>
          </a:p>
          <a:p>
            <a:pPr marL="628650">
              <a:spcAft>
                <a:spcPts val="300"/>
              </a:spcAft>
              <a:buFontTx/>
              <a:buChar char="-"/>
              <a:tabLst>
                <a:tab pos="627063" algn="l"/>
              </a:tabLst>
            </a:pPr>
            <a:r>
              <a:rPr lang="fr-CH" sz="2000" dirty="0" smtClean="0">
                <a:solidFill>
                  <a:srgbClr val="1C0B59"/>
                </a:solidFill>
              </a:rPr>
              <a:t>Une réforme qui maintiendrait le droit de veto pour au moins les cinq actuels membres permanents résoudrait-elle ces problèmes?</a:t>
            </a:r>
          </a:p>
          <a:p>
            <a:pPr marL="628650">
              <a:spcAft>
                <a:spcPts val="300"/>
              </a:spcAft>
              <a:buFontTx/>
              <a:buChar char="-"/>
              <a:tabLst>
                <a:tab pos="627063" algn="l"/>
              </a:tabLst>
            </a:pPr>
            <a:r>
              <a:rPr lang="fr-CH" sz="2000" dirty="0" smtClean="0">
                <a:solidFill>
                  <a:srgbClr val="1C0B59"/>
                </a:solidFill>
              </a:rPr>
              <a:t>Bref, comment concilier représentativité, légitimité et efficacité?</a:t>
            </a:r>
          </a:p>
          <a:p>
            <a:pPr marL="177800" indent="-177800">
              <a:spcAft>
                <a:spcPts val="300"/>
              </a:spcAft>
              <a:buNone/>
              <a:tabLst>
                <a:tab pos="627063" algn="l"/>
              </a:tabLst>
            </a:pPr>
            <a:r>
              <a:rPr lang="fr-CH" sz="2000" dirty="0" smtClean="0">
                <a:solidFill>
                  <a:srgbClr val="1C0B59"/>
                </a:solidFill>
              </a:rPr>
              <a:t/>
            </a:r>
            <a:br>
              <a:rPr lang="fr-CH" sz="2000" dirty="0" smtClean="0">
                <a:solidFill>
                  <a:srgbClr val="1C0B59"/>
                </a:solidFill>
              </a:rPr>
            </a:br>
            <a:r>
              <a:rPr lang="fr-CH" sz="2000" b="1" dirty="0" smtClean="0">
                <a:solidFill>
                  <a:srgbClr val="1C0B59"/>
                </a:solidFill>
              </a:rPr>
              <a:t>2)</a:t>
            </a:r>
            <a:r>
              <a:rPr lang="fr-CH" sz="2000" dirty="0" smtClean="0">
                <a:solidFill>
                  <a:srgbClr val="1C0B59"/>
                </a:solidFill>
              </a:rPr>
              <a:t> Le CS devrait-il prendre en considération les opinions/actions des blocs régionaux (OTAN, Ligue arabe, Union africaine, UE...) dans la rédaction des résolutions qui touchent leurs États-membres?</a:t>
            </a:r>
            <a:endParaRPr lang="fr-CH" sz="2000"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spcAft>
                <a:spcPts val="600"/>
              </a:spcAft>
              <a:buNone/>
            </a:pPr>
            <a:r>
              <a:rPr lang="fr-CH" sz="2400" b="1" dirty="0" smtClean="0">
                <a:solidFill>
                  <a:srgbClr val="002060"/>
                </a:solidFill>
              </a:rPr>
              <a:t>QUESTIONS (SUITE)</a:t>
            </a:r>
          </a:p>
          <a:p>
            <a:pPr marL="177800" indent="-177800">
              <a:buNone/>
              <a:tabLst>
                <a:tab pos="531813" algn="l"/>
              </a:tabLst>
            </a:pPr>
            <a:r>
              <a:rPr lang="fr-CH" sz="1800" dirty="0" smtClean="0">
                <a:solidFill>
                  <a:srgbClr val="1C0B59"/>
                </a:solidFill>
              </a:rPr>
              <a:t>	</a:t>
            </a:r>
            <a:r>
              <a:rPr lang="fr-CH" sz="2000" dirty="0" smtClean="0">
                <a:solidFill>
                  <a:srgbClr val="1C0B59"/>
                </a:solidFill>
              </a:rPr>
              <a:t/>
            </a:r>
            <a:br>
              <a:rPr lang="fr-CH" sz="2000" dirty="0" smtClean="0">
                <a:solidFill>
                  <a:srgbClr val="1C0B59"/>
                </a:solidFill>
              </a:rPr>
            </a:br>
            <a:r>
              <a:rPr lang="fr-CH" sz="2000" b="1" dirty="0" smtClean="0">
                <a:solidFill>
                  <a:srgbClr val="1C0B59"/>
                </a:solidFill>
              </a:rPr>
              <a:t>3) </a:t>
            </a:r>
            <a:r>
              <a:rPr lang="fr-CH" sz="2000" dirty="0" smtClean="0">
                <a:solidFill>
                  <a:srgbClr val="1C0B59"/>
                </a:solidFill>
              </a:rPr>
              <a:t>Le Conseil de Sécurité de l'ONU a-t-il une obligation de se réformer? Si oui, celle-ci est-elle d'ordre légal ou moral?</a:t>
            </a:r>
            <a:br>
              <a:rPr lang="fr-CH" sz="2000" dirty="0" smtClean="0">
                <a:solidFill>
                  <a:srgbClr val="1C0B59"/>
                </a:solidFill>
              </a:rPr>
            </a:br>
            <a:r>
              <a:rPr lang="fr-CH" sz="2000" dirty="0" smtClean="0">
                <a:solidFill>
                  <a:srgbClr val="1C0B59"/>
                </a:solidFill>
              </a:rPr>
              <a:t/>
            </a:r>
            <a:br>
              <a:rPr lang="fr-CH" sz="2000" dirty="0" smtClean="0">
                <a:solidFill>
                  <a:srgbClr val="1C0B59"/>
                </a:solidFill>
              </a:rPr>
            </a:br>
            <a:r>
              <a:rPr lang="fr-CH" sz="2000" b="1" dirty="0" smtClean="0">
                <a:solidFill>
                  <a:srgbClr val="1C0B59"/>
                </a:solidFill>
              </a:rPr>
              <a:t>4)</a:t>
            </a:r>
            <a:r>
              <a:rPr lang="fr-CH" sz="2000" dirty="0" smtClean="0">
                <a:solidFill>
                  <a:srgbClr val="1C0B59"/>
                </a:solidFill>
              </a:rPr>
              <a:t> Dès 1950 (Résolution Acheson), il est apparu évident que des blocages au CS pourraient empêcher l'ONU de remplir sa mission d'assurer la paix et la sécurité internationales. Quelque soixante-deux ans plus tard (face à la Syrie ces dernières semaines, par exemple), le problème se pose encore. Est-ce à croire qu'il n'y a pas d'espoir pour l'ONU?</a:t>
            </a:r>
            <a:br>
              <a:rPr lang="fr-CH" sz="2000" dirty="0" smtClean="0">
                <a:solidFill>
                  <a:srgbClr val="1C0B59"/>
                </a:solidFill>
              </a:rPr>
            </a:br>
            <a:r>
              <a:rPr lang="fr-CH" sz="2000" dirty="0" smtClean="0">
                <a:solidFill>
                  <a:srgbClr val="1C0B59"/>
                </a:solidFill>
              </a:rPr>
              <a:t> </a:t>
            </a:r>
            <a:br>
              <a:rPr lang="fr-CH" sz="2000" dirty="0" smtClean="0">
                <a:solidFill>
                  <a:srgbClr val="1C0B59"/>
                </a:solidFill>
              </a:rPr>
            </a:br>
            <a:r>
              <a:rPr lang="fr-CH" sz="2000" b="1" dirty="0" smtClean="0">
                <a:solidFill>
                  <a:srgbClr val="1C0B59"/>
                </a:solidFill>
              </a:rPr>
              <a:t>5)</a:t>
            </a:r>
            <a:r>
              <a:rPr lang="fr-CH" sz="2000" dirty="0" smtClean="0">
                <a:solidFill>
                  <a:srgbClr val="1C0B59"/>
                </a:solidFill>
              </a:rPr>
              <a:t> Plus largement, le CS et l'ONU sont-ils durablement et efficacement réformables? Peut-on trouver remède à l'intérieur d'eux-mêmes? Ou la solution ultime sera-t-elle plutôt de les remplacer?</a:t>
            </a:r>
            <a:endParaRPr lang="fr-CH" sz="2000" b="1" dirty="0" smtClean="0">
              <a:solidFill>
                <a:srgbClr val="1C0B59"/>
              </a:solidFill>
            </a:endParaRPr>
          </a:p>
          <a:p>
            <a:pP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5309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Ins="288000">
            <a:normAutofit/>
          </a:bodyPr>
          <a:lstStyle/>
          <a:p>
            <a:pPr algn="ctr">
              <a:buNone/>
            </a:pPr>
            <a:r>
              <a:rPr lang="fr-CH" b="1" dirty="0" smtClean="0">
                <a:solidFill>
                  <a:srgbClr val="002060"/>
                </a:solidFill>
              </a:rPr>
              <a:t>LE VOTE POUR LA RÉFORME DU CONSEIL DE SÉCURITÉ</a:t>
            </a:r>
          </a:p>
          <a:p>
            <a:pPr algn="ctr">
              <a:buNone/>
            </a:pPr>
            <a:endParaRPr lang="fr-CH" b="1" dirty="0" smtClean="0">
              <a:solidFill>
                <a:srgbClr val="002060"/>
              </a:solidFill>
            </a:endParaRPr>
          </a:p>
          <a:p>
            <a:pPr algn="just">
              <a:buNone/>
            </a:pPr>
            <a:r>
              <a:rPr lang="fr-CH" sz="1900" dirty="0" smtClean="0"/>
              <a:t>«  	</a:t>
            </a:r>
            <a:r>
              <a:rPr lang="fr-CH" sz="1900" i="1" dirty="0" smtClean="0">
                <a:solidFill>
                  <a:srgbClr val="1C0B59"/>
                </a:solidFill>
              </a:rPr>
              <a:t>Qu’il me soit permis de vous dire, Excellences, qu’aux yeux de vos peuples, le fait qu’un accord est difficile à réaliser n’excuse pas votre incapacité à le réaliser. Si vous voulez que le Conseil et les décisions qu’il prend suscitent davantage de respect, surtout dans le monde en développement, il vous faut aborder plus résolument la question de sa composition </a:t>
            </a:r>
            <a:r>
              <a:rPr lang="fr-CH" sz="1900" dirty="0" smtClean="0"/>
              <a:t>». Kofi Annan. </a:t>
            </a:r>
            <a:endParaRPr lang="fr-CH" sz="1900"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buNone/>
            </a:pPr>
            <a:endParaRPr lang="fr-CH" b="1" dirty="0" smtClean="0">
              <a:solidFill>
                <a:srgbClr val="002060"/>
              </a:solidFill>
            </a:endParaRPr>
          </a:p>
          <a:p>
            <a:pPr algn="ctr">
              <a:buNone/>
            </a:pPr>
            <a:endParaRPr lang="fr-CH" b="1" dirty="0" smtClean="0">
              <a:solidFill>
                <a:srgbClr val="002060"/>
              </a:solidFill>
            </a:endParaRPr>
          </a:p>
          <a:p>
            <a:pPr algn="ctr">
              <a:buNone/>
            </a:pPr>
            <a:endParaRPr lang="fr-CH" b="1" dirty="0" smtClean="0">
              <a:solidFill>
                <a:srgbClr val="002060"/>
              </a:solidFill>
            </a:endParaRPr>
          </a:p>
          <a:p>
            <a:pPr algn="ctr">
              <a:buNone/>
            </a:pPr>
            <a:r>
              <a:rPr lang="fr-CH" b="1" dirty="0" smtClean="0">
                <a:solidFill>
                  <a:srgbClr val="002060"/>
                </a:solidFill>
              </a:rPr>
              <a:t>L’Assemblée Générale des Nations Unies vous remercie de votre laborieuse et généreuse participation!!!!</a:t>
            </a:r>
          </a:p>
          <a:p>
            <a:pPr algn="ctr">
              <a:buNone/>
            </a:pPr>
            <a:endParaRPr lang="fr-CH"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84784"/>
          </a:xfrm>
          <a:blipFill>
            <a:blip r:embed="rId3" cstate="print"/>
            <a:tile tx="0" ty="0" sx="100000" sy="100000" flip="none" algn="tl"/>
          </a:blipFill>
        </p:spPr>
        <p:txBody>
          <a:bodyPr>
            <a:normAutofit/>
          </a:bodyPr>
          <a:lstStyle/>
          <a:p>
            <a:r>
              <a:rPr lang="fr-CH" dirty="0" smtClean="0"/>
              <a:t>RÉFORME DU CONSEIL DE SÉCURITÉ </a:t>
            </a:r>
            <a:endParaRPr lang="fr-CH" dirty="0"/>
          </a:p>
        </p:txBody>
      </p:sp>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261938" indent="-261938" algn="just">
              <a:spcAft>
                <a:spcPts val="1800"/>
              </a:spcAft>
            </a:pPr>
            <a:endParaRPr lang="fr-CH" sz="2800" b="1" dirty="0" smtClean="0">
              <a:solidFill>
                <a:srgbClr val="1C0B59"/>
              </a:solidFill>
            </a:endParaRPr>
          </a:p>
          <a:p>
            <a:pPr marL="358775" indent="-261938" algn="just">
              <a:spcAft>
                <a:spcPts val="1800"/>
              </a:spcAft>
            </a:pPr>
            <a:r>
              <a:rPr lang="fr-CH" sz="2800" b="1" dirty="0" smtClean="0">
                <a:solidFill>
                  <a:srgbClr val="1C0B59"/>
                </a:solidFill>
              </a:rPr>
              <a:t>La Charte des Nations Unies, principes et amendement</a:t>
            </a:r>
          </a:p>
          <a:p>
            <a:pPr marL="358775" indent="-261938">
              <a:spcAft>
                <a:spcPts val="1800"/>
              </a:spcAft>
            </a:pPr>
            <a:r>
              <a:rPr lang="fr-CH" sz="2800" b="1" dirty="0" smtClean="0">
                <a:solidFill>
                  <a:srgbClr val="1C0B59"/>
                </a:solidFill>
              </a:rPr>
              <a:t>De la SDN à l’ONU, la création d’un «policier mondial» : </a:t>
            </a:r>
            <a:br>
              <a:rPr lang="fr-CH" sz="2800" b="1" dirty="0" smtClean="0">
                <a:solidFill>
                  <a:srgbClr val="1C0B59"/>
                </a:solidFill>
              </a:rPr>
            </a:br>
            <a:r>
              <a:rPr lang="fr-CH" sz="2800" b="1" dirty="0" smtClean="0">
                <a:solidFill>
                  <a:srgbClr val="1C0B59"/>
                </a:solidFill>
              </a:rPr>
              <a:t>le Conseil de Sécurité</a:t>
            </a:r>
          </a:p>
          <a:p>
            <a:pPr marL="358775" indent="-261938">
              <a:spcAft>
                <a:spcPts val="1800"/>
              </a:spcAft>
            </a:pPr>
            <a:r>
              <a:rPr lang="fr-CH" sz="2800" b="1" dirty="0" smtClean="0">
                <a:solidFill>
                  <a:srgbClr val="1C0B59"/>
                </a:solidFill>
              </a:rPr>
              <a:t>Composition, fonctionnement et pouvoirs du Conseil de Sécurité : articles 23 à 27</a:t>
            </a:r>
          </a:p>
          <a:p>
            <a:pPr marL="358775" indent="-261938" algn="just">
              <a:spcAft>
                <a:spcPts val="1800"/>
              </a:spcAft>
            </a:pPr>
            <a:r>
              <a:rPr lang="fr-CH" sz="2800" b="1" dirty="0" smtClean="0">
                <a:solidFill>
                  <a:srgbClr val="1C0B59"/>
                </a:solidFill>
              </a:rPr>
              <a:t>Amendements? Articles 108 et 109 </a:t>
            </a:r>
            <a:endParaRPr lang="fr-CH" sz="2800" dirty="0"/>
          </a:p>
          <a:p>
            <a:pPr algn="ctr">
              <a:buNone/>
            </a:pPr>
            <a:endParaRPr lang="fr-CH"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5496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sp>
        <p:nvSpPr>
          <p:cNvPr id="4" name="Titre 1"/>
          <p:cNvSpPr txBox="1">
            <a:spLocks/>
          </p:cNvSpPr>
          <p:nvPr/>
        </p:nvSpPr>
        <p:spPr>
          <a:xfrm>
            <a:off x="0" y="0"/>
            <a:ext cx="9144000" cy="1484784"/>
          </a:xfrm>
          <a:prstGeom prst="rect">
            <a:avLst/>
          </a:prstGeom>
          <a:blipFill>
            <a:blip r:embed="rId2" cstate="print"/>
            <a:tile tx="0" ty="0" sx="100000" sy="100000" flip="none" algn="tl"/>
          </a:blip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mtClean="0"/>
              <a:t>RÉFORME DU CONSEIL DE SÉCURITÉ </a:t>
            </a:r>
            <a:endParaRPr lang="fr-CH" dirty="0"/>
          </a:p>
        </p:txBody>
      </p:sp>
      <p:sp>
        <p:nvSpPr>
          <p:cNvPr id="5" name="Espace réservé du contenu 3"/>
          <p:cNvSpPr txBox="1">
            <a:spLocks/>
          </p:cNvSpPr>
          <p:nvPr/>
        </p:nvSpPr>
        <p:spPr>
          <a:xfrm>
            <a:off x="0" y="1484784"/>
            <a:ext cx="9144000" cy="53732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fr-CH" dirty="0" smtClean="0">
                <a:solidFill>
                  <a:srgbClr val="002060"/>
                </a:solidFill>
              </a:rPr>
              <a:t>Résolution 1991 A </a:t>
            </a:r>
            <a:r>
              <a:rPr lang="fr-CH" sz="1700" dirty="0" smtClean="0">
                <a:solidFill>
                  <a:srgbClr val="002060"/>
                </a:solidFill>
              </a:rPr>
              <a:t>:</a:t>
            </a:r>
          </a:p>
          <a:p>
            <a:pPr algn="ctr">
              <a:buNone/>
            </a:pPr>
            <a:r>
              <a:rPr lang="fr-CH" sz="2400" dirty="0" smtClean="0">
                <a:solidFill>
                  <a:srgbClr val="002060"/>
                </a:solidFill>
              </a:rPr>
              <a:t>Question d’une représentation équitable au Conseil de Sécurité et au Conseil économique et social </a:t>
            </a:r>
            <a:r>
              <a:rPr lang="fr-CH" sz="1600" dirty="0" smtClean="0">
                <a:solidFill>
                  <a:srgbClr val="002060"/>
                </a:solidFill>
              </a:rPr>
              <a:t>(Assemblée générale, 17 </a:t>
            </a:r>
            <a:r>
              <a:rPr lang="fr-CH" sz="1600" dirty="0" err="1" smtClean="0">
                <a:solidFill>
                  <a:srgbClr val="002060"/>
                </a:solidFill>
              </a:rPr>
              <a:t>déc</a:t>
            </a:r>
            <a:r>
              <a:rPr lang="fr-CH" sz="1600" dirty="0" smtClean="0">
                <a:solidFill>
                  <a:srgbClr val="002060"/>
                </a:solidFill>
              </a:rPr>
              <a:t> 1963) </a:t>
            </a:r>
          </a:p>
          <a:p>
            <a:pPr>
              <a:spcAft>
                <a:spcPts val="600"/>
              </a:spcAft>
              <a:buFont typeface="Wingdings"/>
              <a:buChar char="à"/>
              <a:tabLst>
                <a:tab pos="536575" algn="l"/>
              </a:tabLst>
            </a:pPr>
            <a:r>
              <a:rPr lang="fr-CH" dirty="0" smtClean="0">
                <a:solidFill>
                  <a:srgbClr val="002060"/>
                </a:solidFill>
              </a:rPr>
              <a:t> Passage de </a:t>
            </a:r>
            <a:r>
              <a:rPr lang="fr-CH" b="1" dirty="0" smtClean="0">
                <a:solidFill>
                  <a:srgbClr val="002060"/>
                </a:solidFill>
              </a:rPr>
              <a:t>11</a:t>
            </a:r>
            <a:r>
              <a:rPr lang="fr-CH" dirty="0" smtClean="0">
                <a:solidFill>
                  <a:srgbClr val="002060"/>
                </a:solidFill>
              </a:rPr>
              <a:t> à </a:t>
            </a:r>
            <a:r>
              <a:rPr lang="fr-CH" b="1" dirty="0" smtClean="0">
                <a:solidFill>
                  <a:srgbClr val="002060"/>
                </a:solidFill>
              </a:rPr>
              <a:t>15</a:t>
            </a:r>
            <a:r>
              <a:rPr lang="fr-CH" dirty="0" smtClean="0">
                <a:solidFill>
                  <a:srgbClr val="002060"/>
                </a:solidFill>
              </a:rPr>
              <a:t> membres du CS, par l’ajout de 4 	membres non-permanents</a:t>
            </a:r>
          </a:p>
          <a:p>
            <a:pPr marL="0" indent="0">
              <a:buNone/>
            </a:pPr>
            <a:r>
              <a:rPr lang="fr-CH" dirty="0" smtClean="0">
                <a:solidFill>
                  <a:srgbClr val="002060"/>
                </a:solidFill>
              </a:rPr>
              <a:t>Membres non-permanents</a:t>
            </a:r>
          </a:p>
          <a:p>
            <a:r>
              <a:rPr lang="fr-CA" sz="2600" b="1" dirty="0" smtClean="0">
                <a:solidFill>
                  <a:srgbClr val="FFFF00"/>
                </a:solidFill>
              </a:rPr>
              <a:t>5</a:t>
            </a:r>
            <a:r>
              <a:rPr lang="fr-CA" sz="2600" dirty="0" smtClean="0"/>
              <a:t> </a:t>
            </a:r>
            <a:r>
              <a:rPr lang="fr-CA" sz="2600" dirty="0" smtClean="0">
                <a:solidFill>
                  <a:srgbClr val="002060"/>
                </a:solidFill>
              </a:rPr>
              <a:t>États membres </a:t>
            </a:r>
            <a:r>
              <a:rPr lang="fr-CA" sz="2600" dirty="0" smtClean="0">
                <a:solidFill>
                  <a:srgbClr val="FFFF00"/>
                </a:solidFill>
              </a:rPr>
              <a:t>d’Afrique et d’Asie </a:t>
            </a:r>
            <a:r>
              <a:rPr lang="fr-CA" sz="2600" dirty="0" smtClean="0">
                <a:solidFill>
                  <a:srgbClr val="002060"/>
                </a:solidFill>
              </a:rPr>
              <a:t>(en général, 3 </a:t>
            </a:r>
            <a:r>
              <a:rPr lang="fr-CA" sz="2600" dirty="0" err="1" smtClean="0">
                <a:solidFill>
                  <a:srgbClr val="002060"/>
                </a:solidFill>
              </a:rPr>
              <a:t>Afr</a:t>
            </a:r>
            <a:r>
              <a:rPr lang="fr-CA" sz="2600" dirty="0" smtClean="0">
                <a:solidFill>
                  <a:srgbClr val="002060"/>
                </a:solidFill>
              </a:rPr>
              <a:t>, 2 Asie)</a:t>
            </a:r>
          </a:p>
          <a:p>
            <a:r>
              <a:rPr lang="fr-CA" sz="2600" b="1" dirty="0" smtClean="0">
                <a:solidFill>
                  <a:srgbClr val="00B050"/>
                </a:solidFill>
              </a:rPr>
              <a:t>1</a:t>
            </a:r>
            <a:r>
              <a:rPr lang="fr-CA" sz="2600" dirty="0" smtClean="0"/>
              <a:t> </a:t>
            </a:r>
            <a:r>
              <a:rPr lang="fr-CA" sz="2600" dirty="0" smtClean="0">
                <a:solidFill>
                  <a:srgbClr val="002060"/>
                </a:solidFill>
              </a:rPr>
              <a:t>État membre d’</a:t>
            </a:r>
            <a:r>
              <a:rPr lang="fr-CA" sz="2600" dirty="0" smtClean="0">
                <a:solidFill>
                  <a:srgbClr val="00B050"/>
                </a:solidFill>
              </a:rPr>
              <a:t>Europe orientale</a:t>
            </a:r>
          </a:p>
          <a:p>
            <a:r>
              <a:rPr lang="fr-CA" sz="2600" b="1" dirty="0" smtClean="0">
                <a:solidFill>
                  <a:srgbClr val="FF0000"/>
                </a:solidFill>
              </a:rPr>
              <a:t>2</a:t>
            </a:r>
            <a:r>
              <a:rPr lang="fr-CA" sz="2600" dirty="0" smtClean="0"/>
              <a:t> </a:t>
            </a:r>
            <a:r>
              <a:rPr lang="fr-CA" sz="2600" dirty="0" smtClean="0">
                <a:solidFill>
                  <a:srgbClr val="002060"/>
                </a:solidFill>
              </a:rPr>
              <a:t>États membres d’</a:t>
            </a:r>
            <a:r>
              <a:rPr lang="fr-CA" sz="2600" dirty="0" smtClean="0">
                <a:solidFill>
                  <a:srgbClr val="FF0000"/>
                </a:solidFill>
              </a:rPr>
              <a:t>Amérique latine</a:t>
            </a:r>
          </a:p>
          <a:p>
            <a:r>
              <a:rPr lang="fr-CA" sz="2600" b="1" dirty="0" smtClean="0">
                <a:solidFill>
                  <a:srgbClr val="0070C0"/>
                </a:solidFill>
              </a:rPr>
              <a:t>2</a:t>
            </a:r>
            <a:r>
              <a:rPr lang="fr-CA" sz="2600" dirty="0" smtClean="0"/>
              <a:t> </a:t>
            </a:r>
            <a:r>
              <a:rPr lang="fr-CA" sz="2600" dirty="0" smtClean="0">
                <a:solidFill>
                  <a:srgbClr val="002060"/>
                </a:solidFill>
              </a:rPr>
              <a:t>États membres du groupe des </a:t>
            </a:r>
            <a:r>
              <a:rPr lang="fr-CA" sz="2600" dirty="0" smtClean="0">
                <a:solidFill>
                  <a:srgbClr val="0070C0"/>
                </a:solidFill>
              </a:rPr>
              <a:t>États d’Europe occidentale et autres États</a:t>
            </a:r>
          </a:p>
          <a:p>
            <a:pPr algn="ctr">
              <a:buFont typeface="Arial" pitchFamily="34" charset="0"/>
              <a:buNone/>
            </a:pPr>
            <a:endParaRPr lang="fr-CH"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792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lIns="252000" rIns="432000">
            <a:normAutofit/>
          </a:bodyPr>
          <a:lstStyle/>
          <a:p>
            <a:pPr marL="0" indent="0" algn="ctr">
              <a:buNone/>
            </a:pPr>
            <a:r>
              <a:rPr lang="fr-CH" b="1" dirty="0" smtClean="0">
                <a:solidFill>
                  <a:srgbClr val="002060"/>
                </a:solidFill>
              </a:rPr>
              <a:t>LA RÉFORME DU CONSEIL DE SÉCURITÉ: ENJEUX ET PROPOSITIONS </a:t>
            </a:r>
          </a:p>
          <a:p>
            <a:pPr marL="571500" indent="-571500" algn="just">
              <a:buNone/>
              <a:tabLst>
                <a:tab pos="8885238" algn="l"/>
              </a:tabLst>
            </a:pPr>
            <a:r>
              <a:rPr lang="fr-CH" b="1" dirty="0" smtClean="0">
                <a:solidFill>
                  <a:srgbClr val="002060"/>
                </a:solidFill>
              </a:rPr>
              <a:t>	</a:t>
            </a:r>
            <a:r>
              <a:rPr lang="fr-CH" sz="1900" b="1" i="1" dirty="0" smtClean="0">
                <a:solidFill>
                  <a:srgbClr val="002060"/>
                </a:solidFill>
              </a:rPr>
              <a:t>« Réformer le Conseil de sécurité pour qu’il soit plus représentatif de la communauté internationale dans son ensemble et corresponde mieux aux réalités géopolitiques d’aujourd’hui et, dans cette optique, augmenter le nombre de ses membres ». Kofi Annan, 2005.</a:t>
            </a:r>
          </a:p>
          <a:p>
            <a:pPr marL="571500" indent="-571500" algn="just">
              <a:buNone/>
            </a:pPr>
            <a:endParaRPr lang="fr-CH" sz="1900" b="1" i="1" dirty="0" smtClean="0">
              <a:solidFill>
                <a:srgbClr val="002060"/>
              </a:solidFill>
            </a:endParaRPr>
          </a:p>
          <a:p>
            <a:pPr marL="571500" indent="-476250" algn="just"/>
            <a:r>
              <a:rPr lang="fr-CH" sz="2800" b="1" dirty="0" smtClean="0">
                <a:solidFill>
                  <a:srgbClr val="002060"/>
                </a:solidFill>
              </a:rPr>
              <a:t>Représentativité</a:t>
            </a:r>
          </a:p>
          <a:p>
            <a:pPr marL="571500" indent="-476250" algn="just"/>
            <a:r>
              <a:rPr lang="fr-CH" sz="2800" b="1" dirty="0" smtClean="0">
                <a:solidFill>
                  <a:srgbClr val="002060"/>
                </a:solidFill>
              </a:rPr>
              <a:t>Droit de veto</a:t>
            </a:r>
          </a:p>
          <a:p>
            <a:pPr marL="571500" indent="-476250" algn="just"/>
            <a:r>
              <a:rPr lang="fr-CH" sz="2800" b="1" dirty="0" smtClean="0">
                <a:solidFill>
                  <a:srgbClr val="002060"/>
                </a:solidFill>
              </a:rPr>
              <a:t>Méthodes de travail</a:t>
            </a:r>
            <a:endParaRPr lang="fr-CH" sz="2800" dirty="0" smtClean="0">
              <a:solidFill>
                <a:srgbClr val="002060"/>
              </a:solidFill>
            </a:endParaRPr>
          </a:p>
          <a:p>
            <a:pPr marL="571500" indent="-476250" algn="just"/>
            <a:r>
              <a:rPr lang="fr-CH" sz="2800" b="1" dirty="0" smtClean="0">
                <a:solidFill>
                  <a:srgbClr val="002060"/>
                </a:solidFill>
              </a:rPr>
              <a:t>Efficacité</a:t>
            </a:r>
            <a:endParaRPr lang="fr-CH"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25000" lnSpcReduction="20000"/>
          </a:bodyPr>
          <a:lstStyle/>
          <a:p>
            <a:pPr algn="ctr">
              <a:spcBef>
                <a:spcPts val="1800"/>
              </a:spcBef>
              <a:buNone/>
            </a:pPr>
            <a:endParaRPr lang="fr-CH" sz="800" b="1" dirty="0" smtClean="0">
              <a:solidFill>
                <a:srgbClr val="002060"/>
              </a:solidFill>
            </a:endParaRPr>
          </a:p>
          <a:p>
            <a:pPr algn="ctr">
              <a:spcBef>
                <a:spcPts val="1800"/>
              </a:spcBef>
              <a:buNone/>
            </a:pPr>
            <a:r>
              <a:rPr lang="fr-CH" sz="8000" b="1" dirty="0" smtClean="0">
                <a:solidFill>
                  <a:srgbClr val="002060"/>
                </a:solidFill>
              </a:rPr>
              <a:t>LA RÉFORME DU CONSEIL DE SÉCURITÉ: ENJEUX ET PROPOSITIONS </a:t>
            </a:r>
            <a:endParaRPr lang="fr-CH" sz="8000" b="1" dirty="0">
              <a:solidFill>
                <a:srgbClr val="002060"/>
              </a:solidFill>
            </a:endParaRPr>
          </a:p>
          <a:p>
            <a:pPr marL="514350" indent="-514350">
              <a:buNone/>
            </a:pPr>
            <a:endParaRPr lang="fr-CH" sz="6400" b="1" dirty="0" smtClean="0">
              <a:solidFill>
                <a:srgbClr val="002060"/>
              </a:solidFill>
            </a:endParaRPr>
          </a:p>
          <a:p>
            <a:pPr marL="514350" indent="-514350">
              <a:buNone/>
            </a:pPr>
            <a:r>
              <a:rPr lang="fr-CH" sz="7200" b="1" dirty="0" smtClean="0">
                <a:solidFill>
                  <a:srgbClr val="002060"/>
                </a:solidFill>
              </a:rPr>
              <a:t>Bref historique</a:t>
            </a:r>
          </a:p>
          <a:p>
            <a:pPr marL="514350" indent="-514350">
              <a:buNone/>
            </a:pPr>
            <a:endParaRPr lang="fr-CH" sz="6400" b="1" dirty="0" smtClean="0">
              <a:solidFill>
                <a:srgbClr val="002060"/>
              </a:solidFill>
            </a:endParaRPr>
          </a:p>
          <a:p>
            <a:pPr>
              <a:spcAft>
                <a:spcPts val="600"/>
              </a:spcAft>
            </a:pPr>
            <a:r>
              <a:rPr lang="fr-CA" sz="6400" b="1" dirty="0" smtClean="0">
                <a:solidFill>
                  <a:srgbClr val="1C0B59"/>
                </a:solidFill>
              </a:rPr>
              <a:t>10 février 1993</a:t>
            </a:r>
            <a:br>
              <a:rPr lang="fr-CA" sz="6400" b="1" dirty="0" smtClean="0">
                <a:solidFill>
                  <a:srgbClr val="1C0B59"/>
                </a:solidFill>
              </a:rPr>
            </a:br>
            <a:r>
              <a:rPr lang="fr-CA" sz="6400" b="1" dirty="0" smtClean="0">
                <a:solidFill>
                  <a:srgbClr val="1C0B59"/>
                </a:solidFill>
              </a:rPr>
              <a:t> A/RES/47/62 </a:t>
            </a:r>
            <a:r>
              <a:rPr lang="fr-CA" sz="6400" dirty="0" smtClean="0">
                <a:solidFill>
                  <a:srgbClr val="1C0B59"/>
                </a:solidFill>
              </a:rPr>
              <a:t/>
            </a:r>
            <a:br>
              <a:rPr lang="fr-CA" sz="6400" dirty="0" smtClean="0">
                <a:solidFill>
                  <a:srgbClr val="1C0B59"/>
                </a:solidFill>
              </a:rPr>
            </a:br>
            <a:r>
              <a:rPr lang="fr-CA" sz="6400" dirty="0" smtClean="0">
                <a:solidFill>
                  <a:srgbClr val="1C0B59"/>
                </a:solidFill>
              </a:rPr>
              <a:t>Inscription du sujet de la réforme du CS à l'agenda de la 48e session de l'Assemblée générale.</a:t>
            </a:r>
            <a:endParaRPr lang="fr-CH" sz="6400" dirty="0" smtClean="0">
              <a:solidFill>
                <a:srgbClr val="1C0B59"/>
              </a:solidFill>
            </a:endParaRPr>
          </a:p>
          <a:p>
            <a:pPr>
              <a:spcAft>
                <a:spcPts val="600"/>
              </a:spcAft>
            </a:pPr>
            <a:r>
              <a:rPr lang="fr-CA" sz="6400" b="1" dirty="0" smtClean="0">
                <a:solidFill>
                  <a:srgbClr val="1C0B59"/>
                </a:solidFill>
              </a:rPr>
              <a:t>10 décembre 1993</a:t>
            </a:r>
            <a:br>
              <a:rPr lang="fr-CA" sz="6400" b="1" dirty="0" smtClean="0">
                <a:solidFill>
                  <a:srgbClr val="1C0B59"/>
                </a:solidFill>
              </a:rPr>
            </a:br>
            <a:r>
              <a:rPr lang="fr-CA" sz="6400" b="1" dirty="0" smtClean="0">
                <a:solidFill>
                  <a:srgbClr val="1C0B59"/>
                </a:solidFill>
              </a:rPr>
              <a:t> A/RES/48/26</a:t>
            </a:r>
            <a:r>
              <a:rPr lang="fr-CA" sz="6400" dirty="0" smtClean="0">
                <a:solidFill>
                  <a:srgbClr val="1C0B59"/>
                </a:solidFill>
              </a:rPr>
              <a:t/>
            </a:r>
            <a:br>
              <a:rPr lang="fr-CA" sz="6400" dirty="0" smtClean="0">
                <a:solidFill>
                  <a:srgbClr val="1C0B59"/>
                </a:solidFill>
              </a:rPr>
            </a:br>
            <a:r>
              <a:rPr lang="fr-CA" sz="6400" dirty="0" smtClean="0">
                <a:solidFill>
                  <a:srgbClr val="1C0B59"/>
                </a:solidFill>
              </a:rPr>
              <a:t>Constitution d’un groupe de travail à composition non limitée pour examiner tous les aspects de la question de l’augmentation du nombre des membres du Conseil de sécurité, ainsi que d’autres questions ayant trait au Conseil de sécurité.</a:t>
            </a:r>
            <a:endParaRPr lang="fr-CH" sz="6400" dirty="0" smtClean="0">
              <a:solidFill>
                <a:srgbClr val="1C0B59"/>
              </a:solidFill>
            </a:endParaRPr>
          </a:p>
          <a:p>
            <a:pPr>
              <a:spcAft>
                <a:spcPts val="600"/>
              </a:spcAft>
            </a:pPr>
            <a:r>
              <a:rPr lang="fr-CA" sz="6400" b="1" dirty="0" smtClean="0">
                <a:solidFill>
                  <a:srgbClr val="1C0B59"/>
                </a:solidFill>
              </a:rPr>
              <a:t>20 mars 1997 </a:t>
            </a:r>
            <a:r>
              <a:rPr lang="fr-CA" sz="6400" dirty="0" smtClean="0">
                <a:solidFill>
                  <a:srgbClr val="1C0B59"/>
                </a:solidFill>
              </a:rPr>
              <a:t/>
            </a:r>
            <a:br>
              <a:rPr lang="fr-CA" sz="6400" dirty="0" smtClean="0">
                <a:solidFill>
                  <a:srgbClr val="1C0B59"/>
                </a:solidFill>
              </a:rPr>
            </a:br>
            <a:r>
              <a:rPr lang="fr-CA" sz="6400" b="1" dirty="0" smtClean="0">
                <a:solidFill>
                  <a:srgbClr val="1C0B59"/>
                </a:solidFill>
              </a:rPr>
              <a:t>A/AC.247/1997/</a:t>
            </a:r>
            <a:r>
              <a:rPr lang="fr-CA" sz="6400" b="1" dirty="0" err="1" smtClean="0">
                <a:solidFill>
                  <a:srgbClr val="1C0B59"/>
                </a:solidFill>
              </a:rPr>
              <a:t>crp</a:t>
            </a:r>
            <a:r>
              <a:rPr lang="fr-CA" sz="6400" b="1" dirty="0" smtClean="0">
                <a:solidFill>
                  <a:srgbClr val="1C0B59"/>
                </a:solidFill>
              </a:rPr>
              <a:t>.</a:t>
            </a:r>
            <a:r>
              <a:rPr lang="fr-CA" sz="6400" dirty="0" smtClean="0">
                <a:solidFill>
                  <a:srgbClr val="1C0B59"/>
                </a:solidFill>
              </a:rPr>
              <a:t>1 et annexe</a:t>
            </a:r>
            <a:br>
              <a:rPr lang="fr-CA" sz="6400" dirty="0" smtClean="0">
                <a:solidFill>
                  <a:srgbClr val="1C0B59"/>
                </a:solidFill>
              </a:rPr>
            </a:br>
            <a:r>
              <a:rPr lang="fr-CA" sz="6400" dirty="0" smtClean="0">
                <a:solidFill>
                  <a:srgbClr val="1C0B59"/>
                </a:solidFill>
              </a:rPr>
              <a:t>Proposition </a:t>
            </a:r>
            <a:r>
              <a:rPr lang="fr-CA" sz="6400" dirty="0" err="1" smtClean="0">
                <a:solidFill>
                  <a:srgbClr val="1C0B59"/>
                </a:solidFill>
              </a:rPr>
              <a:t>Razali</a:t>
            </a:r>
            <a:r>
              <a:rPr lang="fr-CA" sz="6400" dirty="0" smtClean="0">
                <a:solidFill>
                  <a:srgbClr val="1C0B59"/>
                </a:solidFill>
              </a:rPr>
              <a:t>.</a:t>
            </a:r>
            <a:endParaRPr lang="fr-CH" sz="6400" dirty="0" smtClean="0">
              <a:solidFill>
                <a:srgbClr val="1C0B59"/>
              </a:solidFill>
            </a:endParaRPr>
          </a:p>
          <a:p>
            <a:pPr>
              <a:spcAft>
                <a:spcPts val="600"/>
              </a:spcAft>
            </a:pPr>
            <a:r>
              <a:rPr lang="fr-CA" sz="6400" b="1" dirty="0" smtClean="0">
                <a:solidFill>
                  <a:srgbClr val="1C0B59"/>
                </a:solidFill>
              </a:rPr>
              <a:t>2004</a:t>
            </a:r>
            <a:r>
              <a:rPr lang="fr-CA" sz="6400" dirty="0" smtClean="0">
                <a:solidFill>
                  <a:srgbClr val="1C0B59"/>
                </a:solidFill>
              </a:rPr>
              <a:t/>
            </a:r>
            <a:br>
              <a:rPr lang="fr-CA" sz="6400" dirty="0" smtClean="0">
                <a:solidFill>
                  <a:srgbClr val="1C0B59"/>
                </a:solidFill>
              </a:rPr>
            </a:br>
            <a:r>
              <a:rPr lang="fr-CA" sz="6400" dirty="0" smtClean="0">
                <a:solidFill>
                  <a:srgbClr val="1C0B59"/>
                </a:solidFill>
              </a:rPr>
              <a:t>Désignation du Groupe de personnalités de haut niveau sur les menaces, les défis et le changement.</a:t>
            </a:r>
            <a:endParaRPr lang="fr-CH" sz="6400" dirty="0" smtClean="0">
              <a:solidFill>
                <a:srgbClr val="1C0B59"/>
              </a:solidFill>
            </a:endParaRPr>
          </a:p>
          <a:p>
            <a:r>
              <a:rPr lang="fr-CA" sz="6400" b="1" dirty="0" smtClean="0">
                <a:solidFill>
                  <a:srgbClr val="1C0B59"/>
                </a:solidFill>
              </a:rPr>
              <a:t>2 décembre 2004</a:t>
            </a:r>
            <a:br>
              <a:rPr lang="fr-CA" sz="6400" b="1" dirty="0" smtClean="0">
                <a:solidFill>
                  <a:srgbClr val="1C0B59"/>
                </a:solidFill>
              </a:rPr>
            </a:br>
            <a:r>
              <a:rPr lang="fr-CA" sz="6400" b="1" dirty="0" smtClean="0">
                <a:solidFill>
                  <a:srgbClr val="1C0B59"/>
                </a:solidFill>
              </a:rPr>
              <a:t>A/59/565 </a:t>
            </a:r>
            <a:r>
              <a:rPr lang="fr-CA" sz="6400" dirty="0" smtClean="0">
                <a:solidFill>
                  <a:srgbClr val="1C0B59"/>
                </a:solidFill>
              </a:rPr>
              <a:t/>
            </a:r>
            <a:br>
              <a:rPr lang="fr-CA" sz="6400" dirty="0" smtClean="0">
                <a:solidFill>
                  <a:srgbClr val="1C0B59"/>
                </a:solidFill>
              </a:rPr>
            </a:br>
            <a:r>
              <a:rPr lang="fr-CA" sz="6400" dirty="0" smtClean="0">
                <a:solidFill>
                  <a:srgbClr val="1C0B59"/>
                </a:solidFill>
              </a:rPr>
              <a:t>Rapport du groupe de personnalités de haut niveau : proposition des modèles de réforme A et B.</a:t>
            </a:r>
            <a:endParaRPr lang="fr-CH" sz="6400" dirty="0" smtClean="0">
              <a:solidFill>
                <a:srgbClr val="1C0B59"/>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514350" indent="-514350" algn="ctr">
              <a:buAutoNum type="arabicPeriod"/>
            </a:pPr>
            <a:r>
              <a:rPr lang="fr-CH" sz="2600" b="1" dirty="0" smtClean="0">
                <a:solidFill>
                  <a:srgbClr val="002060"/>
                </a:solidFill>
              </a:rPr>
              <a:t>La Proposition du Groupe de Personnalités de Haut niveau sur les menaces, les défis et le changement (décembre 2004).</a:t>
            </a:r>
          </a:p>
          <a:p>
            <a:pPr marL="514350" indent="-514350" algn="just">
              <a:buNone/>
            </a:pPr>
            <a:r>
              <a:rPr lang="fr-CH" sz="2600" b="1" dirty="0" smtClean="0">
                <a:solidFill>
                  <a:srgbClr val="002060"/>
                </a:solidFill>
              </a:rPr>
              <a:t>	</a:t>
            </a:r>
          </a:p>
          <a:p>
            <a:pPr marL="514350" indent="-514350">
              <a:buNone/>
            </a:pPr>
            <a:endParaRPr lang="fr-CH" b="1" dirty="0" smtClean="0">
              <a:solidFill>
                <a:srgbClr val="002060"/>
              </a:solidFill>
            </a:endParaRP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Plan A et B.jpg"/>
          <p:cNvPicPr>
            <a:picLocks noChangeAspect="1"/>
          </p:cNvPicPr>
          <p:nvPr/>
        </p:nvPicPr>
        <p:blipFill>
          <a:blip r:embed="rId3" cstate="print"/>
          <a:stretch>
            <a:fillRect/>
          </a:stretch>
        </p:blipFill>
        <p:spPr>
          <a:xfrm>
            <a:off x="1763688" y="2492896"/>
            <a:ext cx="5472608" cy="388843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buNone/>
            </a:pPr>
            <a:endParaRPr lang="fr-CH" sz="2000" b="1" dirty="0" smtClean="0">
              <a:solidFill>
                <a:srgbClr val="002060"/>
              </a:solidFill>
            </a:endParaRPr>
          </a:p>
          <a:p>
            <a:pPr algn="ctr">
              <a:buNone/>
            </a:pPr>
            <a:r>
              <a:rPr lang="fr-CH" sz="2000" b="1" dirty="0" smtClean="0">
                <a:solidFill>
                  <a:srgbClr val="002060"/>
                </a:solidFill>
              </a:rPr>
              <a:t>2.	La proposition du G4: Allemagne, Brésil, Japon, Inde. (Juin 2005).</a:t>
            </a:r>
          </a:p>
          <a:p>
            <a:pPr marL="514350" indent="-514350" algn="just">
              <a:buNone/>
            </a:pPr>
            <a:endParaRPr lang="fr-CH" sz="1800" b="1" dirty="0" smtClean="0">
              <a:solidFill>
                <a:srgbClr val="002060"/>
              </a:solidFill>
            </a:endParaRPr>
          </a:p>
          <a:p>
            <a:pPr marL="514350" indent="-514350">
              <a:buNone/>
            </a:pPr>
            <a:r>
              <a:rPr lang="fr-CH" b="1" dirty="0" smtClean="0">
                <a:solidFill>
                  <a:srgbClr val="002060"/>
                </a:solidFill>
              </a:rPr>
              <a:t>	</a:t>
            </a: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pic>
        <p:nvPicPr>
          <p:cNvPr id="5" name="Image 4" descr="G4.jpg"/>
          <p:cNvPicPr>
            <a:picLocks noChangeAspect="1"/>
          </p:cNvPicPr>
          <p:nvPr/>
        </p:nvPicPr>
        <p:blipFill>
          <a:blip r:embed="rId3" cstate="print"/>
          <a:stretch>
            <a:fillRect/>
          </a:stretch>
        </p:blipFill>
        <p:spPr>
          <a:xfrm>
            <a:off x="1187624" y="2636912"/>
            <a:ext cx="6264696" cy="36724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0" y="1484784"/>
            <a:ext cx="9144000" cy="537321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62500" lnSpcReduction="20000"/>
          </a:bodyPr>
          <a:lstStyle/>
          <a:p>
            <a:pPr marL="514350" indent="-514350" algn="ctr">
              <a:buNone/>
            </a:pPr>
            <a:endParaRPr lang="fr-CH" sz="4400" b="1" dirty="0" smtClean="0">
              <a:solidFill>
                <a:srgbClr val="002060"/>
              </a:solidFill>
            </a:endParaRPr>
          </a:p>
          <a:p>
            <a:pPr marL="514350" indent="-514350">
              <a:buNone/>
            </a:pPr>
            <a:endParaRPr lang="fr-CH" b="1" dirty="0" smtClean="0">
              <a:solidFill>
                <a:srgbClr val="002060"/>
              </a:solidFill>
            </a:endParaRPr>
          </a:p>
          <a:p>
            <a:pPr marL="514350" indent="-514350" algn="just">
              <a:buFont typeface="Wingdings" pitchFamily="2" charset="2"/>
              <a:buChar char="q"/>
            </a:pPr>
            <a:r>
              <a:rPr lang="fr-CH" b="1" dirty="0" smtClean="0">
                <a:solidFill>
                  <a:srgbClr val="002060"/>
                </a:solidFill>
              </a:rPr>
              <a:t>Réforme des méthodes de travail:</a:t>
            </a:r>
          </a:p>
          <a:p>
            <a:pPr marL="514350" indent="-514350" algn="just">
              <a:buNone/>
            </a:pPr>
            <a:endParaRPr lang="fr-CH" b="1" dirty="0" smtClean="0">
              <a:solidFill>
                <a:srgbClr val="002060"/>
              </a:solidFill>
            </a:endParaRPr>
          </a:p>
          <a:p>
            <a:pPr marL="514350" indent="-514350" algn="just">
              <a:buFont typeface="+mj-lt"/>
              <a:buAutoNum type="arabicPeriod"/>
            </a:pPr>
            <a:r>
              <a:rPr lang="fr-CH" sz="2900" b="1" dirty="0" smtClean="0">
                <a:solidFill>
                  <a:srgbClr val="002060"/>
                </a:solidFill>
              </a:rPr>
              <a:t>Se réunir en forum public ouvert aux membres de l’ONU;</a:t>
            </a:r>
          </a:p>
          <a:p>
            <a:pPr marL="514350" indent="-514350" algn="just">
              <a:buFont typeface="+mj-lt"/>
              <a:buAutoNum type="arabicPeriod"/>
            </a:pPr>
            <a:r>
              <a:rPr lang="fr-CH" sz="2900" b="1" dirty="0" smtClean="0">
                <a:solidFill>
                  <a:srgbClr val="002060"/>
                </a:solidFill>
              </a:rPr>
              <a:t>Réaliser les articles 31 et 32 de la Charte par consultation régulière des autres membres de l’ONU;</a:t>
            </a:r>
          </a:p>
          <a:p>
            <a:pPr marL="514350" indent="-514350" algn="just">
              <a:buFont typeface="+mj-lt"/>
              <a:buAutoNum type="arabicPeriod"/>
            </a:pPr>
            <a:r>
              <a:rPr lang="fr-CH" sz="2900" b="1" dirty="0" smtClean="0">
                <a:solidFill>
                  <a:srgbClr val="002060"/>
                </a:solidFill>
              </a:rPr>
              <a:t>Assurer l’accès aux organes subsidiaires du Conseil à tout membre de l’ONU qui n’est pas membre du Conseil;</a:t>
            </a:r>
          </a:p>
          <a:p>
            <a:pPr marL="514350" indent="-514350" algn="just">
              <a:buFont typeface="+mj-lt"/>
              <a:buAutoNum type="arabicPeriod"/>
            </a:pPr>
            <a:r>
              <a:rPr lang="fr-CH" sz="2900" b="1" dirty="0" smtClean="0">
                <a:solidFill>
                  <a:srgbClr val="002060"/>
                </a:solidFill>
              </a:rPr>
              <a:t>Organiser des briefings sur les questions soumises aux organes du Conseil pour les autres membres de l’ONU;</a:t>
            </a:r>
          </a:p>
          <a:p>
            <a:pPr marL="514350" indent="-514350" algn="just">
              <a:buFont typeface="+mj-lt"/>
              <a:buAutoNum type="arabicPeriod"/>
            </a:pPr>
            <a:r>
              <a:rPr lang="fr-CH" sz="2900" b="1" dirty="0" smtClean="0">
                <a:solidFill>
                  <a:srgbClr val="002060"/>
                </a:solidFill>
              </a:rPr>
              <a:t>Organiser des consultations régulières avec les principaux pays contributeurs aux finances, aux forces de maintien de la paix et qui sont impliqués dans les opérations de maintien de la paix;</a:t>
            </a:r>
          </a:p>
          <a:p>
            <a:pPr marL="514350" indent="-514350" algn="just">
              <a:buFont typeface="+mj-lt"/>
              <a:buAutoNum type="arabicPeriod"/>
            </a:pPr>
            <a:r>
              <a:rPr lang="fr-CH" sz="2900" b="1" dirty="0" smtClean="0">
                <a:solidFill>
                  <a:srgbClr val="002060"/>
                </a:solidFill>
              </a:rPr>
              <a:t>Organiser des consultations avec le Président de l’A.G et le Conseil économique et social. </a:t>
            </a:r>
          </a:p>
          <a:p>
            <a:pPr marL="514350" indent="-514350">
              <a:buNone/>
            </a:pPr>
            <a:endParaRPr lang="fr-CH" b="1" dirty="0" smtClean="0">
              <a:solidFill>
                <a:srgbClr val="002060"/>
              </a:solidFill>
            </a:endParaRPr>
          </a:p>
          <a:p>
            <a:pPr marL="514350" indent="-514350">
              <a:buNone/>
            </a:pPr>
            <a:r>
              <a:rPr lang="fr-CH" b="1" dirty="0" smtClean="0">
                <a:solidFill>
                  <a:srgbClr val="002060"/>
                </a:solidFill>
              </a:rPr>
              <a:t>	</a:t>
            </a:r>
          </a:p>
          <a:p>
            <a:pPr algn="ctr">
              <a:buNone/>
            </a:pPr>
            <a:endParaRPr lang="fr-CH" b="1" dirty="0" smtClean="0">
              <a:solidFill>
                <a:srgbClr val="002060"/>
              </a:solidFill>
            </a:endParaRPr>
          </a:p>
        </p:txBody>
      </p:sp>
      <p:sp>
        <p:nvSpPr>
          <p:cNvPr id="2" name="Titre 1"/>
          <p:cNvSpPr>
            <a:spLocks noGrp="1"/>
          </p:cNvSpPr>
          <p:nvPr>
            <p:ph type="title"/>
          </p:nvPr>
        </p:nvSpPr>
        <p:spPr>
          <a:xfrm>
            <a:off x="0" y="0"/>
            <a:ext cx="9144000" cy="1484784"/>
          </a:xfrm>
          <a:blipFill>
            <a:blip r:embed="rId2" cstate="print"/>
            <a:tile tx="0" ty="0" sx="100000" sy="100000" flip="none" algn="tl"/>
          </a:blipFill>
        </p:spPr>
        <p:txBody>
          <a:bodyPr>
            <a:normAutofit/>
          </a:bodyPr>
          <a:lstStyle/>
          <a:p>
            <a:r>
              <a:rPr lang="fr-CH" dirty="0" smtClean="0"/>
              <a:t>RÉFORME DU CONSEIL DE SÉCURITÉ </a:t>
            </a:r>
            <a:endParaRPr lang="fr-CH"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1558</Words>
  <Application>Microsoft Office PowerPoint</Application>
  <PresentationFormat>Présentation à l'écran (4:3)</PresentationFormat>
  <Paragraphs>220</Paragraphs>
  <Slides>29</Slides>
  <Notes>2</Notes>
  <HiddenSlides>0</HiddenSlides>
  <MMClips>0</MMClips>
  <ScaleCrop>false</ScaleCrop>
  <HeadingPairs>
    <vt:vector size="6" baseType="variant">
      <vt:variant>
        <vt:lpstr>Modèle de conception</vt:lpstr>
      </vt:variant>
      <vt:variant>
        <vt:i4>1</vt:i4>
      </vt:variant>
      <vt:variant>
        <vt:lpstr>Serveurs OLE incorporés</vt:lpstr>
      </vt:variant>
      <vt:variant>
        <vt:i4>1</vt:i4>
      </vt:variant>
      <vt:variant>
        <vt:lpstr>Titres des diapositives</vt:lpstr>
      </vt:variant>
      <vt:variant>
        <vt:i4>29</vt:i4>
      </vt:variant>
    </vt:vector>
  </HeadingPairs>
  <TitlesOfParts>
    <vt:vector size="31" baseType="lpstr">
      <vt:lpstr>Thème Office</vt:lpstr>
      <vt:lpstr>Présentation</vt:lpstr>
      <vt:lpstr>La Réforme du Conseil de Sécurité de l’ONU</vt:lpstr>
      <vt:lpstr>Diapositive 2</vt:lpstr>
      <vt:lpstr>RÉFORME DU CONSEIL DE SÉCURITÉ </vt:lpstr>
      <vt:lpstr>Diapositive 4</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lpstr>RÉFORME DU CONSEIL DE SÉCURITÉ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REFORME DU CONSEIL DE SECURITE</dc:title>
  <dc:creator>JesusismyLord</dc:creator>
  <cp:lastModifiedBy>Daniel Turp</cp:lastModifiedBy>
  <cp:revision>81</cp:revision>
  <dcterms:created xsi:type="dcterms:W3CDTF">2012-02-12T18:35:41Z</dcterms:created>
  <dcterms:modified xsi:type="dcterms:W3CDTF">2012-02-12T18:39:10Z</dcterms:modified>
</cp:coreProperties>
</file>