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sldIdLst>
    <p:sldId id="256" r:id="rId2"/>
    <p:sldId id="258" r:id="rId3"/>
    <p:sldId id="290" r:id="rId4"/>
    <p:sldId id="289" r:id="rId5"/>
    <p:sldId id="291" r:id="rId6"/>
    <p:sldId id="282" r:id="rId7"/>
    <p:sldId id="285" r:id="rId8"/>
    <p:sldId id="286" r:id="rId9"/>
    <p:sldId id="287" r:id="rId10"/>
    <p:sldId id="293" r:id="rId11"/>
    <p:sldId id="294" r:id="rId12"/>
    <p:sldId id="296" r:id="rId13"/>
    <p:sldId id="295" r:id="rId14"/>
    <p:sldId id="288" r:id="rId15"/>
    <p:sldId id="292"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34" autoAdjust="0"/>
    <p:restoredTop sz="94624" autoAdjust="0"/>
  </p:normalViewPr>
  <p:slideViewPr>
    <p:cSldViewPr>
      <p:cViewPr varScale="1">
        <p:scale>
          <a:sx n="93" d="100"/>
          <a:sy n="93" d="100"/>
        </p:scale>
        <p:origin x="-784"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2E74D07B-A488-4809-BE54-8EDB81429611}" type="datetimeFigureOut">
              <a:rPr lang="fr-CA" smtClean="0"/>
              <a:pPr/>
              <a:t>26/03/13</a:t>
            </a:fld>
            <a:endParaRPr lang="fr-CA" dirty="0"/>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CA" dirty="0"/>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7F782EE-D186-4E9D-9CED-CC70F7CEC838}" type="slidenum">
              <a:rPr lang="fr-CA" smtClean="0"/>
              <a:pPr/>
              <a:t>‹#›</a:t>
            </a:fld>
            <a:endParaRPr lang="fr-CA"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E74D07B-A488-4809-BE54-8EDB81429611}" type="datetimeFigureOut">
              <a:rPr lang="fr-CA" smtClean="0"/>
              <a:pPr/>
              <a:t>26/03/13</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F7F782EE-D186-4E9D-9CED-CC70F7CEC838}" type="slidenum">
              <a:rPr lang="fr-CA" smtClean="0"/>
              <a:pPr/>
              <a:t>‹#›</a:t>
            </a:fld>
            <a:endParaRPr lang="fr-CA" dirty="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E74D07B-A488-4809-BE54-8EDB81429611}" type="datetimeFigureOut">
              <a:rPr lang="fr-CA" smtClean="0"/>
              <a:pPr/>
              <a:t>26/03/13</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F7F782EE-D186-4E9D-9CED-CC70F7CEC838}" type="slidenum">
              <a:rPr lang="fr-CA" smtClean="0"/>
              <a:pPr/>
              <a:t>‹#›</a:t>
            </a:fld>
            <a:endParaRPr lang="fr-CA"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E74D07B-A488-4809-BE54-8EDB81429611}" type="datetimeFigureOut">
              <a:rPr lang="fr-CA" smtClean="0"/>
              <a:pPr/>
              <a:t>26/03/13</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F7F782EE-D186-4E9D-9CED-CC70F7CEC838}" type="slidenum">
              <a:rPr lang="fr-CA" smtClean="0"/>
              <a:pPr/>
              <a:t>‹#›</a:t>
            </a:fld>
            <a:endParaRPr lang="fr-CA"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E74D07B-A488-4809-BE54-8EDB81429611}" type="datetimeFigureOut">
              <a:rPr lang="fr-CA" smtClean="0"/>
              <a:pPr/>
              <a:t>26/03/13</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F7F782EE-D186-4E9D-9CED-CC70F7CEC838}" type="slidenum">
              <a:rPr lang="fr-CA" smtClean="0"/>
              <a:pPr/>
              <a:t>‹#›</a:t>
            </a:fld>
            <a:endParaRPr lang="fr-CA" dirty="0"/>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E74D07B-A488-4809-BE54-8EDB81429611}" type="datetimeFigureOut">
              <a:rPr lang="fr-CA" smtClean="0"/>
              <a:pPr/>
              <a:t>26/03/13</a:t>
            </a:fld>
            <a:endParaRPr lang="fr-CA" dirty="0"/>
          </a:p>
        </p:txBody>
      </p:sp>
      <p:sp>
        <p:nvSpPr>
          <p:cNvPr id="6" name="Espace réservé du pied de page 5"/>
          <p:cNvSpPr>
            <a:spLocks noGrp="1"/>
          </p:cNvSpPr>
          <p:nvPr>
            <p:ph type="ftr" sz="quarter" idx="11"/>
          </p:nvPr>
        </p:nvSpPr>
        <p:spPr/>
        <p:txBody>
          <a:bodyPr/>
          <a:lstStyle/>
          <a:p>
            <a:endParaRPr lang="fr-CA" dirty="0"/>
          </a:p>
        </p:txBody>
      </p:sp>
      <p:sp>
        <p:nvSpPr>
          <p:cNvPr id="7" name="Espace réservé du numéro de diapositive 6"/>
          <p:cNvSpPr>
            <a:spLocks noGrp="1"/>
          </p:cNvSpPr>
          <p:nvPr>
            <p:ph type="sldNum" sz="quarter" idx="12"/>
          </p:nvPr>
        </p:nvSpPr>
        <p:spPr/>
        <p:txBody>
          <a:bodyPr/>
          <a:lstStyle/>
          <a:p>
            <a:fld id="{F7F782EE-D186-4E9D-9CED-CC70F7CEC838}" type="slidenum">
              <a:rPr lang="fr-CA" smtClean="0"/>
              <a:pPr/>
              <a:t>‹#›</a:t>
            </a:fld>
            <a:endParaRPr lang="fr-CA" dirty="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2E74D07B-A488-4809-BE54-8EDB81429611}" type="datetimeFigureOut">
              <a:rPr lang="fr-CA" smtClean="0"/>
              <a:pPr/>
              <a:t>26/03/13</a:t>
            </a:fld>
            <a:endParaRPr lang="fr-CA" dirty="0"/>
          </a:p>
        </p:txBody>
      </p:sp>
      <p:sp>
        <p:nvSpPr>
          <p:cNvPr id="27" name="Espace réservé du numéro de diapositive 26"/>
          <p:cNvSpPr>
            <a:spLocks noGrp="1"/>
          </p:cNvSpPr>
          <p:nvPr>
            <p:ph type="sldNum" sz="quarter" idx="11"/>
          </p:nvPr>
        </p:nvSpPr>
        <p:spPr/>
        <p:txBody>
          <a:bodyPr rtlCol="0"/>
          <a:lstStyle/>
          <a:p>
            <a:fld id="{F7F782EE-D186-4E9D-9CED-CC70F7CEC838}" type="slidenum">
              <a:rPr lang="fr-CA" smtClean="0"/>
              <a:pPr/>
              <a:t>‹#›</a:t>
            </a:fld>
            <a:endParaRPr lang="fr-CA" dirty="0"/>
          </a:p>
        </p:txBody>
      </p:sp>
      <p:sp>
        <p:nvSpPr>
          <p:cNvPr id="28" name="Espace réservé du pied de page 27"/>
          <p:cNvSpPr>
            <a:spLocks noGrp="1"/>
          </p:cNvSpPr>
          <p:nvPr>
            <p:ph type="ftr" sz="quarter" idx="12"/>
          </p:nvPr>
        </p:nvSpPr>
        <p:spPr/>
        <p:txBody>
          <a:bodyPr rtlCol="0"/>
          <a:lstStyle/>
          <a:p>
            <a:endParaRPr lang="fr-CA" dirty="0"/>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2E74D07B-A488-4809-BE54-8EDB81429611}" type="datetimeFigureOut">
              <a:rPr lang="fr-CA" smtClean="0"/>
              <a:pPr/>
              <a:t>26/03/13</a:t>
            </a:fld>
            <a:endParaRPr lang="fr-CA" dirty="0"/>
          </a:p>
        </p:txBody>
      </p:sp>
      <p:sp>
        <p:nvSpPr>
          <p:cNvPr id="4" name="Espace réservé du pied de page 3"/>
          <p:cNvSpPr>
            <a:spLocks noGrp="1"/>
          </p:cNvSpPr>
          <p:nvPr>
            <p:ph type="ftr" sz="quarter" idx="11"/>
          </p:nvPr>
        </p:nvSpPr>
        <p:spPr>
          <a:xfrm>
            <a:off x="5257800" y="612648"/>
            <a:ext cx="1325880" cy="457200"/>
          </a:xfrm>
        </p:spPr>
        <p:txBody>
          <a:bodyPr/>
          <a:lstStyle/>
          <a:p>
            <a:endParaRPr lang="fr-CA" dirty="0"/>
          </a:p>
        </p:txBody>
      </p:sp>
      <p:sp>
        <p:nvSpPr>
          <p:cNvPr id="5" name="Espace réservé du numéro de diapositive 4"/>
          <p:cNvSpPr>
            <a:spLocks noGrp="1"/>
          </p:cNvSpPr>
          <p:nvPr>
            <p:ph type="sldNum" sz="quarter" idx="12"/>
          </p:nvPr>
        </p:nvSpPr>
        <p:spPr>
          <a:xfrm>
            <a:off x="8174736" y="2272"/>
            <a:ext cx="762000" cy="365760"/>
          </a:xfrm>
        </p:spPr>
        <p:txBody>
          <a:bodyPr/>
          <a:lstStyle/>
          <a:p>
            <a:fld id="{F7F782EE-D186-4E9D-9CED-CC70F7CEC838}" type="slidenum">
              <a:rPr lang="fr-CA" smtClean="0"/>
              <a:pPr/>
              <a:t>‹#›</a:t>
            </a:fld>
            <a:endParaRPr lang="fr-CA" dirty="0"/>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74D07B-A488-4809-BE54-8EDB81429611}" type="datetimeFigureOut">
              <a:rPr lang="fr-CA" smtClean="0"/>
              <a:pPr/>
              <a:t>26/03/13</a:t>
            </a:fld>
            <a:endParaRPr lang="fr-CA" dirty="0"/>
          </a:p>
        </p:txBody>
      </p:sp>
      <p:sp>
        <p:nvSpPr>
          <p:cNvPr id="3" name="Espace réservé du pied de page 2"/>
          <p:cNvSpPr>
            <a:spLocks noGrp="1"/>
          </p:cNvSpPr>
          <p:nvPr>
            <p:ph type="ftr" sz="quarter" idx="11"/>
          </p:nvPr>
        </p:nvSpPr>
        <p:spPr/>
        <p:txBody>
          <a:bodyPr/>
          <a:lstStyle/>
          <a:p>
            <a:endParaRPr lang="fr-CA" dirty="0"/>
          </a:p>
        </p:txBody>
      </p:sp>
      <p:sp>
        <p:nvSpPr>
          <p:cNvPr id="4" name="Espace réservé du numéro de diapositive 3"/>
          <p:cNvSpPr>
            <a:spLocks noGrp="1"/>
          </p:cNvSpPr>
          <p:nvPr>
            <p:ph type="sldNum" sz="quarter" idx="12"/>
          </p:nvPr>
        </p:nvSpPr>
        <p:spPr/>
        <p:txBody>
          <a:bodyPr/>
          <a:lstStyle/>
          <a:p>
            <a:fld id="{F7F782EE-D186-4E9D-9CED-CC70F7CEC838}" type="slidenum">
              <a:rPr lang="fr-CA" smtClean="0"/>
              <a:pPr/>
              <a:t>‹#›</a:t>
            </a:fld>
            <a:endParaRPr lang="fr-CA" dirty="0"/>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E74D07B-A488-4809-BE54-8EDB81429611}" type="datetimeFigureOut">
              <a:rPr lang="fr-CA" smtClean="0"/>
              <a:pPr/>
              <a:t>26/03/13</a:t>
            </a:fld>
            <a:endParaRPr lang="fr-CA" dirty="0"/>
          </a:p>
        </p:txBody>
      </p:sp>
      <p:sp>
        <p:nvSpPr>
          <p:cNvPr id="6" name="Espace réservé du pied de page 5"/>
          <p:cNvSpPr>
            <a:spLocks noGrp="1"/>
          </p:cNvSpPr>
          <p:nvPr>
            <p:ph type="ftr" sz="quarter" idx="11"/>
          </p:nvPr>
        </p:nvSpPr>
        <p:spPr/>
        <p:txBody>
          <a:bodyPr/>
          <a:lstStyle/>
          <a:p>
            <a:endParaRPr lang="fr-CA" dirty="0"/>
          </a:p>
        </p:txBody>
      </p:sp>
      <p:sp>
        <p:nvSpPr>
          <p:cNvPr id="7" name="Espace réservé du numéro de diapositive 6"/>
          <p:cNvSpPr>
            <a:spLocks noGrp="1"/>
          </p:cNvSpPr>
          <p:nvPr>
            <p:ph type="sldNum" sz="quarter" idx="12"/>
          </p:nvPr>
        </p:nvSpPr>
        <p:spPr/>
        <p:txBody>
          <a:bodyPr/>
          <a:lstStyle/>
          <a:p>
            <a:fld id="{F7F782EE-D186-4E9D-9CED-CC70F7CEC838}" type="slidenum">
              <a:rPr lang="fr-CA" smtClean="0"/>
              <a:pPr/>
              <a:t>‹#›</a:t>
            </a:fld>
            <a:endParaRPr lang="fr-CA" dirty="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E74D07B-A488-4809-BE54-8EDB81429611}" type="datetimeFigureOut">
              <a:rPr lang="fr-CA" smtClean="0"/>
              <a:pPr/>
              <a:t>26/03/13</a:t>
            </a:fld>
            <a:endParaRPr lang="fr-CA" dirty="0"/>
          </a:p>
        </p:txBody>
      </p:sp>
      <p:sp>
        <p:nvSpPr>
          <p:cNvPr id="6" name="Espace réservé du pied de page 5"/>
          <p:cNvSpPr>
            <a:spLocks noGrp="1"/>
          </p:cNvSpPr>
          <p:nvPr>
            <p:ph type="ftr" sz="quarter" idx="11"/>
          </p:nvPr>
        </p:nvSpPr>
        <p:spPr/>
        <p:txBody>
          <a:bodyPr/>
          <a:lstStyle/>
          <a:p>
            <a:endParaRPr lang="fr-CA" dirty="0"/>
          </a:p>
        </p:txBody>
      </p:sp>
      <p:sp>
        <p:nvSpPr>
          <p:cNvPr id="7" name="Espace réservé du numéro de diapositive 6"/>
          <p:cNvSpPr>
            <a:spLocks noGrp="1"/>
          </p:cNvSpPr>
          <p:nvPr>
            <p:ph type="sldNum" sz="quarter" idx="12"/>
          </p:nvPr>
        </p:nvSpPr>
        <p:spPr/>
        <p:txBody>
          <a:bodyPr/>
          <a:lstStyle/>
          <a:p>
            <a:fld id="{F7F782EE-D186-4E9D-9CED-CC70F7CEC838}" type="slidenum">
              <a:rPr lang="fr-CA" smtClean="0"/>
              <a:pPr/>
              <a:t>‹#›</a:t>
            </a:fld>
            <a:endParaRPr lang="fr-CA"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E74D07B-A488-4809-BE54-8EDB81429611}" type="datetimeFigureOut">
              <a:rPr lang="fr-CA" smtClean="0"/>
              <a:pPr/>
              <a:t>26/03/13</a:t>
            </a:fld>
            <a:endParaRPr lang="fr-CA" dirty="0"/>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CA" dirty="0"/>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7F782EE-D186-4E9D-9CED-CC70F7CEC838}" type="slidenum">
              <a:rPr lang="fr-CA" smtClean="0"/>
              <a:pPr/>
              <a:t>‹#›</a:t>
            </a:fld>
            <a:endParaRPr lang="fr-CA"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ransition>
    <p:wipe dir="r"/>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michelgonneville.net/carnets/86-chron-creation-mus" TargetMode="External"/><Relationship Id="rId3" Type="http://schemas.openxmlformats.org/officeDocument/2006/relationships/hyperlink" Target="http://www.futurscomposes.fr/assets/texte-politique.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381000" y="0"/>
            <a:ext cx="8534400" cy="3262313"/>
          </a:xfrm>
        </p:spPr>
        <p:txBody>
          <a:bodyPr>
            <a:normAutofit/>
          </a:bodyPr>
          <a:lstStyle/>
          <a:p>
            <a:pPr algn="r"/>
            <a:r>
              <a:rPr lang="fr-CA" sz="4000" dirty="0" smtClean="0"/>
              <a:t>Esthétique et création musicale dans les politiques culturelles du Québec</a:t>
            </a:r>
            <a:r>
              <a:rPr lang="fr-CA" dirty="0" smtClean="0"/>
              <a:t/>
            </a:r>
            <a:br>
              <a:rPr lang="fr-CA" dirty="0" smtClean="0"/>
            </a:br>
            <a:endParaRPr lang="fr-CA" dirty="0"/>
          </a:p>
        </p:txBody>
      </p:sp>
      <p:sp>
        <p:nvSpPr>
          <p:cNvPr id="3" name="Sous-titre 2"/>
          <p:cNvSpPr>
            <a:spLocks noGrp="1"/>
          </p:cNvSpPr>
          <p:nvPr>
            <p:ph type="subTitle" idx="1"/>
          </p:nvPr>
        </p:nvSpPr>
        <p:spPr>
          <a:xfrm>
            <a:off x="1828800" y="3962400"/>
            <a:ext cx="5181600" cy="2590800"/>
          </a:xfrm>
        </p:spPr>
        <p:txBody>
          <a:bodyPr>
            <a:normAutofit fontScale="47500" lnSpcReduction="20000"/>
          </a:bodyPr>
          <a:lstStyle/>
          <a:p>
            <a:pPr algn="ctr"/>
            <a:r>
              <a:rPr lang="fr-CA" sz="3840" dirty="0" smtClean="0"/>
              <a:t>Daniel Turp</a:t>
            </a:r>
          </a:p>
          <a:p>
            <a:pPr algn="ctr"/>
            <a:r>
              <a:rPr lang="fr-CA" sz="3273" i="1" dirty="0" smtClean="0"/>
              <a:t>Candidat à la maîtrise en musicologie</a:t>
            </a:r>
          </a:p>
          <a:p>
            <a:endParaRPr lang="fr-CA" dirty="0" smtClean="0"/>
          </a:p>
          <a:p>
            <a:pPr algn="ctr"/>
            <a:r>
              <a:rPr lang="fr-FR" sz="2909" b="1" dirty="0" smtClean="0"/>
              <a:t>Esthétique musicale</a:t>
            </a:r>
            <a:r>
              <a:rPr lang="fr-FR" sz="2909" dirty="0" smtClean="0"/>
              <a:t/>
            </a:r>
            <a:br>
              <a:rPr lang="fr-FR" sz="2909" dirty="0" smtClean="0"/>
            </a:br>
            <a:r>
              <a:rPr lang="fr-FR" sz="2909" dirty="0" smtClean="0"/>
              <a:t>(MUL-6246)</a:t>
            </a:r>
            <a:endParaRPr lang="fr-CA" sz="2909" dirty="0" smtClean="0"/>
          </a:p>
          <a:p>
            <a:pPr algn="ctr"/>
            <a:r>
              <a:rPr lang="fr-FR" sz="2909" dirty="0" smtClean="0"/>
              <a:t>Trimestre d’hiver 2013</a:t>
            </a:r>
            <a:endParaRPr lang="fr-CA" sz="2909" dirty="0" smtClean="0"/>
          </a:p>
          <a:p>
            <a:pPr algn="ctr"/>
            <a:endParaRPr lang="fr-FR" sz="2909" b="1" dirty="0" smtClean="0"/>
          </a:p>
          <a:p>
            <a:pPr algn="ctr"/>
            <a:r>
              <a:rPr lang="fr-FR" sz="2909" b="1" dirty="0" smtClean="0"/>
              <a:t>Professeurs : </a:t>
            </a:r>
            <a:br>
              <a:rPr lang="fr-FR" sz="2909" b="1" dirty="0" smtClean="0"/>
            </a:br>
            <a:r>
              <a:rPr lang="fr-FR" sz="2909" b="1" dirty="0" smtClean="0"/>
              <a:t>Michel Duchesneau et Nathalie Fernando</a:t>
            </a:r>
            <a:endParaRPr lang="fr-CA" sz="2909" dirty="0" smtClean="0"/>
          </a:p>
          <a:p>
            <a:pPr algn="ctr"/>
            <a:endParaRPr lang="fr-CA" sz="2909" dirty="0" smtClean="0"/>
          </a:p>
          <a:p>
            <a:pPr algn="ctr"/>
            <a:r>
              <a:rPr lang="fr-CA" sz="2909" dirty="0" smtClean="0"/>
              <a:t>26 mars 2013</a:t>
            </a:r>
            <a:endParaRPr lang="fr-CA" sz="2909"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685800"/>
            <a:ext cx="8153400" cy="173732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II- L’esthétique et la création musicale dans les    </a:t>
            </a:r>
            <a:br>
              <a:rPr lang="fr-FR" sz="2400" b="1" dirty="0" smtClean="0">
                <a:latin typeface="Times New Roman"/>
                <a:cs typeface="Times New Roman"/>
              </a:rPr>
            </a:br>
            <a:r>
              <a:rPr lang="fr-FR" sz="2400" b="1" dirty="0" smtClean="0">
                <a:latin typeface="Times New Roman"/>
                <a:cs typeface="Times New Roman"/>
              </a:rPr>
              <a:t>politiques culturelles du Québec</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dirty="0" smtClean="0">
                <a:latin typeface="Times New Roman"/>
                <a:cs typeface="Times New Roman"/>
              </a:rPr>
              <a:t>B-  Les orientations musicales du CALQ et la création musicale (suite)</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Projet de nouvelles orientations pour le secteur de la musique</a:t>
            </a:r>
            <a:r>
              <a:rPr lang="fr-FR" sz="2000" dirty="0" smtClean="0">
                <a:latin typeface="Times New Roman"/>
                <a:cs typeface="Times New Roman"/>
              </a:rPr>
              <a:t>, 20 mai 2009.</a:t>
            </a:r>
            <a:br>
              <a:rPr lang="fr-FR" sz="2000" dirty="0" smtClean="0">
                <a:latin typeface="Times New Roman"/>
                <a:cs typeface="Times New Roman"/>
              </a:rPr>
            </a:br>
            <a:r>
              <a:rPr lang="fr-FR" sz="2000" dirty="0" smtClean="0">
                <a:latin typeface="Times New Roman"/>
                <a:cs typeface="Times New Roman"/>
              </a:rPr>
              <a:t/>
            </a:r>
            <a:br>
              <a:rPr lang="fr-FR" sz="2000" dirty="0" smtClean="0">
                <a:latin typeface="Times New Roman"/>
                <a:cs typeface="Times New Roman"/>
              </a:rPr>
            </a:br>
            <a:r>
              <a:rPr lang="fr-FR" sz="1600" b="1" dirty="0" smtClean="0">
                <a:latin typeface="Times New Roman"/>
                <a:cs typeface="Times New Roman"/>
              </a:rPr>
              <a:t>ORIENTATION DISCIPLINAIRE 2</a:t>
            </a:r>
            <a:br>
              <a:rPr lang="fr-FR" sz="1600" b="1" dirty="0" smtClean="0">
                <a:latin typeface="Times New Roman"/>
                <a:cs typeface="Times New Roman"/>
              </a:rPr>
            </a:br>
            <a:r>
              <a:rPr lang="fr-FR" sz="1600" dirty="0" smtClean="0">
                <a:latin typeface="Times New Roman"/>
                <a:cs typeface="Times New Roman"/>
              </a:rPr>
              <a:t>Assurer la vitalité du milieu musical en identifiant les mesures pour mieux soutenir la diversité des genres musicaux et des nouvelles pratiques</a:t>
            </a:r>
            <a:br>
              <a:rPr lang="fr-FR" sz="1600" dirty="0" smtClean="0">
                <a:latin typeface="Times New Roman"/>
                <a:cs typeface="Times New Roman"/>
              </a:rPr>
            </a:br>
            <a:r>
              <a:rPr lang="fr-FR" sz="1600" b="1" i="1" dirty="0" smtClean="0">
                <a:latin typeface="Times New Roman"/>
                <a:cs typeface="Times New Roman"/>
              </a:rPr>
              <a:t>Axe principal 3 </a:t>
            </a:r>
            <a:r>
              <a:rPr lang="fr-FR" sz="1600" dirty="0" smtClean="0">
                <a:latin typeface="Times New Roman"/>
                <a:cs typeface="Times New Roman"/>
              </a:rPr>
              <a:t>: Appuyer la </a:t>
            </a:r>
            <a:r>
              <a:rPr lang="fr-FR" sz="1600" b="1" dirty="0" smtClean="0">
                <a:latin typeface="Times New Roman"/>
                <a:cs typeface="Times New Roman"/>
              </a:rPr>
              <a:t>création</a:t>
            </a:r>
            <a:r>
              <a:rPr lang="fr-FR" sz="1600" dirty="0" smtClean="0">
                <a:latin typeface="Times New Roman"/>
                <a:cs typeface="Times New Roman"/>
              </a:rPr>
              <a:t>, la production et la diffusion dans la diversité des genres et la multiplicité des pratiques en musique en soutenant l’artiste à titre individuel et les organismes musicaux sur l’ensemble du territoire québécois</a:t>
            </a:r>
            <a:br>
              <a:rPr lang="fr-FR" sz="1600" dirty="0" smtClean="0">
                <a:latin typeface="Times New Roman"/>
                <a:cs typeface="Times New Roman"/>
              </a:rPr>
            </a:br>
            <a:r>
              <a:rPr lang="fr-FR" sz="1600" b="1" i="1" dirty="0" smtClean="0">
                <a:latin typeface="Times New Roman"/>
                <a:cs typeface="Times New Roman"/>
              </a:rPr>
              <a:t>Axe principal 4 </a:t>
            </a:r>
            <a:r>
              <a:rPr lang="fr-FR" sz="1600" dirty="0" smtClean="0">
                <a:latin typeface="Times New Roman"/>
                <a:cs typeface="Times New Roman"/>
              </a:rPr>
              <a:t>: Être à l’affut des nouvelles pratiques et veiller à l’adaptation des programmes du Conseil afin de mieux soutenir la diversité au sein de l’écologie musicale québécoise</a:t>
            </a:r>
            <a:br>
              <a:rPr lang="fr-FR" sz="1600" dirty="0" smtClean="0">
                <a:latin typeface="Times New Roman"/>
                <a:cs typeface="Times New Roman"/>
              </a:rPr>
            </a:br>
            <a:r>
              <a:rPr lang="fr-FR" sz="1600" b="1" i="1" dirty="0" smtClean="0">
                <a:latin typeface="Times New Roman"/>
                <a:cs typeface="Times New Roman"/>
              </a:rPr>
              <a:t>Axe principal 5 </a:t>
            </a:r>
            <a:r>
              <a:rPr lang="fr-FR" sz="1600" dirty="0" smtClean="0">
                <a:latin typeface="Times New Roman"/>
                <a:cs typeface="Times New Roman"/>
              </a:rPr>
              <a:t>: Adapter les programmes du Conseil aux réalités des nouvelles technologies numériques et de leur impact sur la pratique et la diffusion musicales</a:t>
            </a:r>
            <a:r>
              <a:rPr lang="fr-CA" sz="1600" dirty="0" smtClean="0">
                <a:latin typeface="Times New Roman"/>
                <a:cs typeface="Times New Roman"/>
              </a:rPr>
              <a:t> </a:t>
            </a:r>
            <a:r>
              <a:rPr lang="fr-FR" sz="2000" dirty="0" smtClean="0"/>
              <a:t/>
            </a:r>
            <a:br>
              <a:rPr lang="fr-FR" sz="2000" dirty="0" smtClean="0"/>
            </a:br>
            <a:r>
              <a:rPr lang="fr-CA" sz="2000" dirty="0" smtClean="0"/>
              <a:t> </a:t>
            </a: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endParaRPr lang="fr-CA" sz="2400" dirty="0"/>
          </a:p>
        </p:txBody>
      </p:sp>
      <p:pic>
        <p:nvPicPr>
          <p:cNvPr id="3" name="Image 2" descr="CALQ_Logo_CS.JPG"/>
          <p:cNvPicPr>
            <a:picLocks noChangeAspect="1"/>
          </p:cNvPicPr>
          <p:nvPr/>
        </p:nvPicPr>
        <p:blipFill>
          <a:blip r:embed="rId2"/>
          <a:stretch>
            <a:fillRect/>
          </a:stretch>
        </p:blipFill>
        <p:spPr>
          <a:xfrm>
            <a:off x="3657600" y="2362200"/>
            <a:ext cx="1771316" cy="673100"/>
          </a:xfrm>
          <a:prstGeom prst="rect">
            <a:avLst/>
          </a:prstGeom>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685800"/>
            <a:ext cx="8153400" cy="173732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II- L’esthétique et la création musicale dans les    </a:t>
            </a:r>
            <a:br>
              <a:rPr lang="fr-FR" sz="2400" b="1" dirty="0" smtClean="0">
                <a:latin typeface="Times New Roman"/>
                <a:cs typeface="Times New Roman"/>
              </a:rPr>
            </a:br>
            <a:r>
              <a:rPr lang="fr-FR" sz="2400" b="1" dirty="0" smtClean="0">
                <a:latin typeface="Times New Roman"/>
                <a:cs typeface="Times New Roman"/>
              </a:rPr>
              <a:t>politiques culturelles du Québec</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dirty="0" smtClean="0">
                <a:latin typeface="Times New Roman"/>
                <a:cs typeface="Times New Roman"/>
              </a:rPr>
              <a:t>B-  Les orientations musicales du CALQ et la création musicale (suite)</a:t>
            </a: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Projet de nouvelles orientations pour le secteur de la musique</a:t>
            </a:r>
            <a:r>
              <a:rPr lang="fr-FR" sz="2000" dirty="0" smtClean="0">
                <a:latin typeface="Times New Roman"/>
                <a:cs typeface="Times New Roman"/>
              </a:rPr>
              <a:t>, 20 mai 2009.</a:t>
            </a:r>
            <a:br>
              <a:rPr lang="fr-FR" sz="2000" dirty="0" smtClean="0">
                <a:latin typeface="Times New Roman"/>
                <a:cs typeface="Times New Roman"/>
              </a:rPr>
            </a:br>
            <a:r>
              <a:rPr lang="fr-FR" sz="1556" dirty="0" smtClean="0">
                <a:latin typeface="Times New Roman"/>
                <a:cs typeface="Times New Roman"/>
              </a:rPr>
              <a:t/>
            </a:r>
            <a:br>
              <a:rPr lang="fr-FR" sz="1556" dirty="0" smtClean="0">
                <a:latin typeface="Times New Roman"/>
                <a:cs typeface="Times New Roman"/>
              </a:rPr>
            </a:br>
            <a:r>
              <a:rPr lang="fr-FR" sz="1556" b="1" dirty="0" smtClean="0">
                <a:latin typeface="Times New Roman"/>
                <a:cs typeface="Times New Roman"/>
              </a:rPr>
              <a:t>ORIENTATION DISCIPLINAIRE 3</a:t>
            </a:r>
            <a:br>
              <a:rPr lang="fr-FR" sz="1556" b="1" dirty="0" smtClean="0">
                <a:latin typeface="Times New Roman"/>
                <a:cs typeface="Times New Roman"/>
              </a:rPr>
            </a:br>
            <a:r>
              <a:rPr lang="fr-FR" sz="1556" dirty="0" smtClean="0">
                <a:latin typeface="Times New Roman"/>
                <a:cs typeface="Times New Roman"/>
              </a:rPr>
              <a:t>Favoriser, sur l’ensemble du territoire, la consolidation et un meilleur équilibre du soutien des organisations de </a:t>
            </a:r>
            <a:r>
              <a:rPr lang="fr-FR" sz="1556" b="1" dirty="0" smtClean="0">
                <a:latin typeface="Times New Roman"/>
                <a:cs typeface="Times New Roman"/>
              </a:rPr>
              <a:t>création</a:t>
            </a:r>
            <a:r>
              <a:rPr lang="fr-FR" sz="1556" dirty="0" smtClean="0">
                <a:latin typeface="Times New Roman"/>
                <a:cs typeface="Times New Roman"/>
              </a:rPr>
              <a:t>, production et diffusion dont la contribution significative</a:t>
            </a:r>
            <a:r>
              <a:rPr lang="fr-FR" sz="1556" b="1" i="1" dirty="0" smtClean="0">
                <a:latin typeface="Times New Roman"/>
                <a:cs typeface="Times New Roman"/>
              </a:rPr>
              <a:t/>
            </a:r>
            <a:br>
              <a:rPr lang="fr-FR" sz="1556" b="1" i="1" dirty="0" smtClean="0">
                <a:latin typeface="Times New Roman"/>
                <a:cs typeface="Times New Roman"/>
              </a:rPr>
            </a:br>
            <a:r>
              <a:rPr lang="fr-FR" sz="1556" b="1" i="1" dirty="0" smtClean="0">
                <a:latin typeface="Times New Roman"/>
                <a:cs typeface="Times New Roman"/>
              </a:rPr>
              <a:t>Axe principal 7 </a:t>
            </a:r>
            <a:r>
              <a:rPr lang="fr-FR" sz="1556" dirty="0" smtClean="0">
                <a:latin typeface="Times New Roman"/>
                <a:cs typeface="Times New Roman"/>
              </a:rPr>
              <a:t>: Rechercher un meilleur équilibre du soutien du Conseil au continuum </a:t>
            </a:r>
            <a:r>
              <a:rPr lang="fr-FR" sz="1556" b="1" dirty="0" err="1" smtClean="0">
                <a:latin typeface="Times New Roman"/>
                <a:cs typeface="Times New Roman"/>
              </a:rPr>
              <a:t>création</a:t>
            </a:r>
            <a:r>
              <a:rPr lang="fr-FR" sz="1556" dirty="0" err="1" smtClean="0">
                <a:latin typeface="Times New Roman"/>
                <a:cs typeface="Times New Roman"/>
              </a:rPr>
              <a:t>-production-diffusion</a:t>
            </a:r>
            <a:r>
              <a:rPr lang="fr-FR" sz="1556" b="1" i="1" dirty="0" smtClean="0">
                <a:latin typeface="Times New Roman"/>
                <a:cs typeface="Times New Roman"/>
              </a:rPr>
              <a:t/>
            </a:r>
            <a:br>
              <a:rPr lang="fr-FR" sz="1556" b="1" i="1" dirty="0" smtClean="0">
                <a:latin typeface="Times New Roman"/>
                <a:cs typeface="Times New Roman"/>
              </a:rPr>
            </a:br>
            <a:r>
              <a:rPr lang="fr-FR" sz="1556" b="1" i="1" dirty="0" smtClean="0">
                <a:latin typeface="Times New Roman"/>
                <a:cs typeface="Times New Roman"/>
              </a:rPr>
              <a:t>Axe principal 8 </a:t>
            </a:r>
            <a:r>
              <a:rPr lang="fr-FR" sz="1556" dirty="0" smtClean="0">
                <a:latin typeface="Times New Roman"/>
                <a:cs typeface="Times New Roman"/>
              </a:rPr>
              <a:t>: Accueillir les organismes de la relève et consolider, sur l’ensemble du territoire québécois, les organismes qui reflètent la vitalité musicale de leur territoire respectif</a:t>
            </a:r>
            <a:br>
              <a:rPr lang="fr-FR" sz="1556" dirty="0" smtClean="0">
                <a:latin typeface="Times New Roman"/>
                <a:cs typeface="Times New Roman"/>
              </a:rPr>
            </a:br>
            <a:r>
              <a:rPr lang="fr-FR" sz="1556" dirty="0" smtClean="0">
                <a:latin typeface="Times New Roman"/>
                <a:cs typeface="Times New Roman"/>
              </a:rPr>
              <a:t/>
            </a:r>
            <a:br>
              <a:rPr lang="fr-FR" sz="1556" dirty="0" smtClean="0">
                <a:latin typeface="Times New Roman"/>
                <a:cs typeface="Times New Roman"/>
              </a:rPr>
            </a:br>
            <a:r>
              <a:rPr lang="fr-FR" sz="1556" b="1" dirty="0" smtClean="0">
                <a:latin typeface="Times New Roman"/>
                <a:cs typeface="Times New Roman"/>
              </a:rPr>
              <a:t>ORIENTATION DISCIPLINAIRE 5</a:t>
            </a:r>
            <a:br>
              <a:rPr lang="fr-FR" sz="1556" b="1" dirty="0" smtClean="0">
                <a:latin typeface="Times New Roman"/>
                <a:cs typeface="Times New Roman"/>
              </a:rPr>
            </a:br>
            <a:r>
              <a:rPr lang="fr-FR" sz="1556" dirty="0" smtClean="0">
                <a:latin typeface="Times New Roman"/>
                <a:cs typeface="Times New Roman"/>
              </a:rPr>
              <a:t>Favoriser les initiatives structurantes du milieu musical</a:t>
            </a:r>
            <a:r>
              <a:rPr lang="fr-FR" sz="1556" b="1" i="1" dirty="0" smtClean="0">
                <a:latin typeface="Times New Roman"/>
                <a:cs typeface="Times New Roman"/>
              </a:rPr>
              <a:t/>
            </a:r>
            <a:br>
              <a:rPr lang="fr-FR" sz="1556" b="1" i="1" dirty="0" smtClean="0">
                <a:latin typeface="Times New Roman"/>
                <a:cs typeface="Times New Roman"/>
              </a:rPr>
            </a:br>
            <a:r>
              <a:rPr lang="fr-FR" sz="1556" b="1" i="1" dirty="0" smtClean="0">
                <a:latin typeface="Times New Roman"/>
                <a:cs typeface="Times New Roman"/>
              </a:rPr>
              <a:t>Axe principal 12 </a:t>
            </a:r>
            <a:r>
              <a:rPr lang="fr-FR" sz="1556" dirty="0" smtClean="0">
                <a:latin typeface="Times New Roman"/>
                <a:cs typeface="Times New Roman"/>
              </a:rPr>
              <a:t>: Favoriser le regroupement des organismes, tel que </a:t>
            </a:r>
            <a:r>
              <a:rPr lang="fr-FR" sz="1556" b="1" dirty="0" smtClean="0">
                <a:latin typeface="Times New Roman"/>
                <a:cs typeface="Times New Roman"/>
              </a:rPr>
              <a:t>Le Vivier en musique contemporaines</a:t>
            </a:r>
            <a:r>
              <a:rPr lang="fr-FR" sz="1556" dirty="0" smtClean="0">
                <a:latin typeface="Times New Roman"/>
                <a:cs typeface="Times New Roman"/>
              </a:rPr>
              <a:t>, permettant une meilleure collaboration et une concertation favorable à la diffusion et le développement de la discipline</a:t>
            </a:r>
            <a:r>
              <a:rPr lang="fr-CA" sz="1556" dirty="0" smtClean="0">
                <a:latin typeface="Times New Roman"/>
                <a:cs typeface="Times New Roman"/>
              </a:rPr>
              <a:t>  </a:t>
            </a:r>
            <a:r>
              <a:rPr lang="fr-FR" sz="1556" dirty="0" smtClean="0">
                <a:latin typeface="Times New Roman"/>
                <a:cs typeface="Times New Roman"/>
              </a:rPr>
              <a:t/>
            </a:r>
            <a:br>
              <a:rPr lang="fr-FR" sz="1556" dirty="0" smtClean="0">
                <a:latin typeface="Times New Roman"/>
                <a:cs typeface="Times New Roman"/>
              </a:rPr>
            </a:br>
            <a:r>
              <a:rPr lang="fr-CA" sz="1556" dirty="0" smtClean="0"/>
              <a:t> </a:t>
            </a:r>
            <a:r>
              <a:rPr lang="fr-FR" sz="1556" dirty="0" smtClean="0">
                <a:latin typeface="Times New Roman"/>
                <a:cs typeface="Times New Roman"/>
              </a:rPr>
              <a:t/>
            </a:r>
            <a:br>
              <a:rPr lang="fr-FR" sz="1556"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endParaRPr lang="fr-CA" sz="2400" dirty="0"/>
          </a:p>
        </p:txBody>
      </p:sp>
      <p:pic>
        <p:nvPicPr>
          <p:cNvPr id="3" name="Image 2" descr="CALQ_Logo_CS.JPG"/>
          <p:cNvPicPr>
            <a:picLocks noChangeAspect="1"/>
          </p:cNvPicPr>
          <p:nvPr/>
        </p:nvPicPr>
        <p:blipFill>
          <a:blip r:embed="rId2"/>
          <a:stretch>
            <a:fillRect/>
          </a:stretch>
        </p:blipFill>
        <p:spPr>
          <a:xfrm>
            <a:off x="3657600" y="2209800"/>
            <a:ext cx="1771316" cy="673100"/>
          </a:xfrm>
          <a:prstGeom prst="rect">
            <a:avLst/>
          </a:prstGeom>
        </p:spPr>
      </p:pic>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685800"/>
            <a:ext cx="8153400" cy="173732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II</a:t>
            </a:r>
            <a:r>
              <a:rPr lang="fr-FR" sz="2400" b="1" dirty="0" smtClean="0">
                <a:latin typeface="Times New Roman"/>
                <a:cs typeface="Times New Roman"/>
              </a:rPr>
              <a:t>- L’esthétique et la création musicale dans les    </a:t>
            </a:r>
            <a:br>
              <a:rPr lang="fr-FR" sz="2400" b="1" dirty="0" smtClean="0">
                <a:latin typeface="Times New Roman"/>
                <a:cs typeface="Times New Roman"/>
              </a:rPr>
            </a:br>
            <a:r>
              <a:rPr lang="fr-FR" sz="2400" b="1" dirty="0" smtClean="0">
                <a:latin typeface="Times New Roman"/>
                <a:cs typeface="Times New Roman"/>
              </a:rPr>
              <a:t>politiques culturelles du </a:t>
            </a:r>
            <a:r>
              <a:rPr lang="fr-FR" sz="2400" b="1" dirty="0" smtClean="0">
                <a:latin typeface="Times New Roman"/>
                <a:cs typeface="Times New Roman"/>
              </a:rPr>
              <a:t>Québec</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dirty="0" smtClean="0">
                <a:latin typeface="Times New Roman"/>
                <a:cs typeface="Times New Roman"/>
              </a:rPr>
              <a:t>B-  Les orientations musicales du CALQ et la création musicale (suite)</a:t>
            </a: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t>
            </a:r>
            <a:r>
              <a:rPr lang="fr-FR" sz="1556" dirty="0" smtClean="0">
                <a:latin typeface="Times New Roman"/>
                <a:cs typeface="Times New Roman"/>
              </a:rPr>
              <a:t/>
            </a:r>
            <a:br>
              <a:rPr lang="fr-FR" sz="1556" dirty="0" smtClean="0">
                <a:latin typeface="Times New Roman"/>
                <a:cs typeface="Times New Roman"/>
              </a:rPr>
            </a:br>
            <a:r>
              <a:rPr lang="fr-CA" sz="1556" dirty="0" smtClean="0"/>
              <a:t> </a:t>
            </a:r>
            <a:r>
              <a:rPr lang="fr-FR" sz="1556" dirty="0" smtClean="0">
                <a:latin typeface="Times New Roman"/>
                <a:cs typeface="Times New Roman"/>
              </a:rPr>
              <a:t/>
            </a:r>
            <a:br>
              <a:rPr lang="fr-FR" sz="1556"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endParaRPr lang="fr-CA" sz="2400" dirty="0"/>
          </a:p>
        </p:txBody>
      </p:sp>
      <p:pic>
        <p:nvPicPr>
          <p:cNvPr id="3" name="Image 2" descr="CALQ_Logo_CS.JPG"/>
          <p:cNvPicPr>
            <a:picLocks noChangeAspect="1"/>
          </p:cNvPicPr>
          <p:nvPr/>
        </p:nvPicPr>
        <p:blipFill>
          <a:blip r:embed="rId2"/>
          <a:stretch>
            <a:fillRect/>
          </a:stretch>
        </p:blipFill>
        <p:spPr>
          <a:xfrm>
            <a:off x="3733800" y="2514600"/>
            <a:ext cx="1771316" cy="673100"/>
          </a:xfrm>
          <a:prstGeom prst="rect">
            <a:avLst/>
          </a:prstGeom>
        </p:spPr>
      </p:pic>
      <p:pic>
        <p:nvPicPr>
          <p:cNvPr id="4" name="Image 3" descr="Capture d’écran 2013-03-26 à 13.18.11.png"/>
          <p:cNvPicPr>
            <a:picLocks noChangeAspect="1"/>
          </p:cNvPicPr>
          <p:nvPr/>
        </p:nvPicPr>
        <p:blipFill>
          <a:blip r:embed="rId3"/>
          <a:stretch>
            <a:fillRect/>
          </a:stretch>
        </p:blipFill>
        <p:spPr>
          <a:xfrm>
            <a:off x="609600" y="2209800"/>
            <a:ext cx="7975600" cy="4445000"/>
          </a:xfrm>
          <a:prstGeom prst="rect">
            <a:avLst/>
          </a:prstGeom>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838200"/>
            <a:ext cx="8153400" cy="167640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CONCLUSION</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1800" dirty="0" smtClean="0">
                <a:latin typeface="Times New Roman"/>
                <a:cs typeface="Times New Roman"/>
              </a:rPr>
              <a:t>Agenda 21 de la culture du </a:t>
            </a:r>
            <a:r>
              <a:rPr lang="fr-FR" sz="1800" dirty="0" smtClean="0">
                <a:latin typeface="Times New Roman"/>
                <a:cs typeface="Times New Roman"/>
              </a:rPr>
              <a:t>Québec</a:t>
            </a:r>
            <a:br>
              <a:rPr lang="fr-FR" sz="1800" dirty="0" smtClean="0">
                <a:latin typeface="Times New Roman"/>
                <a:cs typeface="Times New Roman"/>
              </a:rPr>
            </a:br>
            <a:r>
              <a:rPr lang="fr-FR" sz="1800" dirty="0" smtClean="0">
                <a:latin typeface="Times New Roman"/>
                <a:cs typeface="Times New Roman"/>
              </a:rPr>
              <a:t/>
            </a:r>
            <a:br>
              <a:rPr lang="fr-FR" sz="1800" dirty="0" smtClean="0">
                <a:latin typeface="Times New Roman"/>
                <a:cs typeface="Times New Roman"/>
              </a:rPr>
            </a:br>
            <a:r>
              <a:rPr lang="fr-FR" sz="2000" b="1" dirty="0" smtClean="0">
                <a:latin typeface="Times New Roman"/>
                <a:cs typeface="Times New Roman"/>
              </a:rPr>
              <a:t>PARTIE 1</a:t>
            </a:r>
            <a:r>
              <a:rPr lang="fr-FR" sz="2000" dirty="0" smtClean="0">
                <a:latin typeface="Times New Roman"/>
                <a:cs typeface="Times New Roman"/>
              </a:rPr>
              <a:t/>
            </a:r>
            <a:br>
              <a:rPr lang="fr-FR" sz="2000" dirty="0" smtClean="0">
                <a:latin typeface="Times New Roman"/>
                <a:cs typeface="Times New Roman"/>
              </a:rPr>
            </a:br>
            <a:r>
              <a:rPr lang="fr-FR" sz="2000" dirty="0" smtClean="0">
                <a:latin typeface="Times New Roman"/>
                <a:cs typeface="Times New Roman"/>
              </a:rPr>
              <a:t>L’action </a:t>
            </a:r>
            <a:r>
              <a:rPr lang="fr-FR" sz="2000" dirty="0" smtClean="0">
                <a:latin typeface="Times New Roman"/>
                <a:cs typeface="Times New Roman"/>
              </a:rPr>
              <a:t>culturelle dans une perspective de </a:t>
            </a:r>
            <a:r>
              <a:rPr lang="fr-FR" sz="2000" dirty="0" smtClean="0">
                <a:latin typeface="Times New Roman"/>
                <a:cs typeface="Times New Roman"/>
              </a:rPr>
              <a:t>durabilité</a:t>
            </a:r>
            <a:br>
              <a:rPr lang="fr-FR" sz="2000" dirty="0" smtClean="0">
                <a:latin typeface="Times New Roman"/>
                <a:cs typeface="Times New Roman"/>
              </a:rPr>
            </a:br>
            <a:r>
              <a:rPr lang="fr-FR" sz="2000" dirty="0" smtClean="0">
                <a:latin typeface="Times New Roman"/>
                <a:cs typeface="Times New Roman"/>
              </a:rPr>
              <a:t/>
            </a:r>
            <a:br>
              <a:rPr lang="fr-FR" sz="2000" dirty="0" smtClean="0">
                <a:latin typeface="Times New Roman"/>
                <a:cs typeface="Times New Roman"/>
              </a:rPr>
            </a:br>
            <a:r>
              <a:rPr lang="fr-FR" sz="2000" dirty="0" smtClean="0">
                <a:latin typeface="Times New Roman"/>
                <a:cs typeface="Times New Roman"/>
              </a:rPr>
              <a:t>La </a:t>
            </a:r>
            <a:r>
              <a:rPr lang="fr-FR" sz="2000" dirty="0" smtClean="0">
                <a:latin typeface="Times New Roman"/>
                <a:cs typeface="Times New Roman"/>
              </a:rPr>
              <a:t>culture est porteuse de sens, d’identité, de valeurs et d’enracinement</a:t>
            </a:r>
            <a:r>
              <a:rPr lang="fr-FR" sz="2000" dirty="0" smtClean="0">
                <a:latin typeface="Times New Roman"/>
                <a:cs typeface="Times New Roman"/>
              </a:rPr>
              <a:t>. </a:t>
            </a:r>
            <a:br>
              <a:rPr lang="fr-FR" sz="2000" dirty="0" smtClean="0">
                <a:latin typeface="Times New Roman"/>
                <a:cs typeface="Times New Roman"/>
              </a:rPr>
            </a:br>
            <a:r>
              <a:rPr lang="fr-FR" sz="2000" dirty="0" smtClean="0">
                <a:latin typeface="Times New Roman"/>
                <a:cs typeface="Times New Roman"/>
              </a:rPr>
              <a:t/>
            </a:r>
            <a:br>
              <a:rPr lang="fr-FR" sz="2000" dirty="0" smtClean="0">
                <a:latin typeface="Times New Roman"/>
                <a:cs typeface="Times New Roman"/>
              </a:rPr>
            </a:br>
            <a:r>
              <a:rPr lang="fr-FR" sz="2000" dirty="0" smtClean="0">
                <a:latin typeface="Times New Roman"/>
                <a:cs typeface="Times New Roman"/>
              </a:rPr>
              <a:t>2) Valoriser </a:t>
            </a:r>
            <a:r>
              <a:rPr lang="fr-FR" sz="2000" dirty="0" smtClean="0">
                <a:latin typeface="Times New Roman"/>
                <a:cs typeface="Times New Roman"/>
              </a:rPr>
              <a:t>le rôle des artistes, des </a:t>
            </a:r>
            <a:r>
              <a:rPr lang="fr-FR" sz="2000" b="1" dirty="0" smtClean="0">
                <a:latin typeface="Times New Roman"/>
                <a:cs typeface="Times New Roman"/>
              </a:rPr>
              <a:t>créateurs</a:t>
            </a:r>
            <a:r>
              <a:rPr lang="fr-FR" sz="2000" dirty="0" smtClean="0">
                <a:latin typeface="Times New Roman"/>
                <a:cs typeface="Times New Roman"/>
              </a:rPr>
              <a:t> de toutes disciplines et des professionnels de la culture en tant que porteurs du renouvellement de l’identité culturelle </a:t>
            </a:r>
            <a:r>
              <a:rPr lang="fr-FR" sz="2000" dirty="0" smtClean="0">
                <a:latin typeface="Times New Roman"/>
                <a:cs typeface="Times New Roman"/>
              </a:rPr>
              <a:t>québécoise </a:t>
            </a:r>
            <a:r>
              <a:rPr lang="fr-FR" sz="2000" dirty="0" smtClean="0">
                <a:latin typeface="Times New Roman"/>
                <a:cs typeface="Times New Roman"/>
              </a:rPr>
              <a:t>et vecteurs de la diversité de ses expressions culturelles. Soutenir la </a:t>
            </a:r>
            <a:r>
              <a:rPr lang="fr-FR" sz="2000" b="1" dirty="0" smtClean="0">
                <a:latin typeface="Times New Roman"/>
                <a:cs typeface="Times New Roman"/>
              </a:rPr>
              <a:t>création</a:t>
            </a:r>
            <a:r>
              <a:rPr lang="fr-FR" sz="2000" dirty="0" smtClean="0">
                <a:latin typeface="Times New Roman"/>
                <a:cs typeface="Times New Roman"/>
              </a:rPr>
              <a:t>, la production et la diffusion sur tout le territoire, en protégeant la liberté d’expression et en responsabilisant l’ensemble des acteurs de la société envers l’importance d’assurer le développement viable du secteur culturel québécois.</a:t>
            </a:r>
            <a:r>
              <a:rPr lang="fr-FR" sz="2400" b="1" dirty="0" smtClean="0">
                <a:latin typeface="Times New Roman"/>
                <a:cs typeface="Times New Roman"/>
              </a:rPr>
              <a:t/>
            </a:r>
            <a:br>
              <a:rPr lang="fr-FR" sz="2400" b="1" dirty="0" smtClean="0">
                <a:latin typeface="Times New Roman"/>
                <a:cs typeface="Times New Roman"/>
              </a:rPr>
            </a:br>
            <a:r>
              <a:rPr lang="fr-FR" sz="1778" dirty="0" smtClean="0">
                <a:latin typeface="Times New Roman"/>
                <a:cs typeface="Times New Roman"/>
              </a:rPr>
              <a:t/>
            </a:r>
            <a:br>
              <a:rPr lang="fr-FR" sz="1778"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endParaRPr lang="fr-CA" sz="2400"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2895600"/>
            <a:ext cx="8153400" cy="173732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CONCLUSION (suite)</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sz="1778" i="1" dirty="0" smtClean="0">
                <a:latin typeface="Times New Roman"/>
                <a:cs typeface="Times New Roman"/>
              </a:rPr>
              <a:t>Le Devoir </a:t>
            </a:r>
            <a:r>
              <a:rPr sz="1778" dirty="0" smtClean="0">
                <a:latin typeface="Times New Roman"/>
                <a:cs typeface="Times New Roman"/>
              </a:rPr>
              <a:t>doit se rendre compte de cette lacune importante dans sa couverture actuelle de la vie culturelle québécoise, une lacune qui contribue à laisser à la marge de la conscience collective un grand nombre de propositions musicales de qualité au Québec. Pour paraphraser le critique musical actuel du Devoir, les </a:t>
            </a:r>
            <a:r>
              <a:rPr sz="1778" i="1" dirty="0" smtClean="0">
                <a:latin typeface="Times New Roman"/>
                <a:cs typeface="Times New Roman"/>
              </a:rPr>
              <a:t>dix compositions québécoises de la décennie</a:t>
            </a:r>
            <a:r>
              <a:rPr sz="1778" dirty="0" smtClean="0">
                <a:latin typeface="Times New Roman"/>
                <a:cs typeface="Times New Roman"/>
              </a:rPr>
              <a:t> ont déjà été écrites, selon une grande variété de langages et de </a:t>
            </a:r>
            <a:r>
              <a:rPr sz="1778" b="1" dirty="0" smtClean="0">
                <a:latin typeface="Times New Roman"/>
                <a:cs typeface="Times New Roman"/>
              </a:rPr>
              <a:t>tendances esthétiques</a:t>
            </a:r>
            <a:r>
              <a:rPr sz="1778" dirty="0" smtClean="0">
                <a:latin typeface="Times New Roman"/>
                <a:cs typeface="Times New Roman"/>
              </a:rPr>
              <a:t>, et elles ont été créées par des interprètes de haut niveau dont nous pouvons être fiers. Pour découvrir ces œuvres, pour les faire connaître au lecteur curieux du Devoir, il faut donc, et de toute urgence, instaurer une chronique éclairée et éclairante de la création musicale, québécoise au premier chef, internationale au second, qui aille au-delà des quelques lignes d’une critique écrite à la va-vite. Le Devoir offre souvent cette double attention (chronique, critique) à plusieurs œuvres ou créateurs dans les domaines artistiques autres que la musique. La </a:t>
            </a:r>
            <a:r>
              <a:rPr sz="1778" b="1" dirty="0" smtClean="0">
                <a:latin typeface="Times New Roman"/>
                <a:cs typeface="Times New Roman"/>
              </a:rPr>
              <a:t>création musicale québécoise </a:t>
            </a:r>
            <a:r>
              <a:rPr sz="1778" dirty="0" smtClean="0">
                <a:latin typeface="Times New Roman"/>
                <a:cs typeface="Times New Roman"/>
              </a:rPr>
              <a:t>réclame et mérite la même considération. Plusieurs personnes bien formées et informées pourraient exceller à combler ce vide. Il faut de suite leur offrir cette tribune</a:t>
            </a:r>
            <a:r>
              <a:rPr lang="fr-CA" sz="1778" dirty="0" smtClean="0">
                <a:latin typeface="Times New Roman"/>
                <a:cs typeface="Times New Roman"/>
              </a:rPr>
              <a:t/>
            </a:r>
            <a:br>
              <a:rPr lang="fr-CA" sz="1778" dirty="0" smtClean="0">
                <a:latin typeface="Times New Roman"/>
                <a:cs typeface="Times New Roman"/>
              </a:rPr>
            </a:br>
            <a:r>
              <a:rPr lang="fr-CA" sz="1778" dirty="0" smtClean="0">
                <a:latin typeface="Times New Roman"/>
                <a:cs typeface="Times New Roman"/>
              </a:rPr>
              <a:t/>
            </a:r>
            <a:br>
              <a:rPr lang="fr-CA" sz="1778" dirty="0" smtClean="0">
                <a:latin typeface="Times New Roman"/>
                <a:cs typeface="Times New Roman"/>
              </a:rPr>
            </a:br>
            <a:r>
              <a:rPr lang="fr-CA" sz="1778" dirty="0" smtClean="0">
                <a:latin typeface="Times New Roman"/>
                <a:cs typeface="Times New Roman"/>
              </a:rPr>
              <a:t>Michel </a:t>
            </a:r>
            <a:r>
              <a:rPr lang="fr-CA" sz="1778" dirty="0" err="1" smtClean="0">
                <a:latin typeface="Times New Roman"/>
                <a:cs typeface="Times New Roman"/>
              </a:rPr>
              <a:t>Gonneville</a:t>
            </a:r>
            <a:r>
              <a:rPr lang="fr-CA" sz="1778" dirty="0" smtClean="0">
                <a:latin typeface="Times New Roman"/>
                <a:cs typeface="Times New Roman"/>
              </a:rPr>
              <a:t> </a:t>
            </a:r>
            <a:r>
              <a:rPr lang="fr-CA" sz="1778" i="1" dirty="0" smtClean="0">
                <a:latin typeface="Times New Roman"/>
                <a:cs typeface="Times New Roman"/>
              </a:rPr>
              <a:t>et al</a:t>
            </a:r>
            <a:r>
              <a:rPr lang="fr-CA" sz="1778" dirty="0" smtClean="0">
                <a:latin typeface="Times New Roman"/>
                <a:cs typeface="Times New Roman"/>
              </a:rPr>
              <a:t>., « </a:t>
            </a:r>
            <a:r>
              <a:rPr sz="1778" dirty="0" smtClean="0">
                <a:latin typeface="Times New Roman"/>
                <a:cs typeface="Times New Roman"/>
              </a:rPr>
              <a:t>Pour une chronique de la création musicale québécoise</a:t>
            </a:r>
            <a:r>
              <a:rPr lang="fr-CA" sz="1778" dirty="0" smtClean="0">
                <a:latin typeface="Times New Roman"/>
                <a:cs typeface="Times New Roman"/>
              </a:rPr>
              <a:t> », </a:t>
            </a:r>
            <a:br>
              <a:rPr lang="fr-CA" sz="1778" dirty="0" smtClean="0">
                <a:latin typeface="Times New Roman"/>
                <a:cs typeface="Times New Roman"/>
              </a:rPr>
            </a:br>
            <a:r>
              <a:rPr lang="fr-CA" sz="1778" i="1" dirty="0" smtClean="0">
                <a:latin typeface="Times New Roman"/>
                <a:cs typeface="Times New Roman"/>
              </a:rPr>
              <a:t>Le Devoir</a:t>
            </a:r>
            <a:r>
              <a:rPr lang="fr-CA" sz="1778" dirty="0" smtClean="0">
                <a:latin typeface="Times New Roman"/>
                <a:cs typeface="Times New Roman"/>
              </a:rPr>
              <a:t>, 23 juin 2010, p. A-7</a:t>
            </a:r>
            <a:r>
              <a:rPr lang="fr-FR" sz="1778" dirty="0" smtClean="0">
                <a:latin typeface="Times New Roman"/>
                <a:cs typeface="Times New Roman"/>
              </a:rPr>
              <a:t/>
            </a:r>
            <a:br>
              <a:rPr lang="fr-FR" sz="1778"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endParaRPr lang="fr-CA" sz="2400"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685800"/>
            <a:ext cx="8153400" cy="173732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222" b="1" dirty="0" smtClean="0">
                <a:latin typeface="Times New Roman"/>
                <a:cs typeface="Times New Roman"/>
              </a:rPr>
              <a:t>SOURCES BIBLIOGRAPHIQUES</a:t>
            </a:r>
            <a:r>
              <a:rPr lang="fr-FR" sz="1333" b="1" dirty="0" smtClean="0">
                <a:latin typeface="Times New Roman"/>
                <a:cs typeface="Times New Roman"/>
              </a:rPr>
              <a:t/>
            </a:r>
            <a:br>
              <a:rPr lang="fr-FR" sz="1333" b="1" dirty="0" smtClean="0">
                <a:latin typeface="Times New Roman"/>
                <a:cs typeface="Times New Roman"/>
              </a:rPr>
            </a:br>
            <a:r>
              <a:rPr lang="fr-FR" sz="1333" b="1" dirty="0" smtClean="0">
                <a:latin typeface="Times New Roman"/>
                <a:cs typeface="Times New Roman"/>
              </a:rPr>
              <a:t/>
            </a:r>
            <a:br>
              <a:rPr lang="fr-FR" sz="1333" b="1" dirty="0" smtClean="0">
                <a:latin typeface="Times New Roman"/>
                <a:cs typeface="Times New Roman"/>
              </a:rPr>
            </a:br>
            <a:r>
              <a:rPr lang="fr-FR" sz="1333" b="1" dirty="0" smtClean="0">
                <a:latin typeface="Times New Roman"/>
                <a:cs typeface="Times New Roman"/>
              </a:rPr>
              <a:t/>
            </a:r>
            <a:br>
              <a:rPr lang="fr-FR" sz="1333" b="1" dirty="0" smtClean="0">
                <a:latin typeface="Times New Roman"/>
                <a:cs typeface="Times New Roman"/>
              </a:rPr>
            </a:br>
            <a:r>
              <a:rPr lang="fr-FR" sz="1333" b="1" dirty="0" smtClean="0">
                <a:solidFill>
                  <a:srgbClr val="000090"/>
                </a:solidFill>
                <a:latin typeface="Times New Roman"/>
                <a:cs typeface="Times New Roman"/>
              </a:rPr>
              <a:t>I- SUR L’ÉSTHÉTIQUE MUSICALE, LE GOÛT MUSICAL ET LA CRÉATION MUSICALE</a:t>
            </a:r>
            <a:r>
              <a:rPr lang="fr-CA" sz="1333" dirty="0" smtClean="0">
                <a:latin typeface="Times New Roman"/>
                <a:cs typeface="Times New Roman"/>
              </a:rPr>
              <a:t/>
            </a:r>
            <a:br>
              <a:rPr lang="fr-CA" sz="1333" dirty="0" smtClean="0">
                <a:latin typeface="Times New Roman"/>
                <a:cs typeface="Times New Roman"/>
              </a:rPr>
            </a:br>
            <a:r>
              <a:rPr lang="fr-CA" sz="1333" dirty="0" smtClean="0">
                <a:latin typeface="Times New Roman"/>
                <a:cs typeface="Times New Roman"/>
              </a:rPr>
              <a:t/>
            </a:r>
            <a:br>
              <a:rPr lang="fr-CA" sz="1333" dirty="0" smtClean="0">
                <a:latin typeface="Times New Roman"/>
                <a:cs typeface="Times New Roman"/>
              </a:rPr>
            </a:br>
            <a:r>
              <a:rPr lang="fr-FR" sz="1333" b="1" dirty="0" smtClean="0">
                <a:latin typeface="Times New Roman"/>
                <a:cs typeface="Times New Roman"/>
              </a:rPr>
              <a:t>A- MONORAPHIES ET OUVRAGES COLLECTIFS</a:t>
            </a:r>
            <a:r>
              <a:rPr lang="fr-CA" sz="1333" dirty="0" smtClean="0">
                <a:latin typeface="Times New Roman"/>
                <a:cs typeface="Times New Roman"/>
              </a:rPr>
              <a:t/>
            </a:r>
            <a:br>
              <a:rPr lang="fr-CA" sz="1333" dirty="0" smtClean="0">
                <a:latin typeface="Times New Roman"/>
                <a:cs typeface="Times New Roman"/>
              </a:rPr>
            </a:br>
            <a:r>
              <a:rPr lang="fr-FR" sz="1333" dirty="0" smtClean="0">
                <a:latin typeface="Times New Roman"/>
                <a:cs typeface="Times New Roman"/>
              </a:rPr>
              <a:t> </a:t>
            </a:r>
            <a:r>
              <a:rPr lang="fr-CA" sz="1333" dirty="0" smtClean="0">
                <a:latin typeface="Times New Roman"/>
                <a:cs typeface="Times New Roman"/>
              </a:rPr>
              <a:t/>
            </a:r>
            <a:br>
              <a:rPr lang="fr-CA" sz="1333" dirty="0" smtClean="0">
                <a:latin typeface="Times New Roman"/>
                <a:cs typeface="Times New Roman"/>
              </a:rPr>
            </a:br>
            <a:r>
              <a:rPr lang="fr-FR" sz="1333" dirty="0" smtClean="0">
                <a:latin typeface="Times New Roman"/>
                <a:cs typeface="Times New Roman"/>
              </a:rPr>
              <a:t>ACCAOUI, Christian (</a:t>
            </a:r>
            <a:r>
              <a:rPr lang="fr-FR" sz="1333" dirty="0" err="1" smtClean="0">
                <a:latin typeface="Times New Roman"/>
                <a:cs typeface="Times New Roman"/>
              </a:rPr>
              <a:t>dir</a:t>
            </a:r>
            <a:r>
              <a:rPr lang="fr-FR" sz="1333" dirty="0" smtClean="0">
                <a:latin typeface="Times New Roman"/>
                <a:cs typeface="Times New Roman"/>
              </a:rPr>
              <a:t>.), </a:t>
            </a:r>
            <a:r>
              <a:rPr lang="fr-FR" sz="1333" i="1" dirty="0" smtClean="0">
                <a:latin typeface="Times New Roman"/>
                <a:cs typeface="Times New Roman"/>
              </a:rPr>
              <a:t>Éléments d’esthétique musicale</a:t>
            </a:r>
            <a:r>
              <a:rPr lang="fr-FR" sz="1333" dirty="0" smtClean="0">
                <a:latin typeface="Times New Roman"/>
                <a:cs typeface="Times New Roman"/>
              </a:rPr>
              <a:t>, Arles, Actes Sud/Cité de la musique, 2011.</a:t>
            </a:r>
            <a:r>
              <a:rPr lang="fr-CA" sz="1333" dirty="0" smtClean="0">
                <a:latin typeface="Times New Roman"/>
                <a:cs typeface="Times New Roman"/>
              </a:rPr>
              <a:t/>
            </a:r>
            <a:br>
              <a:rPr lang="fr-CA" sz="1333" dirty="0" smtClean="0">
                <a:latin typeface="Times New Roman"/>
                <a:cs typeface="Times New Roman"/>
              </a:rPr>
            </a:br>
            <a:r>
              <a:rPr lang="fr-FR" sz="1333" dirty="0" smtClean="0">
                <a:latin typeface="Times New Roman"/>
                <a:cs typeface="Times New Roman"/>
              </a:rPr>
              <a:t>ARBO, Alessandro (</a:t>
            </a:r>
            <a:r>
              <a:rPr lang="fr-FR" sz="1333" dirty="0" err="1" smtClean="0">
                <a:latin typeface="Times New Roman"/>
                <a:cs typeface="Times New Roman"/>
              </a:rPr>
              <a:t>dir</a:t>
            </a:r>
            <a:r>
              <a:rPr lang="fr-FR" sz="1333" dirty="0" smtClean="0">
                <a:latin typeface="Times New Roman"/>
                <a:cs typeface="Times New Roman"/>
              </a:rPr>
              <a:t>.), </a:t>
            </a:r>
            <a:r>
              <a:rPr lang="fr-FR" sz="1333" i="1" dirty="0" smtClean="0">
                <a:latin typeface="Times New Roman"/>
                <a:cs typeface="Times New Roman"/>
              </a:rPr>
              <a:t>Perspectives de l’esthétique musicale. Entre théorie et histoire</a:t>
            </a:r>
            <a:r>
              <a:rPr lang="fr-FR" sz="1333" dirty="0" smtClean="0">
                <a:latin typeface="Times New Roman"/>
                <a:cs typeface="Times New Roman"/>
              </a:rPr>
              <a:t>, Paris, L’Harmattan, 2007.</a:t>
            </a:r>
            <a:br>
              <a:rPr lang="fr-FR" sz="1333" dirty="0" smtClean="0">
                <a:latin typeface="Times New Roman"/>
                <a:cs typeface="Times New Roman"/>
              </a:rPr>
            </a:br>
            <a:r>
              <a:rPr lang="fr-FR" sz="1333" b="1" dirty="0" smtClean="0">
                <a:latin typeface="Times New Roman"/>
                <a:cs typeface="Times New Roman"/>
              </a:rPr>
              <a:t>(</a:t>
            </a:r>
            <a:r>
              <a:rPr lang="fr-FR" sz="1200" b="1" dirty="0" smtClean="0">
                <a:latin typeface="Times New Roman"/>
                <a:cs typeface="Times New Roman"/>
              </a:rPr>
              <a:t>Tatjana </a:t>
            </a:r>
            <a:r>
              <a:rPr lang="fr-FR" sz="1200" b="1" dirty="0" err="1" smtClean="0">
                <a:latin typeface="Times New Roman"/>
                <a:cs typeface="Times New Roman"/>
              </a:rPr>
              <a:t>Böhme-Mehner</a:t>
            </a:r>
            <a:r>
              <a:rPr lang="fr-FR" sz="1200" b="1" dirty="0" smtClean="0">
                <a:latin typeface="Times New Roman"/>
                <a:cs typeface="Times New Roman"/>
              </a:rPr>
              <a:t>, « L’esthétique comme déterminant et résultat de la formation des écoles de compositeurs », p. 331-337 ;</a:t>
            </a:r>
            <a:r>
              <a:rPr lang="fr-CA" sz="1200" b="1" dirty="0" smtClean="0">
                <a:latin typeface="Times New Roman"/>
                <a:cs typeface="Times New Roman"/>
              </a:rPr>
              <a:t/>
            </a:r>
            <a:br>
              <a:rPr lang="fr-CA" sz="1200" b="1" dirty="0" smtClean="0">
                <a:latin typeface="Times New Roman"/>
                <a:cs typeface="Times New Roman"/>
              </a:rPr>
            </a:br>
            <a:r>
              <a:rPr lang="fr-FR" sz="1200" b="1" dirty="0" smtClean="0">
                <a:latin typeface="Times New Roman"/>
                <a:cs typeface="Times New Roman"/>
              </a:rPr>
              <a:t>Beate </a:t>
            </a:r>
            <a:r>
              <a:rPr lang="fr-FR" sz="1200" b="1" dirty="0" err="1" smtClean="0">
                <a:latin typeface="Times New Roman"/>
                <a:cs typeface="Times New Roman"/>
              </a:rPr>
              <a:t>Kutschke</a:t>
            </a:r>
            <a:r>
              <a:rPr lang="fr-FR" sz="1200" b="1" dirty="0" smtClean="0">
                <a:latin typeface="Times New Roman"/>
                <a:cs typeface="Times New Roman"/>
              </a:rPr>
              <a:t>, « L’esthétique musicale de la Nouvelle Gauche », p. 339-351)</a:t>
            </a:r>
            <a:r>
              <a:rPr lang="fr-CA" sz="1333" dirty="0" smtClean="0">
                <a:latin typeface="Times New Roman"/>
                <a:cs typeface="Times New Roman"/>
              </a:rPr>
              <a:t/>
            </a:r>
            <a:br>
              <a:rPr lang="fr-CA" sz="1333" dirty="0" smtClean="0">
                <a:latin typeface="Times New Roman"/>
                <a:cs typeface="Times New Roman"/>
              </a:rPr>
            </a:br>
            <a:r>
              <a:rPr lang="fr-FR" sz="1333" dirty="0" smtClean="0">
                <a:latin typeface="Times New Roman"/>
                <a:cs typeface="Times New Roman"/>
              </a:rPr>
              <a:t>BRELET, Gisèle, </a:t>
            </a:r>
            <a:r>
              <a:rPr lang="fr-FR" sz="1333" i="1" dirty="0" smtClean="0">
                <a:latin typeface="Times New Roman"/>
                <a:cs typeface="Times New Roman"/>
              </a:rPr>
              <a:t>Esthétique et création musicale</a:t>
            </a:r>
            <a:r>
              <a:rPr lang="fr-FR" sz="1333" dirty="0" smtClean="0">
                <a:latin typeface="Times New Roman"/>
                <a:cs typeface="Times New Roman"/>
              </a:rPr>
              <a:t>, Paris, Presses universitaires de France, 1947.</a:t>
            </a:r>
            <a:r>
              <a:rPr lang="fr-CA" sz="1333" dirty="0" smtClean="0">
                <a:latin typeface="Times New Roman"/>
                <a:cs typeface="Times New Roman"/>
              </a:rPr>
              <a:t/>
            </a:r>
            <a:br>
              <a:rPr lang="fr-CA" sz="1333" dirty="0" smtClean="0">
                <a:latin typeface="Times New Roman"/>
                <a:cs typeface="Times New Roman"/>
              </a:rPr>
            </a:br>
            <a:r>
              <a:rPr lang="en-CA" sz="1333" dirty="0" smtClean="0">
                <a:latin typeface="Times New Roman"/>
                <a:cs typeface="Times New Roman"/>
              </a:rPr>
              <a:t> </a:t>
            </a:r>
            <a:r>
              <a:rPr lang="fr-CA" sz="1333" dirty="0" smtClean="0">
                <a:latin typeface="Times New Roman"/>
                <a:cs typeface="Times New Roman"/>
              </a:rPr>
              <a:t/>
            </a:r>
            <a:br>
              <a:rPr lang="fr-CA" sz="1333" dirty="0" smtClean="0">
                <a:latin typeface="Times New Roman"/>
                <a:cs typeface="Times New Roman"/>
              </a:rPr>
            </a:br>
            <a:r>
              <a:rPr lang="en-CA" sz="1333" b="1" dirty="0" smtClean="0">
                <a:latin typeface="Times New Roman"/>
                <a:cs typeface="Times New Roman"/>
              </a:rPr>
              <a:t>B- ARTICLES DE PÉRIODIQUES ET D’OUVRAGES COLLECTIFS</a:t>
            </a:r>
            <a:r>
              <a:rPr lang="fr-CA" sz="1333" dirty="0" smtClean="0">
                <a:latin typeface="Times New Roman"/>
                <a:cs typeface="Times New Roman"/>
              </a:rPr>
              <a:t/>
            </a:r>
            <a:br>
              <a:rPr lang="fr-CA" sz="1333" dirty="0" smtClean="0">
                <a:latin typeface="Times New Roman"/>
                <a:cs typeface="Times New Roman"/>
              </a:rPr>
            </a:br>
            <a:r>
              <a:rPr lang="en-CA" sz="1333" dirty="0" smtClean="0">
                <a:latin typeface="Times New Roman"/>
                <a:cs typeface="Times New Roman"/>
              </a:rPr>
              <a:t> </a:t>
            </a:r>
            <a:r>
              <a:rPr lang="fr-CA" sz="1333" dirty="0" smtClean="0">
                <a:latin typeface="Times New Roman"/>
                <a:cs typeface="Times New Roman"/>
              </a:rPr>
              <a:t/>
            </a:r>
            <a:br>
              <a:rPr lang="fr-CA" sz="1333" dirty="0" smtClean="0">
                <a:latin typeface="Times New Roman"/>
                <a:cs typeface="Times New Roman"/>
              </a:rPr>
            </a:br>
            <a:r>
              <a:rPr lang="fr-FR" sz="1333" dirty="0" smtClean="0">
                <a:latin typeface="Times New Roman"/>
                <a:cs typeface="Times New Roman"/>
              </a:rPr>
              <a:t>GONNEVILLE, Michel, « Pour une Chronique de La Création Musicale », 2010 [en ligne : </a:t>
            </a:r>
            <a:r>
              <a:rPr lang="fr-FR" sz="1333" u="sng" dirty="0" smtClean="0">
                <a:latin typeface="Times New Roman"/>
                <a:cs typeface="Times New Roman"/>
                <a:hlinkClick r:id="rId2"/>
              </a:rPr>
              <a:t>http://www.michelgonneville.net/carnets/86-chron-creation-mus</a:t>
            </a:r>
            <a:r>
              <a:rPr lang="fr-FR" sz="1333" dirty="0" smtClean="0">
                <a:latin typeface="Times New Roman"/>
                <a:cs typeface="Times New Roman"/>
              </a:rPr>
              <a:t>]. </a:t>
            </a:r>
            <a:r>
              <a:rPr lang="fr-CA" sz="1333" dirty="0" smtClean="0">
                <a:latin typeface="Times New Roman"/>
                <a:cs typeface="Times New Roman"/>
              </a:rPr>
              <a:t/>
            </a:r>
            <a:br>
              <a:rPr lang="fr-CA" sz="1333" dirty="0" smtClean="0">
                <a:latin typeface="Times New Roman"/>
                <a:cs typeface="Times New Roman"/>
              </a:rPr>
            </a:br>
            <a:r>
              <a:rPr lang="fr-FR" sz="1333" dirty="0" smtClean="0">
                <a:latin typeface="Times New Roman"/>
                <a:cs typeface="Times New Roman"/>
              </a:rPr>
              <a:t>THIEBERGIEN, Benoît, « Quelle politique culturelle et musicale pour demain ? Pistes de réflexions et de propositions sur les orientations des politiques publiques pour la politique et la musicale dans la perspective des élections de 2012 et 2014, Paris, </a:t>
            </a:r>
            <a:r>
              <a:rPr lang="fr-FR" sz="1333" i="1" dirty="0" smtClean="0">
                <a:latin typeface="Times New Roman"/>
                <a:cs typeface="Times New Roman"/>
              </a:rPr>
              <a:t>Futurs composés/Réseau national de la création musicale</a:t>
            </a:r>
            <a:r>
              <a:rPr lang="fr-FR" sz="1333" dirty="0" smtClean="0">
                <a:latin typeface="Times New Roman"/>
                <a:cs typeface="Times New Roman"/>
              </a:rPr>
              <a:t>, 2012</a:t>
            </a:r>
            <a:r>
              <a:rPr lang="fr-FR" sz="1333" i="1" dirty="0" smtClean="0">
                <a:latin typeface="Times New Roman"/>
                <a:cs typeface="Times New Roman"/>
              </a:rPr>
              <a:t> </a:t>
            </a:r>
            <a:r>
              <a:rPr lang="fr-FR" sz="1333" dirty="0" smtClean="0">
                <a:latin typeface="Times New Roman"/>
                <a:cs typeface="Times New Roman"/>
              </a:rPr>
              <a:t>[en ligne : </a:t>
            </a:r>
            <a:r>
              <a:rPr lang="fr-FR" sz="1333" u="sng" dirty="0" smtClean="0">
                <a:latin typeface="Times New Roman"/>
                <a:cs typeface="Times New Roman"/>
                <a:hlinkClick r:id="rId3"/>
              </a:rPr>
              <a:t>http://www.futurscomposes.fr/assets/texte-politique.pdf</a:t>
            </a:r>
            <a:r>
              <a:rPr lang="fr-FR" sz="1333" dirty="0" smtClean="0">
                <a:latin typeface="Times New Roman"/>
                <a:cs typeface="Times New Roman"/>
              </a:rPr>
              <a:t>] </a:t>
            </a:r>
            <a:r>
              <a:rPr lang="fr-CA" sz="1333" dirty="0" smtClean="0">
                <a:latin typeface="Times New Roman"/>
                <a:cs typeface="Times New Roman"/>
              </a:rPr>
              <a:t/>
            </a:r>
            <a:br>
              <a:rPr lang="fr-CA" sz="1333" dirty="0" smtClean="0">
                <a:latin typeface="Times New Roman"/>
                <a:cs typeface="Times New Roman"/>
              </a:rPr>
            </a:br>
            <a:r>
              <a:rPr lang="fr-FR" sz="1333" dirty="0" smtClean="0">
                <a:latin typeface="Times New Roman"/>
                <a:cs typeface="Times New Roman"/>
              </a:rPr>
              <a:t> </a:t>
            </a:r>
            <a:r>
              <a:rPr lang="fr-CA" sz="1333" dirty="0" smtClean="0">
                <a:latin typeface="Times New Roman"/>
                <a:cs typeface="Times New Roman"/>
              </a:rPr>
              <a:t/>
            </a:r>
            <a:br>
              <a:rPr lang="fr-CA" sz="1333" dirty="0" smtClean="0">
                <a:latin typeface="Times New Roman"/>
                <a:cs typeface="Times New Roman"/>
              </a:rPr>
            </a:br>
            <a:r>
              <a:rPr lang="fr-FR" sz="1333" b="1" dirty="0" smtClean="0">
                <a:solidFill>
                  <a:srgbClr val="000090"/>
                </a:solidFill>
                <a:latin typeface="Times New Roman"/>
                <a:cs typeface="Times New Roman"/>
              </a:rPr>
              <a:t>II-  SUR LES POLITIQUES CULTURELLES ET LES [ORIENTATIONS MUSICALES] DU QUÉBEC </a:t>
            </a:r>
            <a:r>
              <a:rPr lang="fr-CA" sz="1333" b="1" dirty="0" smtClean="0">
                <a:solidFill>
                  <a:srgbClr val="000090"/>
                </a:solidFill>
                <a:latin typeface="Times New Roman"/>
                <a:cs typeface="Times New Roman"/>
              </a:rPr>
              <a:t/>
            </a:r>
            <a:br>
              <a:rPr lang="fr-CA" sz="1333" b="1" dirty="0" smtClean="0">
                <a:solidFill>
                  <a:srgbClr val="000090"/>
                </a:solidFill>
                <a:latin typeface="Times New Roman"/>
                <a:cs typeface="Times New Roman"/>
              </a:rPr>
            </a:br>
            <a:r>
              <a:rPr lang="fr-FR" sz="1333" b="1" dirty="0" smtClean="0">
                <a:latin typeface="Times New Roman"/>
                <a:cs typeface="Times New Roman"/>
              </a:rPr>
              <a:t>A- POLITIQUES GLOBALES</a:t>
            </a:r>
            <a:r>
              <a:rPr lang="fr-CA" sz="1333" dirty="0" smtClean="0">
                <a:latin typeface="Times New Roman"/>
                <a:cs typeface="Times New Roman"/>
              </a:rPr>
              <a:t/>
            </a:r>
            <a:br>
              <a:rPr lang="fr-CA" sz="1333" dirty="0" smtClean="0">
                <a:latin typeface="Times New Roman"/>
                <a:cs typeface="Times New Roman"/>
              </a:rPr>
            </a:br>
            <a:r>
              <a:rPr lang="fr-FR" sz="1333" dirty="0" smtClean="0">
                <a:latin typeface="Times New Roman"/>
                <a:cs typeface="Times New Roman"/>
              </a:rPr>
              <a:t>MINISTÈRE DES AFFAIRES CULTURELLES, </a:t>
            </a:r>
            <a:r>
              <a:rPr lang="fr-FR" sz="1333" i="1" dirty="0" smtClean="0">
                <a:latin typeface="Times New Roman"/>
                <a:cs typeface="Times New Roman"/>
              </a:rPr>
              <a:t>La politique culturelle du Québec : notre avenir, notre culture</a:t>
            </a:r>
            <a:r>
              <a:rPr lang="fr-FR" sz="1333" dirty="0" smtClean="0">
                <a:latin typeface="Times New Roman"/>
                <a:cs typeface="Times New Roman"/>
              </a:rPr>
              <a:t>, 1992, 150 p.</a:t>
            </a:r>
            <a:r>
              <a:rPr lang="fr-CA" sz="1333" dirty="0" smtClean="0">
                <a:latin typeface="Times New Roman"/>
                <a:cs typeface="Times New Roman"/>
              </a:rPr>
              <a:t/>
            </a:r>
            <a:br>
              <a:rPr lang="fr-CA" sz="1333" dirty="0" smtClean="0">
                <a:latin typeface="Times New Roman"/>
                <a:cs typeface="Times New Roman"/>
              </a:rPr>
            </a:br>
            <a:r>
              <a:rPr lang="fr-FR" sz="1333" dirty="0" smtClean="0">
                <a:latin typeface="Times New Roman"/>
                <a:cs typeface="Times New Roman"/>
              </a:rPr>
              <a:t> </a:t>
            </a:r>
            <a:r>
              <a:rPr lang="fr-FR" sz="1333" b="1" dirty="0" smtClean="0">
                <a:latin typeface="Times New Roman"/>
                <a:cs typeface="Times New Roman"/>
              </a:rPr>
              <a:t>II- ORIENTATIONS GOUVERNEMENTALES</a:t>
            </a:r>
            <a:r>
              <a:rPr lang="fr-CA" sz="1333" dirty="0" smtClean="0">
                <a:latin typeface="Times New Roman"/>
                <a:cs typeface="Times New Roman"/>
              </a:rPr>
              <a:t/>
            </a:r>
            <a:br>
              <a:rPr lang="fr-CA" sz="1333" dirty="0" smtClean="0">
                <a:latin typeface="Times New Roman"/>
                <a:cs typeface="Times New Roman"/>
              </a:rPr>
            </a:br>
            <a:r>
              <a:rPr lang="fr-FR" sz="1333" dirty="0" smtClean="0">
                <a:latin typeface="Times New Roman"/>
                <a:cs typeface="Times New Roman"/>
              </a:rPr>
              <a:t>CONSEIL DES ARTS ET LETTRES DU QUÉBEC, </a:t>
            </a:r>
            <a:r>
              <a:rPr lang="fr-FR" sz="1333" i="1" dirty="0" smtClean="0">
                <a:latin typeface="Times New Roman"/>
                <a:cs typeface="Times New Roman"/>
              </a:rPr>
              <a:t>Orientations pour le secteur de la musique</a:t>
            </a:r>
            <a:r>
              <a:rPr lang="fr-FR" sz="1333" dirty="0" smtClean="0">
                <a:latin typeface="Times New Roman"/>
                <a:cs typeface="Times New Roman"/>
              </a:rPr>
              <a:t>, 20 mai 2009 ;</a:t>
            </a:r>
            <a:r>
              <a:rPr lang="fr-CA" sz="1111" dirty="0" smtClean="0">
                <a:latin typeface="Times New Roman"/>
                <a:cs typeface="Times New Roman"/>
              </a:rPr>
              <a:t/>
            </a:r>
            <a:br>
              <a:rPr lang="fr-CA" sz="1111" dirty="0" smtClean="0">
                <a:latin typeface="Times New Roman"/>
                <a:cs typeface="Times New Roman"/>
              </a:rPr>
            </a:br>
            <a:r>
              <a:rPr lang="fr-FR" sz="1111" dirty="0" smtClean="0">
                <a:latin typeface="Times New Roman"/>
                <a:cs typeface="Times New Roman"/>
              </a:rPr>
              <a:t> </a:t>
            </a:r>
            <a:r>
              <a:rPr lang="fr-CA" sz="2000" dirty="0" smtClean="0"/>
              <a:t/>
            </a:r>
            <a:br>
              <a:rPr lang="fr-CA" sz="2000" dirty="0" smtClean="0"/>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endParaRPr lang="fr-CA" sz="2400"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85800"/>
            <a:ext cx="8229600" cy="990600"/>
          </a:xfrm>
        </p:spPr>
        <p:txBody>
          <a:bodyPr>
            <a:normAutofit fontScale="90000"/>
          </a:bodyPr>
          <a:lstStyle/>
          <a:p>
            <a:pPr algn="ctr"/>
            <a:r>
              <a:rPr lang="fr-CA" dirty="0" smtClean="0">
                <a:latin typeface="Times New Roman"/>
                <a:cs typeface="Times New Roman"/>
              </a:rPr>
              <a:t>Plan de l’exposé</a:t>
            </a:r>
            <a:br>
              <a:rPr lang="fr-CA" dirty="0" smtClean="0">
                <a:latin typeface="Times New Roman"/>
                <a:cs typeface="Times New Roman"/>
              </a:rPr>
            </a:br>
            <a:endParaRPr lang="fr-CA" sz="2222" b="1" dirty="0">
              <a:latin typeface="Times New Roman"/>
              <a:cs typeface="Times New Roman"/>
            </a:endParaRPr>
          </a:p>
        </p:txBody>
      </p:sp>
      <p:sp>
        <p:nvSpPr>
          <p:cNvPr id="4" name="Espace réservé du contenu 3"/>
          <p:cNvSpPr>
            <a:spLocks noGrp="1"/>
          </p:cNvSpPr>
          <p:nvPr>
            <p:ph idx="1"/>
          </p:nvPr>
        </p:nvSpPr>
        <p:spPr>
          <a:xfrm>
            <a:off x="0" y="1600200"/>
            <a:ext cx="9144000" cy="4898136"/>
          </a:xfrm>
        </p:spPr>
        <p:txBody>
          <a:bodyPr>
            <a:normAutofit lnSpcReduction="10000"/>
          </a:bodyPr>
          <a:lstStyle/>
          <a:p>
            <a:pPr lvl="0">
              <a:buNone/>
            </a:pPr>
            <a:endParaRPr lang="fr-FR" sz="1400" b="1" dirty="0" smtClean="0">
              <a:latin typeface="Times New Roman"/>
              <a:cs typeface="Times New Roman"/>
            </a:endParaRPr>
          </a:p>
          <a:p>
            <a:pPr lvl="0">
              <a:buNone/>
            </a:pPr>
            <a:r>
              <a:rPr lang="fr-FR" sz="2400" b="1" dirty="0" smtClean="0">
                <a:latin typeface="Times New Roman"/>
                <a:cs typeface="Times New Roman"/>
              </a:rPr>
              <a:t>	INTRODUCTION</a:t>
            </a:r>
          </a:p>
          <a:p>
            <a:pPr lvl="0">
              <a:buNone/>
            </a:pPr>
            <a:endParaRPr lang="fr-FR" sz="1000" b="1" dirty="0" smtClean="0">
              <a:latin typeface="Times New Roman"/>
              <a:cs typeface="Times New Roman"/>
            </a:endParaRPr>
          </a:p>
          <a:p>
            <a:pPr lvl="0">
              <a:buNone/>
            </a:pPr>
            <a:r>
              <a:rPr lang="fr-FR" sz="2400" b="1" dirty="0" smtClean="0">
                <a:latin typeface="Times New Roman"/>
                <a:cs typeface="Times New Roman"/>
              </a:rPr>
              <a:t>	I- 	L’esthétique et création musicale dans le discours  </a:t>
            </a:r>
            <a:br>
              <a:rPr lang="fr-FR" sz="2400" b="1" dirty="0" smtClean="0">
                <a:latin typeface="Times New Roman"/>
                <a:cs typeface="Times New Roman"/>
              </a:rPr>
            </a:br>
            <a:r>
              <a:rPr lang="fr-FR" sz="2400" b="1" dirty="0" smtClean="0">
                <a:latin typeface="Times New Roman"/>
                <a:cs typeface="Times New Roman"/>
              </a:rPr>
              <a:t> 	musicologique</a:t>
            </a:r>
            <a:endParaRPr lang="fr-CA" sz="2400" dirty="0" smtClean="0">
              <a:latin typeface="Times New Roman"/>
              <a:cs typeface="Times New Roman"/>
            </a:endParaRPr>
          </a:p>
          <a:p>
            <a:pPr lvl="0">
              <a:buNone/>
            </a:pPr>
            <a:r>
              <a:rPr lang="fr-FR" sz="2400" dirty="0" smtClean="0">
                <a:latin typeface="Times New Roman"/>
                <a:cs typeface="Times New Roman"/>
              </a:rPr>
              <a:t>    	A- La relation entre esthétique et création musicale</a:t>
            </a:r>
            <a:endParaRPr lang="fr-CA" sz="2400" dirty="0" smtClean="0">
              <a:latin typeface="Times New Roman"/>
              <a:cs typeface="Times New Roman"/>
            </a:endParaRPr>
          </a:p>
          <a:p>
            <a:pPr lvl="0">
              <a:buNone/>
            </a:pPr>
            <a:r>
              <a:rPr lang="fr-FR" sz="2400" dirty="0" smtClean="0">
                <a:latin typeface="Times New Roman"/>
                <a:cs typeface="Times New Roman"/>
              </a:rPr>
              <a:t>    	B- Les enjeux esthétiques de la création musicale</a:t>
            </a:r>
            <a:endParaRPr lang="fr-CA" sz="2400" dirty="0" smtClean="0">
              <a:latin typeface="Times New Roman"/>
              <a:cs typeface="Times New Roman"/>
            </a:endParaRPr>
          </a:p>
          <a:p>
            <a:pPr>
              <a:buNone/>
            </a:pPr>
            <a:r>
              <a:rPr lang="fr-FR" sz="2400" b="1" dirty="0" smtClean="0">
                <a:latin typeface="Times New Roman"/>
                <a:cs typeface="Times New Roman"/>
              </a:rPr>
              <a:t>	</a:t>
            </a:r>
            <a:br>
              <a:rPr lang="fr-FR" sz="2400" b="1" dirty="0" smtClean="0">
                <a:latin typeface="Times New Roman"/>
                <a:cs typeface="Times New Roman"/>
              </a:rPr>
            </a:br>
            <a:r>
              <a:rPr lang="fr-FR" sz="2400" b="1" dirty="0" smtClean="0">
                <a:latin typeface="Times New Roman"/>
                <a:cs typeface="Times New Roman"/>
              </a:rPr>
              <a:t>II- 	L’esthétique et la création musicale dans les    </a:t>
            </a:r>
            <a:br>
              <a:rPr lang="fr-FR" sz="2400" b="1" dirty="0" smtClean="0">
                <a:latin typeface="Times New Roman"/>
                <a:cs typeface="Times New Roman"/>
              </a:rPr>
            </a:br>
            <a:r>
              <a:rPr lang="fr-FR" sz="2400" b="1" dirty="0" smtClean="0">
                <a:latin typeface="Times New Roman"/>
                <a:cs typeface="Times New Roman"/>
              </a:rPr>
              <a:t>  	politiques culturelles du Québec</a:t>
            </a:r>
            <a:endParaRPr lang="fr-CA" sz="2400" dirty="0" smtClean="0">
              <a:latin typeface="Times New Roman"/>
              <a:cs typeface="Times New Roman"/>
            </a:endParaRPr>
          </a:p>
          <a:p>
            <a:pPr lvl="0">
              <a:buNone/>
            </a:pPr>
            <a:r>
              <a:rPr lang="fr-FR" sz="2400" dirty="0" smtClean="0">
                <a:latin typeface="Times New Roman"/>
                <a:cs typeface="Times New Roman"/>
              </a:rPr>
              <a:t>		A- La politique culturelle du Québec</a:t>
            </a:r>
            <a:r>
              <a:rPr lang="fr-FR" sz="2400" i="1" dirty="0" smtClean="0">
                <a:latin typeface="Times New Roman"/>
                <a:cs typeface="Times New Roman"/>
              </a:rPr>
              <a:t> </a:t>
            </a:r>
            <a:r>
              <a:rPr lang="fr-FR" sz="2400" dirty="0" smtClean="0">
                <a:latin typeface="Times New Roman"/>
                <a:cs typeface="Times New Roman"/>
              </a:rPr>
              <a:t>et la création artistique</a:t>
            </a:r>
            <a:endParaRPr lang="fr-CA" sz="2400" dirty="0" smtClean="0">
              <a:latin typeface="Times New Roman"/>
              <a:cs typeface="Times New Roman"/>
            </a:endParaRPr>
          </a:p>
          <a:p>
            <a:pPr lvl="0">
              <a:buNone/>
            </a:pPr>
            <a:r>
              <a:rPr lang="fr-FR" sz="2400" dirty="0" smtClean="0">
                <a:latin typeface="Times New Roman"/>
                <a:cs typeface="Times New Roman"/>
              </a:rPr>
              <a:t>		B-  Les orientations musicales du CALQ et la création  musicale</a:t>
            </a:r>
            <a:br>
              <a:rPr lang="fr-FR" sz="2400" dirty="0" smtClean="0">
                <a:latin typeface="Times New Roman"/>
                <a:cs typeface="Times New Roman"/>
              </a:rPr>
            </a:br>
            <a:endParaRPr lang="fr-FR" sz="2400" dirty="0" smtClean="0">
              <a:latin typeface="Times New Roman"/>
              <a:cs typeface="Times New Roman"/>
            </a:endParaRPr>
          </a:p>
          <a:p>
            <a:pPr lvl="0">
              <a:buNone/>
            </a:pPr>
            <a:r>
              <a:rPr lang="fr-FR" sz="2400" b="1" dirty="0" smtClean="0">
                <a:latin typeface="Times New Roman"/>
                <a:cs typeface="Times New Roman"/>
              </a:rPr>
              <a:t>    CONCLUSION</a:t>
            </a:r>
            <a:endParaRPr lang="fr-CA" sz="2400" dirty="0">
              <a:latin typeface="Times New Roman"/>
              <a:cs typeface="Times New Roman"/>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2000"/>
            <a:ext cx="8229600" cy="106680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INTRODUCTION</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222" b="1" dirty="0" smtClean="0">
                <a:latin typeface="Times New Roman"/>
                <a:cs typeface="Times New Roman"/>
              </a:rPr>
              <a:t>INTRODUCTION</a:t>
            </a:r>
            <a:br>
              <a:rPr lang="fr-FR" sz="2222" b="1" dirty="0" smtClean="0">
                <a:latin typeface="Times New Roman"/>
                <a:cs typeface="Times New Roman"/>
              </a:rPr>
            </a:br>
            <a:r>
              <a:rPr lang="fr-FR" sz="2222" b="1" dirty="0" smtClean="0">
                <a:latin typeface="Times New Roman"/>
                <a:cs typeface="Times New Roman"/>
              </a:rPr>
              <a:t/>
            </a:r>
            <a:br>
              <a:rPr lang="fr-FR" sz="2222" b="1" dirty="0" smtClean="0">
                <a:latin typeface="Times New Roman"/>
                <a:cs typeface="Times New Roman"/>
              </a:rPr>
            </a:br>
            <a:r>
              <a:rPr lang="fr-FR" sz="2222" b="1" dirty="0" smtClean="0">
                <a:latin typeface="Times New Roman"/>
                <a:cs typeface="Times New Roman"/>
              </a:rPr>
              <a:t>La notion d’esthétique musicale</a:t>
            </a:r>
            <a:r>
              <a:rPr lang="fr-FR" sz="1778" b="1" dirty="0" smtClean="0">
                <a:latin typeface="Times New Roman"/>
                <a:cs typeface="Times New Roman"/>
              </a:rPr>
              <a:t/>
            </a:r>
            <a:br>
              <a:rPr lang="fr-FR" sz="1778" b="1" dirty="0" smtClean="0">
                <a:latin typeface="Times New Roman"/>
                <a:cs typeface="Times New Roman"/>
              </a:rPr>
            </a:br>
            <a:r>
              <a:rPr lang="fr-FR" sz="1778" b="1" dirty="0" smtClean="0">
                <a:latin typeface="Times New Roman"/>
                <a:cs typeface="Times New Roman"/>
              </a:rPr>
              <a:t/>
            </a:r>
            <a:br>
              <a:rPr lang="fr-FR" sz="1778" b="1" dirty="0" smtClean="0">
                <a:latin typeface="Times New Roman"/>
                <a:cs typeface="Times New Roman"/>
              </a:rPr>
            </a:br>
            <a:r>
              <a:rPr lang="fr-FR" sz="1778" dirty="0" smtClean="0">
                <a:latin typeface="Times New Roman"/>
                <a:cs typeface="Times New Roman"/>
              </a:rPr>
              <a:t>Alessandro ARBO, « Pertinences de l’esthétique musicale »,</a:t>
            </a:r>
            <a:br>
              <a:rPr lang="fr-FR" sz="1778" dirty="0" smtClean="0">
                <a:latin typeface="Times New Roman"/>
                <a:cs typeface="Times New Roman"/>
              </a:rPr>
            </a:br>
            <a:r>
              <a:rPr lang="fr-FR" sz="1778" dirty="0" smtClean="0">
                <a:latin typeface="Times New Roman"/>
                <a:cs typeface="Times New Roman"/>
              </a:rPr>
              <a:t>dans Alessandro ARBO (</a:t>
            </a:r>
            <a:r>
              <a:rPr lang="fr-FR" sz="1778" dirty="0" err="1" smtClean="0">
                <a:latin typeface="Times New Roman"/>
                <a:cs typeface="Times New Roman"/>
              </a:rPr>
              <a:t>dir</a:t>
            </a:r>
            <a:r>
              <a:rPr lang="fr-FR" sz="1778" dirty="0" smtClean="0">
                <a:latin typeface="Times New Roman"/>
                <a:cs typeface="Times New Roman"/>
              </a:rPr>
              <a:t>.), </a:t>
            </a:r>
            <a:r>
              <a:rPr lang="fr-FR" sz="1778" i="1" dirty="0" smtClean="0">
                <a:latin typeface="Times New Roman"/>
                <a:cs typeface="Times New Roman"/>
              </a:rPr>
              <a:t>Perspectives de l’esthétique </a:t>
            </a:r>
            <a:r>
              <a:rPr lang="fr-FR" sz="1778" i="1" dirty="0" err="1" smtClean="0">
                <a:latin typeface="Times New Roman"/>
                <a:cs typeface="Times New Roman"/>
              </a:rPr>
              <a:t>musicale-</a:t>
            </a:r>
            <a:r>
              <a:rPr lang="fr-FR" sz="1778" i="1" dirty="0" smtClean="0">
                <a:latin typeface="Times New Roman"/>
                <a:cs typeface="Times New Roman"/>
              </a:rPr>
              <a:t/>
            </a:r>
            <a:br>
              <a:rPr lang="fr-FR" sz="1778" i="1" dirty="0" smtClean="0">
                <a:latin typeface="Times New Roman"/>
                <a:cs typeface="Times New Roman"/>
              </a:rPr>
            </a:br>
            <a:r>
              <a:rPr lang="fr-FR" sz="1778" i="1" dirty="0" smtClean="0">
                <a:latin typeface="Times New Roman"/>
                <a:cs typeface="Times New Roman"/>
              </a:rPr>
              <a:t>Entre théorie et histoire</a:t>
            </a:r>
            <a:r>
              <a:rPr lang="fr-FR" sz="1778" dirty="0" smtClean="0">
                <a:latin typeface="Times New Roman"/>
                <a:cs typeface="Times New Roman"/>
              </a:rPr>
              <a:t>, Paris, L’Harmattan, 2007.</a:t>
            </a:r>
            <a:r>
              <a:rPr lang="fr-CA" sz="1778" dirty="0" smtClean="0">
                <a:latin typeface="Times New Roman"/>
                <a:cs typeface="Times New Roman"/>
              </a:rPr>
              <a:t/>
            </a:r>
            <a:br>
              <a:rPr lang="fr-CA" sz="1778" dirty="0" smtClean="0">
                <a:latin typeface="Times New Roman"/>
                <a:cs typeface="Times New Roman"/>
              </a:rPr>
            </a:br>
            <a:r>
              <a:rPr lang="fr-FR" sz="1778" dirty="0" smtClean="0">
                <a:latin typeface="Times New Roman"/>
                <a:cs typeface="Times New Roman"/>
              </a:rPr>
              <a:t> </a:t>
            </a:r>
            <a:r>
              <a:rPr lang="fr-CA" sz="1778" dirty="0" smtClean="0">
                <a:latin typeface="Times New Roman"/>
                <a:cs typeface="Times New Roman"/>
              </a:rPr>
              <a:t/>
            </a:r>
            <a:br>
              <a:rPr lang="fr-CA" sz="1778" dirty="0" smtClean="0">
                <a:latin typeface="Times New Roman"/>
                <a:cs typeface="Times New Roman"/>
              </a:rPr>
            </a:br>
            <a:r>
              <a:rPr lang="fr-FR" sz="1778" dirty="0" smtClean="0">
                <a:latin typeface="Times New Roman"/>
                <a:cs typeface="Times New Roman"/>
              </a:rPr>
              <a:t>« Rappelons ce que la tradition occidentale, caractérisée par deux tendances principales, a désigné par ce mot [esthétique] : d’une part, </a:t>
            </a:r>
            <a:r>
              <a:rPr lang="fr-FR" sz="1778" b="1" dirty="0" smtClean="0">
                <a:latin typeface="Times New Roman"/>
                <a:cs typeface="Times New Roman"/>
              </a:rPr>
              <a:t>de Baumgarten à Kant</a:t>
            </a:r>
            <a:r>
              <a:rPr lang="fr-FR" sz="1778" dirty="0" smtClean="0">
                <a:latin typeface="Times New Roman"/>
                <a:cs typeface="Times New Roman"/>
              </a:rPr>
              <a:t>, une discipline appliquée au </a:t>
            </a:r>
            <a:r>
              <a:rPr lang="fr-FR" sz="1778" b="1" dirty="0" smtClean="0">
                <a:solidFill>
                  <a:srgbClr val="000090"/>
                </a:solidFill>
                <a:latin typeface="Times New Roman"/>
                <a:cs typeface="Times New Roman"/>
              </a:rPr>
              <a:t>fonctionnement de la sensibilité </a:t>
            </a:r>
            <a:r>
              <a:rPr lang="fr-FR" sz="1778" dirty="0" smtClean="0">
                <a:latin typeface="Times New Roman"/>
                <a:cs typeface="Times New Roman"/>
              </a:rPr>
              <a:t>et aux conditions auxquelles est soumis un genre particulier de jugement. Toute une série de notions - </a:t>
            </a:r>
            <a:r>
              <a:rPr lang="fr-FR" sz="1778" b="1" i="1" dirty="0" smtClean="0">
                <a:solidFill>
                  <a:srgbClr val="FF0000"/>
                </a:solidFill>
                <a:latin typeface="Times New Roman"/>
                <a:cs typeface="Times New Roman"/>
              </a:rPr>
              <a:t>le beau, le goût, le sublime</a:t>
            </a:r>
            <a:r>
              <a:rPr lang="fr-FR" sz="1778" dirty="0" smtClean="0">
                <a:latin typeface="Times New Roman"/>
                <a:cs typeface="Times New Roman"/>
              </a:rPr>
              <a:t>, etc. - font partie de son vocabulaire. Elles ont pour enjeux une forme de connaissance (ou de science), soit l’analyse d’une réponse du sujet ou bien d’une relation spécifique à l’objet (le « plaisir désintéressé »). L’autre grande déclinaison du terme est </a:t>
            </a:r>
            <a:r>
              <a:rPr lang="fr-FR" sz="1778" b="1" dirty="0" smtClean="0">
                <a:latin typeface="Times New Roman"/>
                <a:cs typeface="Times New Roman"/>
              </a:rPr>
              <a:t>hégélienne</a:t>
            </a:r>
            <a:r>
              <a:rPr lang="fr-FR" sz="1778" dirty="0" smtClean="0">
                <a:latin typeface="Times New Roman"/>
                <a:cs typeface="Times New Roman"/>
              </a:rPr>
              <a:t> : l’esthétique comme </a:t>
            </a:r>
            <a:r>
              <a:rPr lang="fr-FR" sz="1778" b="1" dirty="0" smtClean="0">
                <a:solidFill>
                  <a:srgbClr val="000090"/>
                </a:solidFill>
                <a:latin typeface="Times New Roman"/>
                <a:cs typeface="Times New Roman"/>
              </a:rPr>
              <a:t>philosophie (ou quelquefois science) de l’art</a:t>
            </a:r>
            <a:r>
              <a:rPr lang="fr-FR" sz="1778" dirty="0" smtClean="0">
                <a:latin typeface="Times New Roman"/>
                <a:cs typeface="Times New Roman"/>
              </a:rPr>
              <a:t>, une discipline vouée à l’étude d’une activité humaine spécifique et de ses produits, les œuvres. Les problèmes que ces deux traditions ont abordés ne sont pas moins différents que leurs objets. Ces divergences ont été emphatisées  partir d’un antagonisme méthodologique et épistémologique primordial, bien perceptible encore dans l’ensemble des esthétiques du XXe siècle, y compris celles qui traitent de la musique ». (p. 58-59)</a:t>
            </a:r>
            <a:r>
              <a:rPr lang="fr-CA" sz="2000" dirty="0" smtClean="0"/>
              <a:t/>
            </a:r>
            <a:br>
              <a:rPr lang="fr-CA" sz="2000" dirty="0" smtClean="0"/>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endParaRPr lang="fr-CA" sz="2222" b="1" dirty="0">
              <a:latin typeface="Times New Roman"/>
              <a:cs typeface="Times New Roman"/>
            </a:endParaRPr>
          </a:p>
        </p:txBody>
      </p:sp>
      <p:sp>
        <p:nvSpPr>
          <p:cNvPr id="4" name="Espace réservé du contenu 3"/>
          <p:cNvSpPr>
            <a:spLocks noGrp="1"/>
          </p:cNvSpPr>
          <p:nvPr>
            <p:ph idx="1"/>
          </p:nvPr>
        </p:nvSpPr>
        <p:spPr>
          <a:xfrm>
            <a:off x="0" y="1676400"/>
            <a:ext cx="9144000" cy="76200"/>
          </a:xfrm>
        </p:spPr>
        <p:txBody>
          <a:bodyPr>
            <a:normAutofit fontScale="25000" lnSpcReduction="20000"/>
          </a:bodyPr>
          <a:lstStyle/>
          <a:p>
            <a:pPr lvl="0">
              <a:buNone/>
            </a:pPr>
            <a:endParaRPr lang="fr-FR" sz="1400" b="1" dirty="0" smtClean="0">
              <a:latin typeface="Times New Roman"/>
              <a:cs typeface="Times New Roman"/>
            </a:endParaRPr>
          </a:p>
          <a:p>
            <a:pPr lvl="0">
              <a:buNone/>
            </a:pPr>
            <a:endParaRPr lang="fr-CA" sz="2400" dirty="0">
              <a:latin typeface="Times New Roman"/>
              <a:cs typeface="Times New Roman"/>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2000"/>
            <a:ext cx="8229600" cy="106680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222" b="1" dirty="0" smtClean="0">
                <a:latin typeface="Times New Roman"/>
                <a:cs typeface="Times New Roman"/>
              </a:rPr>
              <a:t>INTRODUCTION (suite)</a:t>
            </a:r>
            <a:br>
              <a:rPr lang="fr-FR" sz="2222" b="1" dirty="0" smtClean="0">
                <a:latin typeface="Times New Roman"/>
                <a:cs typeface="Times New Roman"/>
              </a:rPr>
            </a:br>
            <a:r>
              <a:rPr lang="fr-FR" sz="2222" b="1" dirty="0" smtClean="0">
                <a:latin typeface="Times New Roman"/>
                <a:cs typeface="Times New Roman"/>
              </a:rPr>
              <a:t/>
            </a:r>
            <a:br>
              <a:rPr lang="fr-FR" sz="2222" b="1" dirty="0" smtClean="0">
                <a:latin typeface="Times New Roman"/>
                <a:cs typeface="Times New Roman"/>
              </a:rPr>
            </a:br>
            <a:r>
              <a:rPr lang="fr-FR" sz="2222" b="1" dirty="0" smtClean="0">
                <a:latin typeface="Times New Roman"/>
                <a:cs typeface="Times New Roman"/>
              </a:rPr>
              <a:t/>
            </a:r>
            <a:br>
              <a:rPr lang="fr-FR" sz="2222" b="1" dirty="0" smtClean="0">
                <a:latin typeface="Times New Roman"/>
                <a:cs typeface="Times New Roman"/>
              </a:rPr>
            </a:br>
            <a:r>
              <a:rPr lang="fr-FR" sz="2222" b="1" dirty="0" smtClean="0">
                <a:latin typeface="Times New Roman"/>
                <a:cs typeface="Times New Roman"/>
              </a:rPr>
              <a:t>La notion de création musicale</a:t>
            </a: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000" dirty="0" smtClean="0">
                <a:latin typeface="Times New Roman"/>
                <a:cs typeface="Times New Roman"/>
              </a:rPr>
              <a:t>1. L’acte, le fait de créer.</a:t>
            </a:r>
            <a:br>
              <a:rPr lang="fr-FR" sz="2000" dirty="0" smtClean="0">
                <a:latin typeface="Times New Roman"/>
                <a:cs typeface="Times New Roman"/>
              </a:rPr>
            </a:br>
            <a:r>
              <a:rPr lang="fr-FR" sz="2000" dirty="0" smtClean="0">
                <a:latin typeface="Times New Roman"/>
                <a:cs typeface="Times New Roman"/>
              </a:rPr>
              <a:t/>
            </a:r>
            <a:br>
              <a:rPr lang="fr-FR" sz="2000" dirty="0" smtClean="0">
                <a:latin typeface="Times New Roman"/>
                <a:cs typeface="Times New Roman"/>
              </a:rPr>
            </a:br>
            <a:r>
              <a:rPr lang="fr-FR" sz="2000" dirty="0" smtClean="0">
                <a:latin typeface="Times New Roman"/>
                <a:cs typeface="Times New Roman"/>
              </a:rPr>
              <a:t>2. </a:t>
            </a:r>
            <a:r>
              <a:rPr lang="fr-CA" sz="2000" dirty="0" smtClean="0">
                <a:latin typeface="Times New Roman"/>
                <a:cs typeface="Times New Roman"/>
              </a:rPr>
              <a:t>L’acte</a:t>
            </a:r>
            <a:r>
              <a:rPr sz="2000" dirty="0" smtClean="0">
                <a:latin typeface="Times New Roman"/>
                <a:cs typeface="Times New Roman"/>
              </a:rPr>
              <a:t> consistant à produire et à former un être ou une chose qui n'existait pas auparavant</a:t>
            </a:r>
            <a:r>
              <a:rPr lang="fr-CA" sz="2000" dirty="0" smtClean="0">
                <a:latin typeface="Times New Roman"/>
                <a:cs typeface="Times New Roman"/>
              </a:rPr>
              <a:t>.</a:t>
            </a:r>
            <a:br>
              <a:rPr lang="fr-CA" sz="2000" dirty="0" smtClean="0">
                <a:latin typeface="Times New Roman"/>
                <a:cs typeface="Times New Roman"/>
              </a:rPr>
            </a:br>
            <a:r>
              <a:rPr lang="fr-FR" sz="2000" dirty="0" smtClean="0">
                <a:latin typeface="Times New Roman"/>
                <a:cs typeface="Times New Roman"/>
              </a:rPr>
              <a:t/>
            </a:r>
            <a:br>
              <a:rPr lang="fr-FR" sz="2000" dirty="0" smtClean="0">
                <a:latin typeface="Times New Roman"/>
                <a:cs typeface="Times New Roman"/>
              </a:rPr>
            </a:br>
            <a:r>
              <a:rPr lang="fr-FR" sz="2000" dirty="0" smtClean="0">
                <a:latin typeface="Times New Roman"/>
                <a:cs typeface="Times New Roman"/>
              </a:rPr>
              <a:t>3. L’acte de créer une </a:t>
            </a:r>
            <a:r>
              <a:rPr lang="fr-FR" sz="2000" dirty="0" err="1" smtClean="0">
                <a:latin typeface="Times New Roman"/>
                <a:cs typeface="Times New Roman"/>
              </a:rPr>
              <a:t>oeuvre</a:t>
            </a:r>
            <a:r>
              <a:rPr lang="fr-FR" sz="2000" dirty="0" smtClean="0">
                <a:latin typeface="Times New Roman"/>
                <a:cs typeface="Times New Roman"/>
              </a:rPr>
              <a:t> </a:t>
            </a:r>
            <a:r>
              <a:rPr sz="2000" dirty="0" smtClean="0">
                <a:latin typeface="Times New Roman"/>
                <a:cs typeface="Times New Roman"/>
              </a:rPr>
              <a:t>musicale</a:t>
            </a:r>
            <a:r>
              <a:rPr lang="fr-CA" sz="2000" dirty="0" smtClean="0">
                <a:latin typeface="Times New Roman"/>
                <a:cs typeface="Times New Roman"/>
              </a:rPr>
              <a:t> </a:t>
            </a:r>
            <a:r>
              <a:rPr sz="2000" dirty="0" smtClean="0">
                <a:latin typeface="Times New Roman"/>
                <a:cs typeface="Times New Roman"/>
              </a:rPr>
              <a:t>portant la marque originale de l'artiste</a:t>
            </a:r>
            <a:r>
              <a:rPr lang="fr-CA" dirty="0" smtClean="0">
                <a:latin typeface="Times New Roman"/>
                <a:cs typeface="Times New Roman"/>
              </a:rPr>
              <a:t/>
            </a:r>
            <a:br>
              <a:rPr lang="fr-CA" dirty="0" smtClean="0">
                <a:latin typeface="Times New Roman"/>
                <a:cs typeface="Times New Roman"/>
              </a:rPr>
            </a:br>
            <a:endParaRPr lang="fr-CA" sz="2222" dirty="0">
              <a:latin typeface="Times New Roman"/>
              <a:cs typeface="Times New Roman"/>
            </a:endParaRPr>
          </a:p>
        </p:txBody>
      </p:sp>
      <p:sp>
        <p:nvSpPr>
          <p:cNvPr id="4" name="Espace réservé du contenu 3"/>
          <p:cNvSpPr>
            <a:spLocks noGrp="1"/>
          </p:cNvSpPr>
          <p:nvPr>
            <p:ph idx="1"/>
          </p:nvPr>
        </p:nvSpPr>
        <p:spPr>
          <a:xfrm>
            <a:off x="0" y="1676400"/>
            <a:ext cx="9144000" cy="76200"/>
          </a:xfrm>
        </p:spPr>
        <p:txBody>
          <a:bodyPr>
            <a:normAutofit fontScale="25000" lnSpcReduction="20000"/>
          </a:bodyPr>
          <a:lstStyle/>
          <a:p>
            <a:pPr lvl="0">
              <a:buNone/>
            </a:pPr>
            <a:endParaRPr lang="fr-FR" sz="1400" b="1" dirty="0" smtClean="0">
              <a:latin typeface="Times New Roman"/>
              <a:cs typeface="Times New Roman"/>
            </a:endParaRPr>
          </a:p>
          <a:p>
            <a:pPr lvl="0">
              <a:buNone/>
            </a:pPr>
            <a:endParaRPr lang="fr-CA" sz="2400" dirty="0">
              <a:latin typeface="Times New Roman"/>
              <a:cs typeface="Times New Roman"/>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2000"/>
            <a:ext cx="8229600" cy="106680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222" b="1" dirty="0" smtClean="0">
                <a:latin typeface="Times New Roman"/>
                <a:cs typeface="Times New Roman"/>
              </a:rPr>
              <a:t>INTRODUCTION (suite)</a:t>
            </a:r>
            <a:br>
              <a:rPr lang="fr-FR" sz="2222" b="1" dirty="0" smtClean="0">
                <a:latin typeface="Times New Roman"/>
                <a:cs typeface="Times New Roman"/>
              </a:rPr>
            </a:br>
            <a:r>
              <a:rPr lang="fr-FR" sz="2222" b="1" dirty="0" smtClean="0">
                <a:latin typeface="Times New Roman"/>
                <a:cs typeface="Times New Roman"/>
              </a:rPr>
              <a:t>La notion politiques culturelles</a:t>
            </a:r>
            <a:br>
              <a:rPr lang="fr-FR" sz="2222"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CA" sz="2000" b="1" dirty="0" smtClean="0">
                <a:latin typeface="Times New Roman"/>
                <a:cs typeface="Times New Roman"/>
              </a:rPr>
              <a:t>UNESCO</a:t>
            </a:r>
            <a:r>
              <a:rPr lang="fr-CA" sz="2000" b="1" i="1" dirty="0" smtClean="0">
                <a:latin typeface="Times New Roman"/>
                <a:cs typeface="Times New Roman"/>
              </a:rPr>
              <a:t>, Réflexions préalables sur les politiques culturelles</a:t>
            </a:r>
            <a:r>
              <a:rPr lang="fr-CA" sz="2000" b="1" dirty="0" smtClean="0">
                <a:latin typeface="Times New Roman"/>
                <a:cs typeface="Times New Roman"/>
              </a:rPr>
              <a:t>, 1969, p. 8</a:t>
            </a:r>
            <a:r>
              <a:rPr lang="fr-CA" sz="2000" dirty="0" smtClean="0">
                <a:latin typeface="Times New Roman"/>
                <a:cs typeface="Times New Roman"/>
              </a:rPr>
              <a:t/>
            </a:r>
            <a:br>
              <a:rPr lang="fr-CA" sz="2000" dirty="0" smtClean="0">
                <a:latin typeface="Times New Roman"/>
                <a:cs typeface="Times New Roman"/>
              </a:rPr>
            </a:br>
            <a:r>
              <a:rPr lang="fr-CA" sz="2000" dirty="0" smtClean="0">
                <a:latin typeface="Times New Roman"/>
                <a:cs typeface="Times New Roman"/>
              </a:rPr>
              <a:t/>
            </a:r>
            <a:br>
              <a:rPr lang="fr-CA" sz="2000" dirty="0" smtClean="0">
                <a:latin typeface="Times New Roman"/>
                <a:cs typeface="Times New Roman"/>
              </a:rPr>
            </a:br>
            <a:r>
              <a:rPr lang="fr-CA" sz="2000" dirty="0" smtClean="0">
                <a:latin typeface="Times New Roman"/>
                <a:cs typeface="Times New Roman"/>
              </a:rPr>
              <a:t> </a:t>
            </a:r>
            <a:r>
              <a:rPr lang="fr-FR" sz="2000" b="1" dirty="0" smtClean="0">
                <a:latin typeface="Times New Roman"/>
                <a:cs typeface="Times New Roman"/>
              </a:rPr>
              <a:t>« </a:t>
            </a:r>
            <a:r>
              <a:rPr sz="2000" dirty="0" smtClean="0">
                <a:latin typeface="Times New Roman"/>
                <a:cs typeface="Times New Roman"/>
              </a:rPr>
              <a:t>L’ensemble des usages et de l’action ou absence d’action pratiqués consciemment et délibérément, dans une société, destinés à satisfaire certains besoins culturels par l’utilisation optimale de toutes les ressources matérielles et humaines se trouvant à la disposition de cette société à un moment donné</a:t>
            </a:r>
            <a:r>
              <a:rPr lang="fr-CA" sz="2000" dirty="0" smtClean="0">
                <a:latin typeface="Times New Roman"/>
                <a:cs typeface="Times New Roman"/>
              </a:rPr>
              <a:t> ».</a:t>
            </a:r>
            <a:br>
              <a:rPr lang="fr-CA" sz="2000" dirty="0" smtClean="0">
                <a:latin typeface="Times New Roman"/>
                <a:cs typeface="Times New Roman"/>
              </a:rPr>
            </a:br>
            <a:r>
              <a:rPr sz="2000" dirty="0" smtClean="0"/>
              <a:t/>
            </a:r>
            <a:br>
              <a:rPr sz="2000" dirty="0" smtClean="0"/>
            </a:br>
            <a:r>
              <a:rPr sz="2000" b="1" i="1" dirty="0" smtClean="0">
                <a:latin typeface="Times New Roman"/>
                <a:cs typeface="Times New Roman"/>
              </a:rPr>
              <a:t>Convention sur la protection et la promotion de la diversité des expressions culturelles</a:t>
            </a:r>
            <a:r>
              <a:rPr lang="fr-CA" sz="2000" b="1" i="1" dirty="0" smtClean="0">
                <a:latin typeface="Times New Roman"/>
                <a:cs typeface="Times New Roman"/>
              </a:rPr>
              <a:t>, </a:t>
            </a:r>
            <a:r>
              <a:rPr sz="2000" dirty="0" smtClean="0">
                <a:latin typeface="Times New Roman"/>
                <a:cs typeface="Times New Roman"/>
              </a:rPr>
              <a:t>Paris, 20 Octobre 2005</a:t>
            </a:r>
            <a:r>
              <a:rPr lang="fr-CA" sz="2000" dirty="0" smtClean="0">
                <a:latin typeface="Times New Roman"/>
                <a:cs typeface="Times New Roman"/>
              </a:rPr>
              <a:t/>
            </a:r>
            <a:br>
              <a:rPr lang="fr-CA" sz="2000" dirty="0" smtClean="0">
                <a:latin typeface="Times New Roman"/>
                <a:cs typeface="Times New Roman"/>
              </a:rPr>
            </a:br>
            <a:r>
              <a:rPr lang="fr-CA" sz="2000" dirty="0" smtClean="0">
                <a:latin typeface="Times New Roman"/>
                <a:cs typeface="Times New Roman"/>
              </a:rPr>
              <a:t>« </a:t>
            </a:r>
            <a:r>
              <a:rPr sz="2000" b="1" dirty="0" smtClean="0">
                <a:latin typeface="Times New Roman"/>
                <a:cs typeface="Times New Roman"/>
              </a:rPr>
              <a:t>Article 4 – Définitions</a:t>
            </a:r>
            <a:r>
              <a:rPr sz="2000" dirty="0" smtClean="0">
                <a:latin typeface="Times New Roman"/>
                <a:cs typeface="Times New Roman"/>
              </a:rPr>
              <a:t> </a:t>
            </a:r>
            <a:br>
              <a:rPr sz="2000" dirty="0" smtClean="0">
                <a:latin typeface="Times New Roman"/>
                <a:cs typeface="Times New Roman"/>
              </a:rPr>
            </a:br>
            <a:r>
              <a:rPr sz="2000" dirty="0" smtClean="0">
                <a:latin typeface="Times New Roman"/>
                <a:cs typeface="Times New Roman"/>
              </a:rPr>
              <a:t>Aux fins de la présente Convention, il est entendu que : </a:t>
            </a:r>
            <a:r>
              <a:rPr lang="fr-CA" sz="2000" dirty="0" smtClean="0">
                <a:latin typeface="Times New Roman"/>
                <a:cs typeface="Times New Roman"/>
              </a:rPr>
              <a:t/>
            </a:r>
            <a:br>
              <a:rPr lang="fr-CA" sz="2000" dirty="0" smtClean="0">
                <a:latin typeface="Times New Roman"/>
                <a:cs typeface="Times New Roman"/>
              </a:rPr>
            </a:br>
            <a:r>
              <a:rPr sz="2000" dirty="0" smtClean="0">
                <a:latin typeface="Times New Roman"/>
                <a:cs typeface="Times New Roman"/>
              </a:rPr>
              <a:t>6. </a:t>
            </a:r>
            <a:r>
              <a:rPr sz="2000" b="1" dirty="0" smtClean="0">
                <a:latin typeface="Times New Roman"/>
                <a:cs typeface="Times New Roman"/>
              </a:rPr>
              <a:t>Politiques et mesures culturelles </a:t>
            </a:r>
            <a:r>
              <a:rPr sz="2000" dirty="0" smtClean="0">
                <a:latin typeface="Times New Roman"/>
                <a:cs typeface="Times New Roman"/>
              </a:rPr>
              <a:t/>
            </a:r>
            <a:br>
              <a:rPr sz="2000" dirty="0" smtClean="0">
                <a:latin typeface="Times New Roman"/>
                <a:cs typeface="Times New Roman"/>
              </a:rPr>
            </a:br>
            <a:r>
              <a:rPr sz="2000" dirty="0" smtClean="0">
                <a:latin typeface="Times New Roman"/>
                <a:cs typeface="Times New Roman"/>
              </a:rPr>
              <a:t>Politiques et mesures culturelles » renvoie aux politiques et mesures relatives à la culture, à un niveau local, national, régional ou international, qu’elles soient centrées sur la culture en tant que telle, ou destinées à avoir un effet direct sur les expressions culturelles des individus, groupes ou sociétés, y compris sur la </a:t>
            </a:r>
            <a:r>
              <a:rPr sz="2000" b="1" dirty="0" smtClean="0">
                <a:latin typeface="Times New Roman"/>
                <a:cs typeface="Times New Roman"/>
              </a:rPr>
              <a:t>création</a:t>
            </a:r>
            <a:r>
              <a:rPr sz="2000" dirty="0" smtClean="0">
                <a:latin typeface="Times New Roman"/>
                <a:cs typeface="Times New Roman"/>
              </a:rPr>
              <a:t>, la production, la diffusion et la distribution d’activités, de biens et de services culturels et sur l’accès à ceux-ci.</a:t>
            </a:r>
            <a:r>
              <a:rPr lang="fr-CA" sz="2000" dirty="0" smtClean="0">
                <a:latin typeface="Times New Roman"/>
                <a:cs typeface="Times New Roman"/>
              </a:rPr>
              <a:t> »</a:t>
            </a:r>
            <a:br>
              <a:rPr lang="fr-CA" sz="2000" dirty="0" smtClean="0">
                <a:latin typeface="Times New Roman"/>
                <a:cs typeface="Times New Roman"/>
              </a:rPr>
            </a:br>
            <a:r>
              <a:rPr sz="1200" dirty="0" smtClean="0"/>
              <a:t/>
            </a:r>
            <a:br>
              <a:rPr sz="1200" dirty="0" smtClean="0"/>
            </a:br>
            <a:r>
              <a:rPr sz="1333" dirty="0" smtClean="0"/>
              <a:t> </a:t>
            </a:r>
            <a:r>
              <a:rPr dirty="0" smtClean="0"/>
              <a:t/>
            </a:r>
            <a:br>
              <a:rPr dirty="0" smtClean="0"/>
            </a:br>
            <a:r>
              <a:rPr lang="fr-CA" dirty="0" smtClean="0">
                <a:latin typeface="Times New Roman"/>
                <a:cs typeface="Times New Roman"/>
              </a:rPr>
              <a:t/>
            </a:r>
            <a:br>
              <a:rPr lang="fr-CA" dirty="0" smtClean="0">
                <a:latin typeface="Times New Roman"/>
                <a:cs typeface="Times New Roman"/>
              </a:rPr>
            </a:br>
            <a:endParaRPr lang="fr-CA" sz="2222" dirty="0">
              <a:latin typeface="Times New Roman"/>
              <a:cs typeface="Times New Roman"/>
            </a:endParaRPr>
          </a:p>
        </p:txBody>
      </p:sp>
      <p:sp>
        <p:nvSpPr>
          <p:cNvPr id="4" name="Espace réservé du contenu 3"/>
          <p:cNvSpPr>
            <a:spLocks noGrp="1"/>
          </p:cNvSpPr>
          <p:nvPr>
            <p:ph idx="1"/>
          </p:nvPr>
        </p:nvSpPr>
        <p:spPr>
          <a:xfrm>
            <a:off x="0" y="1676400"/>
            <a:ext cx="9144000" cy="76200"/>
          </a:xfrm>
        </p:spPr>
        <p:txBody>
          <a:bodyPr>
            <a:normAutofit fontScale="25000" lnSpcReduction="20000"/>
          </a:bodyPr>
          <a:lstStyle/>
          <a:p>
            <a:pPr lvl="0">
              <a:buNone/>
            </a:pPr>
            <a:endParaRPr lang="fr-FR" sz="1400" b="1" dirty="0" smtClean="0">
              <a:latin typeface="Times New Roman"/>
              <a:cs typeface="Times New Roman"/>
            </a:endParaRPr>
          </a:p>
          <a:p>
            <a:pPr lvl="0">
              <a:buNone/>
            </a:pPr>
            <a:endParaRPr lang="fr-FR" sz="1400" b="1" dirty="0" smtClean="0">
              <a:latin typeface="Times New Roman"/>
              <a:cs typeface="Times New Roman"/>
            </a:endParaRPr>
          </a:p>
          <a:p>
            <a:pPr lvl="0">
              <a:buNone/>
            </a:pPr>
            <a:endParaRPr lang="fr-CA" sz="2400" dirty="0">
              <a:latin typeface="Times New Roman"/>
              <a:cs typeface="Times New Roman"/>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685800"/>
            <a:ext cx="8153400" cy="173732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I </a:t>
            </a:r>
            <a:r>
              <a:rPr lang="fr-FR" sz="2400" b="1" dirty="0" smtClean="0">
                <a:latin typeface="Times New Roman"/>
                <a:cs typeface="Times New Roman"/>
              </a:rPr>
              <a:t>- L’esthétique et création musicale dans le discours musicologique</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dirty="0" smtClean="0">
                <a:latin typeface="Times New Roman"/>
                <a:cs typeface="Times New Roman"/>
              </a:rPr>
              <a:t>A- La relation entre esthétique et création musicale</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222" dirty="0" smtClean="0">
                <a:latin typeface="Times New Roman"/>
                <a:cs typeface="Times New Roman"/>
              </a:rPr>
              <a:t/>
            </a:r>
            <a:br>
              <a:rPr lang="fr-FR" sz="2222" dirty="0" smtClean="0">
                <a:latin typeface="Times New Roman"/>
                <a:cs typeface="Times New Roman"/>
              </a:rPr>
            </a:br>
            <a:r>
              <a:rPr lang="fr-FR" sz="2222" dirty="0" smtClean="0">
                <a:latin typeface="Times New Roman"/>
                <a:cs typeface="Times New Roman"/>
              </a:rPr>
              <a:t>« Il semble que l’esthétique doive renoncer à guider la création artistique : loin de le devancer et de pouvoir lui </a:t>
            </a:r>
            <a:r>
              <a:rPr lang="fr-FR" sz="2222" dirty="0" smtClean="0">
                <a:latin typeface="Times New Roman"/>
                <a:cs typeface="Times New Roman"/>
              </a:rPr>
              <a:t>être prescrites par avance les valeurs esthétiques sont découvertes par le créateur en l’acte même de la création, et le génie ne peut recevoir que de lui-même les règles auxquelles il lui faut se soumettre » (p. VII)</a:t>
            </a:r>
            <a:r>
              <a:rPr lang="fr-FR" sz="2222" dirty="0" smtClean="0">
                <a:latin typeface="Times New Roman"/>
                <a:cs typeface="Times New Roman"/>
              </a:rPr>
              <a:t/>
            </a:r>
            <a:br>
              <a:rPr lang="fr-FR" sz="2222" dirty="0" smtClean="0">
                <a:latin typeface="Times New Roman"/>
                <a:cs typeface="Times New Roman"/>
              </a:rPr>
            </a:br>
            <a:r>
              <a:rPr lang="fr-FR" sz="2222" dirty="0" smtClean="0">
                <a:latin typeface="Times New Roman"/>
                <a:cs typeface="Times New Roman"/>
              </a:rPr>
              <a:t/>
            </a:r>
            <a:br>
              <a:rPr lang="fr-FR" sz="2222" dirty="0" smtClean="0">
                <a:latin typeface="Times New Roman"/>
                <a:cs typeface="Times New Roman"/>
              </a:rPr>
            </a:br>
            <a:r>
              <a:rPr lang="fr-FR" sz="2222" dirty="0" smtClean="0">
                <a:latin typeface="Times New Roman"/>
                <a:cs typeface="Times New Roman"/>
              </a:rPr>
              <a:t>« L’esthétique </a:t>
            </a:r>
            <a:r>
              <a:rPr lang="fr-FR" sz="2222" i="1" dirty="0" smtClean="0">
                <a:latin typeface="Times New Roman"/>
                <a:cs typeface="Times New Roman"/>
              </a:rPr>
              <a:t>a prior</a:t>
            </a:r>
            <a:r>
              <a:rPr lang="fr-FR" sz="2222" dirty="0" smtClean="0">
                <a:latin typeface="Times New Roman"/>
                <a:cs typeface="Times New Roman"/>
              </a:rPr>
              <a:t>i semble devoir faire place à une esthétique </a:t>
            </a:r>
            <a:r>
              <a:rPr lang="fr-FR" sz="2222" i="1" dirty="0" smtClean="0">
                <a:latin typeface="Times New Roman"/>
                <a:cs typeface="Times New Roman"/>
              </a:rPr>
              <a:t>a posteriori </a:t>
            </a:r>
            <a:r>
              <a:rPr lang="fr-FR" sz="2222" dirty="0" smtClean="0">
                <a:latin typeface="Times New Roman"/>
                <a:cs typeface="Times New Roman"/>
              </a:rPr>
              <a:t>qui devra suivre et non précéder la création artistique » (p. VIII)</a:t>
            </a:r>
            <a:br>
              <a:rPr lang="fr-FR" sz="2222" dirty="0" smtClean="0">
                <a:latin typeface="Times New Roman"/>
                <a:cs typeface="Times New Roman"/>
              </a:rPr>
            </a:br>
            <a:r>
              <a:rPr lang="fr-FR" sz="2222" dirty="0" smtClean="0">
                <a:latin typeface="Times New Roman"/>
                <a:cs typeface="Times New Roman"/>
              </a:rPr>
              <a:t/>
            </a:r>
            <a:br>
              <a:rPr lang="fr-FR" sz="2222" dirty="0" smtClean="0">
                <a:latin typeface="Times New Roman"/>
                <a:cs typeface="Times New Roman"/>
              </a:rPr>
            </a:br>
            <a:r>
              <a:rPr lang="fr-FR" sz="2222" dirty="0" smtClean="0">
                <a:latin typeface="Times New Roman"/>
                <a:cs typeface="Times New Roman"/>
              </a:rPr>
              <a:t>Gisèle BRELET, </a:t>
            </a:r>
            <a:r>
              <a:rPr lang="fr-FR" sz="2222" i="1" dirty="0" smtClean="0">
                <a:latin typeface="Times New Roman"/>
                <a:cs typeface="Times New Roman"/>
              </a:rPr>
              <a:t>Esthétique et création musicale</a:t>
            </a:r>
            <a:r>
              <a:rPr lang="fr-FR" sz="2222" dirty="0" smtClean="0">
                <a:latin typeface="Times New Roman"/>
                <a:cs typeface="Times New Roman"/>
              </a:rPr>
              <a:t>,</a:t>
            </a:r>
            <a:br>
              <a:rPr lang="fr-FR" sz="2222" dirty="0" smtClean="0">
                <a:latin typeface="Times New Roman"/>
                <a:cs typeface="Times New Roman"/>
              </a:rPr>
            </a:br>
            <a:r>
              <a:rPr lang="fr-FR" sz="2222" dirty="0" smtClean="0">
                <a:latin typeface="Times New Roman"/>
                <a:cs typeface="Times New Roman"/>
              </a:rPr>
              <a:t>Paris, Presses universitaires de France, 1947.</a:t>
            </a:r>
            <a:r>
              <a:rPr lang="fr-CA" sz="2000" dirty="0" smtClean="0"/>
              <a:t/>
            </a:r>
            <a:br>
              <a:rPr lang="fr-CA" sz="2000" dirty="0" smtClean="0"/>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endParaRPr lang="fr-CA" sz="2400"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685800"/>
            <a:ext cx="8153400" cy="173732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I - L’esthétique et création musicale dans le discours musicologique (suite)</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dirty="0" smtClean="0">
                <a:latin typeface="Times New Roman"/>
                <a:cs typeface="Times New Roman"/>
              </a:rPr>
              <a:t>B- Les enjeux esthétiques de la création musicale</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1556" dirty="0" smtClean="0">
                <a:latin typeface="Times New Roman"/>
                <a:cs typeface="Times New Roman"/>
              </a:rPr>
              <a:t>THIEBERGIEN, Benoît, « Quelle politique culturelle et musicale pour demain ? Pistes de réflexions et de propositions sur les orientations des politiques publiques pour la culture et la musique, Paris, </a:t>
            </a:r>
            <a:r>
              <a:rPr lang="fr-FR" sz="1556" i="1" dirty="0" smtClean="0">
                <a:latin typeface="Times New Roman"/>
                <a:cs typeface="Times New Roman"/>
              </a:rPr>
              <a:t>Futurs composés/Réseau national de la création musicale</a:t>
            </a:r>
            <a:r>
              <a:rPr lang="fr-FR" sz="1556" dirty="0" smtClean="0">
                <a:latin typeface="Times New Roman"/>
                <a:cs typeface="Times New Roman"/>
              </a:rPr>
              <a:t>, 2012</a:t>
            </a:r>
            <a:r>
              <a:rPr lang="fr-CA" sz="1556" dirty="0" smtClean="0">
                <a:latin typeface="Times New Roman"/>
                <a:cs typeface="Times New Roman"/>
              </a:rPr>
              <a:t/>
            </a:r>
            <a:br>
              <a:rPr lang="fr-CA" sz="1556" dirty="0" smtClean="0">
                <a:latin typeface="Times New Roman"/>
                <a:cs typeface="Times New Roman"/>
              </a:rPr>
            </a:br>
            <a:r>
              <a:rPr lang="fr-FR" sz="1556" dirty="0" smtClean="0">
                <a:latin typeface="Times New Roman"/>
                <a:cs typeface="Times New Roman"/>
              </a:rPr>
              <a:t> </a:t>
            </a:r>
            <a:r>
              <a:rPr lang="fr-CA" sz="1556" dirty="0" smtClean="0">
                <a:latin typeface="Times New Roman"/>
                <a:cs typeface="Times New Roman"/>
              </a:rPr>
              <a:t/>
            </a:r>
            <a:br>
              <a:rPr lang="fr-CA" sz="1556" dirty="0" smtClean="0">
                <a:latin typeface="Times New Roman"/>
                <a:cs typeface="Times New Roman"/>
              </a:rPr>
            </a:br>
            <a:r>
              <a:rPr lang="fr-FR" sz="1556" b="1" dirty="0" smtClean="0">
                <a:latin typeface="Times New Roman"/>
                <a:cs typeface="Times New Roman"/>
              </a:rPr>
              <a:t>Soutenir la création et l’innovation artistique et aider à l’émergence de nouvelles œuvres et pratiques artistiques.</a:t>
            </a:r>
            <a:r>
              <a:rPr lang="fr-CA" sz="1556" dirty="0" smtClean="0">
                <a:latin typeface="Times New Roman"/>
                <a:cs typeface="Times New Roman"/>
              </a:rPr>
              <a:t/>
            </a:r>
            <a:br>
              <a:rPr lang="fr-CA" sz="1556" dirty="0" smtClean="0">
                <a:latin typeface="Times New Roman"/>
                <a:cs typeface="Times New Roman"/>
              </a:rPr>
            </a:br>
            <a:r>
              <a:rPr lang="fr-FR" sz="1556" dirty="0" smtClean="0">
                <a:latin typeface="Times New Roman"/>
                <a:cs typeface="Times New Roman"/>
              </a:rPr>
              <a:t> </a:t>
            </a:r>
            <a:r>
              <a:rPr lang="fr-CA" sz="1556" dirty="0" smtClean="0">
                <a:latin typeface="Times New Roman"/>
                <a:cs typeface="Times New Roman"/>
              </a:rPr>
              <a:t/>
            </a:r>
            <a:br>
              <a:rPr lang="fr-CA" sz="1556" dirty="0" smtClean="0">
                <a:latin typeface="Times New Roman"/>
                <a:cs typeface="Times New Roman"/>
              </a:rPr>
            </a:br>
            <a:r>
              <a:rPr lang="fr-FR" sz="1556" dirty="0" smtClean="0">
                <a:latin typeface="Times New Roman"/>
                <a:cs typeface="Times New Roman"/>
              </a:rPr>
              <a:t>La création interroge le passé, éclaire le patrimoine, révèle la valeur symbolique du monde d’aujourd’hui, nourrit la pensée contemporaine, </a:t>
            </a:r>
            <a:r>
              <a:rPr lang="fr-FR" sz="1556" b="1" dirty="0" smtClean="0">
                <a:latin typeface="Times New Roman"/>
                <a:cs typeface="Times New Roman"/>
              </a:rPr>
              <a:t>confronte les esthétiques</a:t>
            </a:r>
            <a:r>
              <a:rPr lang="fr-FR" sz="1556" dirty="0" smtClean="0">
                <a:latin typeface="Times New Roman"/>
                <a:cs typeface="Times New Roman"/>
              </a:rPr>
              <a:t>, s’engage et résiste aux académismes. En ce sens, elle crée les conditions du renouvellement des œuvres et de la pensée qui les imagine.</a:t>
            </a:r>
            <a:r>
              <a:rPr lang="fr-CA" sz="1556" dirty="0" smtClean="0">
                <a:latin typeface="Times New Roman"/>
                <a:cs typeface="Times New Roman"/>
              </a:rPr>
              <a:t/>
            </a:r>
            <a:br>
              <a:rPr lang="fr-CA" sz="1556" dirty="0" smtClean="0">
                <a:latin typeface="Times New Roman"/>
                <a:cs typeface="Times New Roman"/>
              </a:rPr>
            </a:br>
            <a:r>
              <a:rPr lang="fr-FR" sz="1556" dirty="0" smtClean="0">
                <a:latin typeface="Times New Roman"/>
                <a:cs typeface="Times New Roman"/>
              </a:rPr>
              <a:t> </a:t>
            </a:r>
            <a:r>
              <a:rPr lang="fr-CA" sz="1556" dirty="0" smtClean="0">
                <a:latin typeface="Times New Roman"/>
                <a:cs typeface="Times New Roman"/>
              </a:rPr>
              <a:t/>
            </a:r>
            <a:br>
              <a:rPr lang="fr-CA" sz="1556" dirty="0" smtClean="0">
                <a:latin typeface="Times New Roman"/>
                <a:cs typeface="Times New Roman"/>
              </a:rPr>
            </a:br>
            <a:r>
              <a:rPr lang="fr-FR" sz="1556" dirty="0" smtClean="0">
                <a:latin typeface="Times New Roman"/>
                <a:cs typeface="Times New Roman"/>
              </a:rPr>
              <a:t>Si la politique c’est l’art de faire (bien) vivre ensemble et de réguler les interactions entre les citoyens, alors la dimension culturelle est un facteur déterminant du lien social, défi majeur de l’action politique dans nos sociétés écartelées entre intégration et communautarisme. Les conditions du renouveau des valeurs, de la fertilisation du pluralisme artistique, de la construction de nouveaux imaginaires collectifs ne peuvent exister si les conditions de la </a:t>
            </a:r>
            <a:r>
              <a:rPr lang="fr-FR" sz="1556" b="1" dirty="0" smtClean="0">
                <a:latin typeface="Times New Roman"/>
                <a:cs typeface="Times New Roman"/>
              </a:rPr>
              <a:t>création artistique</a:t>
            </a:r>
            <a:r>
              <a:rPr lang="fr-FR" sz="1556" dirty="0" smtClean="0">
                <a:latin typeface="Times New Roman"/>
                <a:cs typeface="Times New Roman"/>
              </a:rPr>
              <a:t>, de l’émergence de formes nouvelles, </a:t>
            </a:r>
            <a:r>
              <a:rPr lang="fr-FR" sz="1556" b="1" dirty="0" smtClean="0">
                <a:latin typeface="Times New Roman"/>
                <a:cs typeface="Times New Roman"/>
              </a:rPr>
              <a:t>de renouvellement des esthétiques</a:t>
            </a:r>
            <a:r>
              <a:rPr lang="fr-FR" sz="1556" dirty="0" smtClean="0">
                <a:latin typeface="Times New Roman"/>
                <a:cs typeface="Times New Roman"/>
              </a:rPr>
              <a:t> ne sont ni réunies, ni garanties par la puissance publique. (p. 3)</a:t>
            </a:r>
            <a:r>
              <a:rPr lang="fr-CA" sz="1556" dirty="0" smtClean="0">
                <a:latin typeface="Times New Roman"/>
                <a:cs typeface="Times New Roman"/>
              </a:rPr>
              <a:t/>
            </a:r>
            <a:br>
              <a:rPr lang="fr-CA" sz="1556"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endParaRPr lang="fr-CA" sz="2400"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685800"/>
            <a:ext cx="8153400" cy="121920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II</a:t>
            </a:r>
            <a:r>
              <a:rPr lang="fr-FR" sz="2400" b="1" dirty="0" smtClean="0">
                <a:latin typeface="Times New Roman"/>
                <a:cs typeface="Times New Roman"/>
              </a:rPr>
              <a:t>- L’esthétique et la création musicale dans les    </a:t>
            </a:r>
            <a:br>
              <a:rPr lang="fr-FR" sz="2400" b="1" dirty="0" smtClean="0">
                <a:latin typeface="Times New Roman"/>
                <a:cs typeface="Times New Roman"/>
              </a:rPr>
            </a:br>
            <a:r>
              <a:rPr lang="fr-FR" sz="2400" b="1" dirty="0" smtClean="0">
                <a:latin typeface="Times New Roman"/>
                <a:cs typeface="Times New Roman"/>
              </a:rPr>
              <a:t>politiques culturelles du Québec</a:t>
            </a:r>
            <a:br>
              <a:rPr lang="fr-FR" sz="2400" b="1" dirty="0" smtClean="0">
                <a:latin typeface="Times New Roman"/>
                <a:cs typeface="Times New Roman"/>
              </a:rPr>
            </a:br>
            <a:r>
              <a:rPr lang="fr-FR" sz="1111" b="1" dirty="0" smtClean="0">
                <a:latin typeface="Times New Roman"/>
                <a:cs typeface="Times New Roman"/>
              </a:rPr>
              <a:t/>
            </a:r>
            <a:br>
              <a:rPr lang="fr-FR" sz="1111" b="1" dirty="0" smtClean="0">
                <a:latin typeface="Times New Roman"/>
                <a:cs typeface="Times New Roman"/>
              </a:rPr>
            </a:br>
            <a:r>
              <a:rPr lang="fr-FR" sz="2222" b="1" dirty="0" smtClean="0">
                <a:latin typeface="Times New Roman"/>
                <a:cs typeface="Times New Roman"/>
              </a:rPr>
              <a:t>A- La politique culturelle du Québec</a:t>
            </a:r>
            <a:r>
              <a:rPr lang="fr-FR" sz="2222" b="1" i="1" dirty="0" smtClean="0">
                <a:latin typeface="Times New Roman"/>
                <a:cs typeface="Times New Roman"/>
              </a:rPr>
              <a:t> </a:t>
            </a:r>
            <a:r>
              <a:rPr lang="fr-FR" sz="2222" b="1" dirty="0" smtClean="0">
                <a:latin typeface="Times New Roman"/>
                <a:cs typeface="Times New Roman"/>
              </a:rPr>
              <a:t>et la création </a:t>
            </a:r>
            <a:r>
              <a:rPr lang="fr-FR" sz="2222" b="1" dirty="0" smtClean="0">
                <a:latin typeface="Times New Roman"/>
                <a:cs typeface="Times New Roman"/>
              </a:rPr>
              <a:t>artistique</a:t>
            </a:r>
            <a:r>
              <a:rPr lang="fr-FR" sz="1556" dirty="0" smtClean="0">
                <a:latin typeface="Times New Roman"/>
                <a:cs typeface="Times New Roman"/>
              </a:rPr>
              <a:t/>
            </a:r>
            <a:br>
              <a:rPr lang="fr-FR" sz="1556" dirty="0" smtClean="0">
                <a:latin typeface="Times New Roman"/>
                <a:cs typeface="Times New Roman"/>
              </a:rPr>
            </a:br>
            <a:r>
              <a:rPr lang="fr-FR" sz="1556" dirty="0" smtClean="0">
                <a:latin typeface="Times New Roman"/>
                <a:cs typeface="Times New Roman"/>
              </a:rPr>
              <a:t/>
            </a:r>
            <a:br>
              <a:rPr lang="fr-FR" sz="1556" dirty="0" smtClean="0">
                <a:latin typeface="Times New Roman"/>
                <a:cs typeface="Times New Roman"/>
              </a:rPr>
            </a:br>
            <a:r>
              <a:rPr lang="fr-FR" sz="1556" dirty="0" smtClean="0">
                <a:latin typeface="Times New Roman"/>
                <a:cs typeface="Times New Roman"/>
              </a:rPr>
              <a:t>La première politique culturelle</a:t>
            </a:r>
            <a:r>
              <a:rPr lang="fr-FR" sz="1556" dirty="0" smtClean="0">
                <a:latin typeface="Times New Roman"/>
                <a:cs typeface="Times New Roman"/>
              </a:rPr>
              <a:t> globale de 1992 gravite </a:t>
            </a:r>
            <a:r>
              <a:rPr lang="fr-FR" sz="1556" dirty="0" smtClean="0">
                <a:latin typeface="Times New Roman"/>
                <a:cs typeface="Times New Roman"/>
              </a:rPr>
              <a:t>au tour de quatre (4) grands axes et formule treize (13) orientations qui sont présentés dans le tableau ci-après :</a:t>
            </a:r>
            <a:r>
              <a:rPr lang="fr-CA" sz="1556" dirty="0" smtClean="0">
                <a:latin typeface="Times New Roman"/>
                <a:cs typeface="Times New Roman"/>
              </a:rPr>
              <a:t/>
            </a:r>
            <a:br>
              <a:rPr lang="fr-CA" sz="1556" dirty="0" smtClean="0">
                <a:latin typeface="Times New Roman"/>
                <a:cs typeface="Times New Roman"/>
              </a:rPr>
            </a:br>
            <a:r>
              <a:rPr lang="fr-CA" sz="1556" dirty="0" smtClean="0">
                <a:latin typeface="Times New Roman"/>
                <a:cs typeface="Times New Roman"/>
              </a:rPr>
              <a:t/>
            </a:r>
            <a:br>
              <a:rPr lang="fr-CA" sz="1556" dirty="0" smtClean="0">
                <a:latin typeface="Times New Roman"/>
                <a:cs typeface="Times New Roman"/>
              </a:rPr>
            </a:br>
            <a:r>
              <a:rPr lang="fr-FR" sz="1556" b="1" dirty="0" smtClean="0">
                <a:latin typeface="Times New Roman"/>
                <a:cs typeface="Times New Roman"/>
              </a:rPr>
              <a:t>Axes et orientations de la </a:t>
            </a:r>
            <a:r>
              <a:rPr lang="fr-FR" sz="1556" b="1" i="1" dirty="0" smtClean="0">
                <a:latin typeface="Times New Roman"/>
                <a:cs typeface="Times New Roman"/>
              </a:rPr>
              <a:t>Politique culturelle de 1992</a:t>
            </a:r>
            <a:r>
              <a:rPr lang="fr-FR" sz="1556" b="1" i="1" dirty="0" smtClean="0">
                <a:latin typeface="Times New Roman"/>
                <a:cs typeface="Times New Roman"/>
              </a:rPr>
              <a:t/>
            </a:r>
            <a:br>
              <a:rPr lang="fr-FR" sz="1556" b="1" i="1" dirty="0" smtClean="0">
                <a:latin typeface="Times New Roman"/>
                <a:cs typeface="Times New Roman"/>
              </a:rPr>
            </a:br>
            <a:r>
              <a:rPr lang="fr-FR" sz="1556" b="1" i="1" dirty="0" smtClean="0">
                <a:latin typeface="Times New Roman"/>
                <a:cs typeface="Times New Roman"/>
              </a:rPr>
              <a:t/>
            </a:r>
            <a:br>
              <a:rPr lang="fr-FR" sz="1556" b="1" i="1" dirty="0" smtClean="0">
                <a:latin typeface="Times New Roman"/>
                <a:cs typeface="Times New Roman"/>
              </a:rPr>
            </a:br>
            <a:r>
              <a:rPr lang="fr-FR" sz="1556" b="1" dirty="0" smtClean="0">
                <a:latin typeface="Times New Roman"/>
                <a:cs typeface="Times New Roman"/>
              </a:rPr>
              <a:t>AXE </a:t>
            </a:r>
            <a:r>
              <a:rPr lang="fr-FR" sz="1556" b="1" dirty="0" smtClean="0">
                <a:latin typeface="Times New Roman"/>
                <a:cs typeface="Times New Roman"/>
              </a:rPr>
              <a:t>2</a:t>
            </a:r>
            <a:br>
              <a:rPr lang="fr-FR" sz="1556" b="1" dirty="0" smtClean="0">
                <a:latin typeface="Times New Roman"/>
                <a:cs typeface="Times New Roman"/>
              </a:rPr>
            </a:br>
            <a:r>
              <a:rPr lang="fr-FR" sz="1556" b="1" dirty="0" smtClean="0">
                <a:latin typeface="Times New Roman"/>
                <a:cs typeface="Times New Roman"/>
              </a:rPr>
              <a:t>Le soutien aux créateurs et aux arts</a:t>
            </a:r>
            <a:br>
              <a:rPr lang="fr-FR" sz="1556" b="1" dirty="0" smtClean="0">
                <a:latin typeface="Times New Roman"/>
                <a:cs typeface="Times New Roman"/>
              </a:rPr>
            </a:br>
            <a:r>
              <a:rPr lang="fr-FR" sz="1556" b="1" i="1" dirty="0" smtClean="0">
                <a:latin typeface="Times New Roman"/>
                <a:cs typeface="Times New Roman"/>
              </a:rPr>
              <a:t>Orientation 1</a:t>
            </a:r>
            <a:r>
              <a:rPr lang="fr-FR" sz="1556" i="1" dirty="0" smtClean="0">
                <a:latin typeface="Times New Roman"/>
                <a:cs typeface="Times New Roman"/>
              </a:rPr>
              <a:t> </a:t>
            </a:r>
            <a:r>
              <a:rPr lang="fr-FR" sz="1556" dirty="0" smtClean="0">
                <a:latin typeface="Times New Roman"/>
                <a:cs typeface="Times New Roman"/>
              </a:rPr>
              <a:t>: Favoriser en priorité la création artistique sous toutes ses formes</a:t>
            </a:r>
            <a:br>
              <a:rPr lang="fr-FR" sz="1556" dirty="0" smtClean="0">
                <a:latin typeface="Times New Roman"/>
                <a:cs typeface="Times New Roman"/>
              </a:rPr>
            </a:br>
            <a:r>
              <a:rPr lang="fr-FR" sz="1556" b="1" i="1" dirty="0" smtClean="0">
                <a:latin typeface="Times New Roman"/>
                <a:cs typeface="Times New Roman"/>
              </a:rPr>
              <a:t>Orientation 2</a:t>
            </a:r>
            <a:r>
              <a:rPr lang="fr-FR" sz="1556" i="1" dirty="0" smtClean="0">
                <a:latin typeface="Times New Roman"/>
                <a:cs typeface="Times New Roman"/>
              </a:rPr>
              <a:t> </a:t>
            </a:r>
            <a:r>
              <a:rPr lang="fr-FR" sz="1556" dirty="0" smtClean="0">
                <a:latin typeface="Times New Roman"/>
                <a:cs typeface="Times New Roman"/>
              </a:rPr>
              <a:t>: Améliorer les conditions de vie professionnelle des créateurs et des artistes</a:t>
            </a:r>
            <a:br>
              <a:rPr lang="fr-FR" sz="1556" dirty="0" smtClean="0">
                <a:latin typeface="Times New Roman"/>
                <a:cs typeface="Times New Roman"/>
              </a:rPr>
            </a:br>
            <a:r>
              <a:rPr lang="fr-FR" sz="1556" b="1" i="1" dirty="0" smtClean="0">
                <a:latin typeface="Times New Roman"/>
                <a:cs typeface="Times New Roman"/>
              </a:rPr>
              <a:t>Orientation 3</a:t>
            </a:r>
            <a:r>
              <a:rPr lang="fr-FR" sz="1556" i="1" dirty="0" smtClean="0">
                <a:latin typeface="Times New Roman"/>
                <a:cs typeface="Times New Roman"/>
              </a:rPr>
              <a:t> </a:t>
            </a:r>
            <a:r>
              <a:rPr lang="fr-FR" sz="1556" dirty="0" smtClean="0">
                <a:latin typeface="Times New Roman"/>
                <a:cs typeface="Times New Roman"/>
              </a:rPr>
              <a:t>: Assurer la vitalité des organismes artistiques</a:t>
            </a:r>
            <a:br>
              <a:rPr lang="fr-FR" sz="1556" dirty="0" smtClean="0">
                <a:latin typeface="Times New Roman"/>
                <a:cs typeface="Times New Roman"/>
              </a:rPr>
            </a:br>
            <a:r>
              <a:rPr lang="fr-FR" sz="1556" b="1" i="1" dirty="0" smtClean="0">
                <a:latin typeface="Times New Roman"/>
                <a:cs typeface="Times New Roman"/>
              </a:rPr>
              <a:t>Orientation 4</a:t>
            </a:r>
            <a:r>
              <a:rPr lang="fr-FR" sz="1556" i="1" dirty="0" smtClean="0">
                <a:latin typeface="Times New Roman"/>
                <a:cs typeface="Times New Roman"/>
              </a:rPr>
              <a:t> </a:t>
            </a:r>
            <a:r>
              <a:rPr lang="fr-FR" sz="1556" dirty="0" smtClean="0">
                <a:latin typeface="Times New Roman"/>
                <a:cs typeface="Times New Roman"/>
              </a:rPr>
              <a:t>: Élaborer et mettre en œuvre une stratégie de développement des industries </a:t>
            </a:r>
            <a:r>
              <a:rPr lang="fr-FR" sz="1556" dirty="0" smtClean="0">
                <a:latin typeface="Times New Roman"/>
                <a:cs typeface="Times New Roman"/>
              </a:rPr>
              <a:t>culturelles</a:t>
            </a:r>
            <a:br>
              <a:rPr lang="fr-FR" sz="1556" dirty="0" smtClean="0">
                <a:latin typeface="Times New Roman"/>
                <a:cs typeface="Times New Roman"/>
              </a:rPr>
            </a:br>
            <a:r>
              <a:rPr lang="fr-FR" sz="1556" dirty="0" smtClean="0">
                <a:latin typeface="Times New Roman"/>
                <a:cs typeface="Times New Roman"/>
              </a:rPr>
              <a:t/>
            </a:r>
            <a:br>
              <a:rPr lang="fr-FR" sz="1556" dirty="0" smtClean="0">
                <a:latin typeface="Times New Roman"/>
                <a:cs typeface="Times New Roman"/>
              </a:rPr>
            </a:br>
            <a:r>
              <a:rPr lang="fr-FR" sz="1556" dirty="0" smtClean="0">
                <a:latin typeface="Times New Roman"/>
                <a:cs typeface="Times New Roman"/>
              </a:rPr>
              <a:t>*****</a:t>
            </a:r>
            <a:r>
              <a:rPr lang="fr-FR" sz="1556" dirty="0" smtClean="0">
                <a:latin typeface="Times New Roman"/>
                <a:cs typeface="Times New Roman"/>
              </a:rPr>
              <a:t/>
            </a:r>
            <a:br>
              <a:rPr lang="fr-FR" sz="1556" dirty="0" smtClean="0">
                <a:latin typeface="Times New Roman"/>
                <a:cs typeface="Times New Roman"/>
              </a:rPr>
            </a:br>
            <a:r>
              <a:rPr lang="fr-FR" sz="1556" dirty="0" smtClean="0">
                <a:latin typeface="Times New Roman"/>
                <a:cs typeface="Times New Roman"/>
              </a:rPr>
              <a:t/>
            </a:r>
            <a:br>
              <a:rPr lang="fr-FR" sz="1556" dirty="0" smtClean="0">
                <a:latin typeface="Times New Roman"/>
                <a:cs typeface="Times New Roman"/>
              </a:rPr>
            </a:br>
            <a:r>
              <a:rPr lang="fr-FR" sz="1778" dirty="0" smtClean="0">
                <a:latin typeface="Times New Roman"/>
                <a:cs typeface="Times New Roman"/>
              </a:rPr>
              <a:t>Après avoir proposé de transférer les responsabilité du ministère des Affaires culturelles le soutien aux créateurs et aux organismes de création au Conseil des arts et lettres,</a:t>
            </a:r>
            <a:r>
              <a:rPr lang="fr-FR" sz="1778" dirty="0" smtClean="0">
                <a:latin typeface="Times New Roman"/>
                <a:cs typeface="Times New Roman"/>
              </a:rPr>
              <a:t> la Politique culturelle de 1992  </a:t>
            </a:r>
            <a:r>
              <a:rPr lang="fr-FR" sz="1778" dirty="0" smtClean="0">
                <a:latin typeface="Times New Roman"/>
                <a:cs typeface="Times New Roman"/>
              </a:rPr>
              <a:t>précise que sera </a:t>
            </a:r>
            <a:r>
              <a:rPr lang="fr-FR" sz="1778" dirty="0" smtClean="0">
                <a:latin typeface="Times New Roman"/>
                <a:cs typeface="Times New Roman"/>
              </a:rPr>
              <a:t>confiée </a:t>
            </a:r>
            <a:r>
              <a:rPr lang="fr-FR" sz="1778" dirty="0" smtClean="0">
                <a:latin typeface="Times New Roman"/>
                <a:cs typeface="Times New Roman"/>
              </a:rPr>
              <a:t>au nouveau conseil la responsabilité de concevoir et de mettre en œuvre un nouveau </a:t>
            </a:r>
            <a:r>
              <a:rPr lang="fr-FR" sz="1778" b="1" dirty="0" smtClean="0">
                <a:latin typeface="Times New Roman"/>
                <a:cs typeface="Times New Roman"/>
              </a:rPr>
              <a:t>programme spécifique à la création </a:t>
            </a:r>
            <a:r>
              <a:rPr lang="fr-FR" sz="1778" dirty="0" smtClean="0">
                <a:latin typeface="Times New Roman"/>
                <a:cs typeface="Times New Roman"/>
              </a:rPr>
              <a:t>qui soutiendra en outre </a:t>
            </a:r>
            <a:r>
              <a:rPr lang="fr-FR" sz="1778" b="1" dirty="0" smtClean="0">
                <a:latin typeface="Times New Roman"/>
                <a:cs typeface="Times New Roman"/>
              </a:rPr>
              <a:t>« les commandes d’œuvres musicales </a:t>
            </a:r>
            <a:r>
              <a:rPr lang="fr-FR" sz="1778" dirty="0" smtClean="0">
                <a:latin typeface="Times New Roman"/>
                <a:cs typeface="Times New Roman"/>
              </a:rPr>
              <a:t>[…] québécoises par les organismes artistiques aux fins de production et de </a:t>
            </a:r>
            <a:r>
              <a:rPr lang="fr-FR" sz="1778" dirty="0" smtClean="0">
                <a:latin typeface="Times New Roman"/>
                <a:cs typeface="Times New Roman"/>
              </a:rPr>
              <a:t>diffusion.</a:t>
            </a:r>
            <a:r>
              <a:rPr lang="fr-CA" sz="1778" dirty="0" smtClean="0">
                <a:latin typeface="Times New Roman"/>
                <a:cs typeface="Times New Roman"/>
              </a:rPr>
              <a:t> </a:t>
            </a:r>
            <a:r>
              <a:rPr lang="fr-CA" sz="1778" dirty="0" smtClean="0">
                <a:latin typeface="Times New Roman"/>
                <a:cs typeface="Times New Roman"/>
              </a:rPr>
              <a:t> </a:t>
            </a:r>
            <a:r>
              <a:rPr lang="fr-CA" sz="2000" dirty="0" smtClean="0"/>
              <a:t/>
            </a:r>
            <a:br>
              <a:rPr lang="fr-CA" sz="2000" dirty="0" smtClean="0"/>
            </a:br>
            <a:endParaRPr lang="fr-CA" sz="2400"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685800"/>
            <a:ext cx="8153400" cy="1737320"/>
          </a:xfrm>
        </p:spPr>
        <p:txBody>
          <a:bodyPr>
            <a:normAutofit fontScale="90000"/>
          </a:bodyPr>
          <a:lstStyle/>
          <a:p>
            <a:pPr algn="ct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b="1" dirty="0" smtClean="0">
                <a:latin typeface="Times New Roman"/>
                <a:cs typeface="Times New Roman"/>
              </a:rPr>
              <a:t>II- L’esthétique et la création musicale dans les    </a:t>
            </a:r>
            <a:br>
              <a:rPr lang="fr-FR" sz="2400" b="1" dirty="0" smtClean="0">
                <a:latin typeface="Times New Roman"/>
                <a:cs typeface="Times New Roman"/>
              </a:rPr>
            </a:br>
            <a:r>
              <a:rPr lang="fr-FR" sz="2400" b="1" dirty="0" smtClean="0">
                <a:latin typeface="Times New Roman"/>
                <a:cs typeface="Times New Roman"/>
              </a:rPr>
              <a:t>politiques culturelles du Québec</a:t>
            </a:r>
            <a:br>
              <a:rPr lang="fr-FR" sz="2400" b="1" dirty="0" smtClean="0">
                <a:latin typeface="Times New Roman"/>
                <a:cs typeface="Times New Roman"/>
              </a:rPr>
            </a:br>
            <a:r>
              <a:rPr lang="fr-FR" sz="2400" b="1" dirty="0" smtClean="0">
                <a:latin typeface="Times New Roman"/>
                <a:cs typeface="Times New Roman"/>
              </a:rPr>
              <a:t/>
            </a:r>
            <a:br>
              <a:rPr lang="fr-FR" sz="2400" b="1" dirty="0" smtClean="0">
                <a:latin typeface="Times New Roman"/>
                <a:cs typeface="Times New Roman"/>
              </a:rPr>
            </a:br>
            <a:r>
              <a:rPr lang="fr-FR" sz="2400" dirty="0" smtClean="0">
                <a:latin typeface="Times New Roman"/>
                <a:cs typeface="Times New Roman"/>
              </a:rPr>
              <a:t>B-  Les orientations musicales du CALQ et la création musicale</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a:r>
            <a:br>
              <a:rPr lang="fr-FR" sz="2000" i="1" dirty="0" smtClean="0">
                <a:latin typeface="Times New Roman"/>
                <a:cs typeface="Times New Roman"/>
              </a:rPr>
            </a:br>
            <a:r>
              <a:rPr lang="fr-FR" sz="2000" i="1" dirty="0" smtClean="0">
                <a:latin typeface="Times New Roman"/>
                <a:cs typeface="Times New Roman"/>
              </a:rPr>
              <a:t> Projet de nouvelles orientations pour le secteur de la musique</a:t>
            </a:r>
            <a:r>
              <a:rPr lang="fr-FR" sz="2000" dirty="0" smtClean="0">
                <a:latin typeface="Times New Roman"/>
                <a:cs typeface="Times New Roman"/>
              </a:rPr>
              <a:t>, 20 mai 2009.</a:t>
            </a:r>
            <a:br>
              <a:rPr lang="fr-FR" sz="2000" dirty="0" smtClean="0">
                <a:latin typeface="Times New Roman"/>
                <a:cs typeface="Times New Roman"/>
              </a:rPr>
            </a:br>
            <a:r>
              <a:rPr lang="fr-FR" sz="2000" dirty="0" smtClean="0">
                <a:latin typeface="Times New Roman"/>
                <a:cs typeface="Times New Roman"/>
              </a:rPr>
              <a:t/>
            </a:r>
            <a:br>
              <a:rPr lang="fr-FR" sz="2000" dirty="0" smtClean="0">
                <a:latin typeface="Times New Roman"/>
                <a:cs typeface="Times New Roman"/>
              </a:rPr>
            </a:br>
            <a:r>
              <a:rPr lang="fr-FR" sz="1800" b="1" dirty="0" smtClean="0">
                <a:latin typeface="Times New Roman"/>
                <a:cs typeface="Times New Roman"/>
              </a:rPr>
              <a:t>ORIENTATION DISCIPLINAIRE 1</a:t>
            </a:r>
            <a:br>
              <a:rPr lang="fr-FR" sz="1800" b="1" dirty="0" smtClean="0">
                <a:latin typeface="Times New Roman"/>
                <a:cs typeface="Times New Roman"/>
              </a:rPr>
            </a:br>
            <a:r>
              <a:rPr lang="fr-FR" sz="1800" b="1" dirty="0" smtClean="0">
                <a:latin typeface="Times New Roman"/>
                <a:cs typeface="Times New Roman"/>
              </a:rPr>
              <a:t/>
            </a:r>
            <a:br>
              <a:rPr lang="fr-FR" sz="1800" b="1" dirty="0" smtClean="0">
                <a:latin typeface="Times New Roman"/>
                <a:cs typeface="Times New Roman"/>
              </a:rPr>
            </a:br>
            <a:r>
              <a:rPr lang="fr-FR" sz="1800" dirty="0" smtClean="0">
                <a:latin typeface="Times New Roman"/>
                <a:cs typeface="Times New Roman"/>
              </a:rPr>
              <a:t>En vue d’encourager l’essor de </a:t>
            </a:r>
            <a:r>
              <a:rPr lang="fr-FR" sz="1800" b="1" dirty="0" smtClean="0">
                <a:latin typeface="Times New Roman"/>
                <a:cs typeface="Times New Roman"/>
              </a:rPr>
              <a:t>la créativité musicale québécoise</a:t>
            </a:r>
            <a:r>
              <a:rPr lang="fr-FR" sz="1800" dirty="0" smtClean="0">
                <a:latin typeface="Times New Roman"/>
                <a:cs typeface="Times New Roman"/>
              </a:rPr>
              <a:t>, adapter les programmes de bourses aux artistes professionnels et de subventions aux organismes du conseil</a:t>
            </a:r>
            <a:br>
              <a:rPr lang="fr-FR" sz="1800" dirty="0" smtClean="0">
                <a:latin typeface="Times New Roman"/>
                <a:cs typeface="Times New Roman"/>
              </a:rPr>
            </a:br>
            <a:r>
              <a:rPr lang="fr-FR" sz="1800" b="1" i="1" dirty="0" smtClean="0">
                <a:latin typeface="Times New Roman"/>
                <a:cs typeface="Times New Roman"/>
              </a:rPr>
              <a:t>Axe principal 1 </a:t>
            </a:r>
            <a:r>
              <a:rPr lang="fr-FR" sz="1800" dirty="0" smtClean="0">
                <a:latin typeface="Times New Roman"/>
                <a:cs typeface="Times New Roman"/>
              </a:rPr>
              <a:t>: Réviser les programmes de bourses aux artistes en musique et en chanson afin de mieux soutenir la recherche, l’expérimentation et la </a:t>
            </a:r>
            <a:r>
              <a:rPr lang="fr-FR" sz="1800" b="1" dirty="0" smtClean="0">
                <a:latin typeface="Times New Roman"/>
                <a:cs typeface="Times New Roman"/>
              </a:rPr>
              <a:t>création</a:t>
            </a:r>
            <a:r>
              <a:rPr lang="fr-FR" sz="1800" dirty="0" smtClean="0">
                <a:latin typeface="Times New Roman"/>
                <a:cs typeface="Times New Roman"/>
              </a:rPr>
              <a:t/>
            </a:r>
            <a:br>
              <a:rPr lang="fr-FR" sz="1800" dirty="0" smtClean="0">
                <a:latin typeface="Times New Roman"/>
                <a:cs typeface="Times New Roman"/>
              </a:rPr>
            </a:br>
            <a:r>
              <a:rPr lang="fr-FR" sz="1800" b="1" i="1" dirty="0" smtClean="0">
                <a:latin typeface="Times New Roman"/>
                <a:cs typeface="Times New Roman"/>
              </a:rPr>
              <a:t>Axe principal 2 </a:t>
            </a:r>
            <a:r>
              <a:rPr lang="fr-FR" sz="1800" dirty="0" smtClean="0">
                <a:latin typeface="Times New Roman"/>
                <a:cs typeface="Times New Roman"/>
              </a:rPr>
              <a:t>:  Adapter le programme de subventions aux organismes de production en vue de les inciter à accorder une plus grande place à la </a:t>
            </a:r>
            <a:r>
              <a:rPr lang="fr-FR" sz="1800" b="1" dirty="0" smtClean="0">
                <a:latin typeface="Times New Roman"/>
                <a:cs typeface="Times New Roman"/>
              </a:rPr>
              <a:t>création québécoise </a:t>
            </a:r>
            <a:r>
              <a:rPr lang="fr-FR" sz="1800" dirty="0" smtClean="0">
                <a:latin typeface="Times New Roman"/>
                <a:cs typeface="Times New Roman"/>
              </a:rPr>
              <a:t>au sein de leurs programmations lorsque le mandat des organismes le justifie</a:t>
            </a:r>
            <a:r>
              <a:rPr lang="fr-CA" sz="1800" dirty="0" smtClean="0">
                <a:latin typeface="Times New Roman"/>
                <a:cs typeface="Times New Roman"/>
              </a:rPr>
              <a:t> </a:t>
            </a:r>
            <a:r>
              <a:rPr lang="fr-FR" sz="2000" dirty="0" smtClean="0"/>
              <a:t/>
            </a:r>
            <a:br>
              <a:rPr lang="fr-FR" sz="2000" dirty="0" smtClean="0"/>
            </a:br>
            <a:r>
              <a:rPr lang="fr-CA" sz="2000" dirty="0" smtClean="0"/>
              <a:t> </a:t>
            </a: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r>
              <a:rPr lang="fr-FR" sz="2400" dirty="0" smtClean="0">
                <a:latin typeface="Times New Roman"/>
                <a:cs typeface="Times New Roman"/>
              </a:rPr>
              <a:t/>
            </a:r>
            <a:br>
              <a:rPr lang="fr-FR" sz="2400" dirty="0" smtClean="0">
                <a:latin typeface="Times New Roman"/>
                <a:cs typeface="Times New Roman"/>
              </a:rPr>
            </a:br>
            <a:endParaRPr lang="fr-CA" sz="2400" dirty="0"/>
          </a:p>
        </p:txBody>
      </p:sp>
      <p:pic>
        <p:nvPicPr>
          <p:cNvPr id="3" name="Image 2" descr="CALQ_Logo_CS.JPG"/>
          <p:cNvPicPr>
            <a:picLocks noChangeAspect="1"/>
          </p:cNvPicPr>
          <p:nvPr/>
        </p:nvPicPr>
        <p:blipFill>
          <a:blip r:embed="rId2"/>
          <a:stretch>
            <a:fillRect/>
          </a:stretch>
        </p:blipFill>
        <p:spPr>
          <a:xfrm>
            <a:off x="3581400" y="2286000"/>
            <a:ext cx="1771316" cy="673100"/>
          </a:xfrm>
          <a:prstGeom prst="rect">
            <a:avLst/>
          </a:prstGeom>
        </p:spPr>
      </p:pic>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821</TotalTime>
  <Words>2785</Words>
  <Application>Microsoft Office PowerPoint</Application>
  <PresentationFormat>Présentation à l'écran (4:3)</PresentationFormat>
  <Paragraphs>35</Paragraphs>
  <Slides>15</Slides>
  <Notes>0</Notes>
  <HiddenSlides>0</HiddenSlides>
  <MMClips>0</MMClips>
  <ScaleCrop>false</ScaleCrop>
  <HeadingPairs>
    <vt:vector size="4" baseType="variant">
      <vt:variant>
        <vt:lpstr>Modèle de conception</vt:lpstr>
      </vt:variant>
      <vt:variant>
        <vt:i4>1</vt:i4>
      </vt:variant>
      <vt:variant>
        <vt:lpstr>Titres des diapositives</vt:lpstr>
      </vt:variant>
      <vt:variant>
        <vt:i4>15</vt:i4>
      </vt:variant>
    </vt:vector>
  </HeadingPairs>
  <TitlesOfParts>
    <vt:vector size="16" baseType="lpstr">
      <vt:lpstr>Urbain</vt:lpstr>
      <vt:lpstr>Esthétique et création musicale dans les politiques culturelles du Québec </vt:lpstr>
      <vt:lpstr>Plan de l’exposé </vt:lpstr>
      <vt:lpstr>       INTRODUCTION          INTRODUCTION  La notion d’esthétique musicale  Alessandro ARBO, « Pertinences de l’esthétique musicale », dans Alessandro ARBO (dir.), Perspectives de l’esthétique musicale- Entre théorie et histoire, Paris, L’Harmattan, 2007.   « Rappelons ce que la tradition occidentale, caractérisée par deux tendances principales, a désigné par ce mot [esthétique] : d’une part, de Baumgarten à Kant, une discipline appliquée au fonctionnement de la sensibilité et aux conditions auxquelles est soumis un genre particulier de jugement. Toute une série de notions - le beau, le goût, le sublime, etc. - font partie de son vocabulaire. Elles ont pour enjeux une forme de connaissance (ou de science), soit l’analyse d’une réponse du sujet ou bien d’une relation spécifique à l’objet (le « plaisir désintéressé »). L’autre grande déclinaison du terme est hégélienne : l’esthétique comme philosophie (ou quelquefois science) de l’art, une discipline vouée à l’étude d’une activité humaine spécifique et de ses produits, les œuvres. Les problèmes que ces deux traditions ont abordés ne sont pas moins différents que leurs objets. Ces divergences ont été emphatisées  partir d’un antagonisme méthodologique et épistémologique primordial, bien perceptible encore dans l’ensemble des esthétiques du XXe siècle, y compris celles qui traitent de la musique ». (p. 58-59)     </vt:lpstr>
      <vt:lpstr>        INTRODUCTION (suite)   La notion de création musicale  1. L’acte, le fait de créer.  2. L’acte consistant à produire et à former un être ou une chose qui n'existait pas auparavant.  3. L’acte de créer une oeuvre musicale portant la marque originale de l'artiste </vt:lpstr>
      <vt:lpstr>                 INTRODUCTION (suite) La notion politiques culturelles  UNESCO, Réflexions préalables sur les politiques culturelles, 1969, p. 8   « L’ensemble des usages et de l’action ou absence d’action pratiqués consciemment et délibérément, dans une société, destinés à satisfaire certains besoins culturels par l’utilisation optimale de toutes les ressources matérielles et humaines se trouvant à la disposition de cette société à un moment donné ».  Convention sur la protection et la promotion de la diversité des expressions culturelles, Paris, 20 Octobre 2005 « Article 4 – Définitions  Aux fins de la présente Convention, il est entendu que :  6. Politiques et mesures culturelles  Politiques et mesures culturelles » renvoie aux politiques et mesures relatives à la culture, à un niveau local, national, régional ou international, qu’elles soient centrées sur la culture en tant que telle, ou destinées à avoir un effet direct sur les expressions culturelles des individus, groupes ou sociétés, y compris sur la création, la production, la diffusion et la distribution d’activités, de biens et de services culturels et sur l’accès à ceux-ci. »     </vt:lpstr>
      <vt:lpstr>               I - L’esthétique et création musicale dans le discours musicologique  A- La relation entre esthétique et création musicale   « Il semble que l’esthétique doive renoncer à guider la création artistique : loin de le devancer et de pouvoir lui être prescrites par avance les valeurs esthétiques sont découvertes par le créateur en l’acte même de la création, et le génie ne peut recevoir que de lui-même les règles auxquelles il lui faut se soumettre » (p. VII)  « L’esthétique a priori semble devoir faire place à une esthétique a posteriori qui devra suivre et non précéder la création artistique » (p. VIII)  Gisèle BRELET, Esthétique et création musicale, Paris, Presses universitaires de France, 1947.    </vt:lpstr>
      <vt:lpstr>            I - L’esthétique et création musicale dans le discours musicologique (suite)  B- Les enjeux esthétiques de la création musicale  THIEBERGIEN, Benoît, « Quelle politique culturelle et musicale pour demain ? Pistes de réflexions et de propositions sur les orientations des politiques publiques pour la culture et la musique, Paris, Futurs composés/Réseau national de la création musicale, 2012   Soutenir la création et l’innovation artistique et aider à l’émergence de nouvelles œuvres et pratiques artistiques.   La création interroge le passé, éclaire le patrimoine, révèle la valeur symbolique du monde d’aujourd’hui, nourrit la pensée contemporaine, confronte les esthétiques, s’engage et résiste aux académismes. En ce sens, elle crée les conditions du renouvellement des œuvres et de la pensée qui les imagine.   Si la politique c’est l’art de faire (bien) vivre ensemble et de réguler les interactions entre les citoyens, alors la dimension culturelle est un facteur déterminant du lien social, défi majeur de l’action politique dans nos sociétés écartelées entre intégration et communautarisme. Les conditions du renouveau des valeurs, de la fertilisation du pluralisme artistique, de la construction de nouveaux imaginaires collectifs ne peuvent exister si les conditions de la création artistique, de l’émergence de formes nouvelles, de renouvellement des esthétiques ne sont ni réunies, ni garanties par la puissance publique. (p. 3)  </vt:lpstr>
      <vt:lpstr>              II- L’esthétique et la création musicale dans les     politiques culturelles du Québec  A- La politique culturelle du Québec et la création artistique  La première politique culturelle globale de 1992 gravite au tour de quatre (4) grands axes et formule treize (13) orientations qui sont présentés dans le tableau ci-après :  Axes et orientations de la Politique culturelle de 1992  AXE 2 Le soutien aux créateurs et aux arts Orientation 1 : Favoriser en priorité la création artistique sous toutes ses formes Orientation 2 : Améliorer les conditions de vie professionnelle des créateurs et des artistes Orientation 3 : Assurer la vitalité des organismes artistiques Orientation 4 : Élaborer et mettre en œuvre une stratégie de développement des industries culturelles  *****  Après avoir proposé de transférer les responsabilité du ministère des Affaires culturelles le soutien aux créateurs et aux organismes de création au Conseil des arts et lettres, la Politique culturelle de 1992  précise que sera confiée au nouveau conseil la responsabilité de concevoir et de mettre en œuvre un nouveau programme spécifique à la création qui soutiendra en outre « les commandes d’œuvres musicales […] québécoises par les organismes artistiques aux fins de production et de diffusion.   </vt:lpstr>
      <vt:lpstr>               II- L’esthétique et la création musicale dans les     politiques culturelles du Québec  B-  Les orientations musicales du CALQ et la création musicale      Projet de nouvelles orientations pour le secteur de la musique, 20 mai 2009.  ORIENTATION DISCIPLINAIRE 1  En vue d’encourager l’essor de la créativité musicale québécoise, adapter les programmes de bourses aux artistes professionnels et de subventions aux organismes du conseil Axe principal 1 : Réviser les programmes de bourses aux artistes en musique et en chanson afin de mieux soutenir la recherche, l’expérimentation et la création Axe principal 2 :  Adapter le programme de subventions aux organismes de production en vue de les inciter à accorder une plus grande place à la création québécoise au sein de leurs programmations lorsque le mandat des organismes le justifie       </vt:lpstr>
      <vt:lpstr>               II- L’esthétique et la création musicale dans les     politiques culturelles du Québec  B-  Les orientations musicales du CALQ et la création musicale (suite)      Projet de nouvelles orientations pour le secteur de la musique, 20 mai 2009.  ORIENTATION DISCIPLINAIRE 2 Assurer la vitalité du milieu musical en identifiant les mesures pour mieux soutenir la diversité des genres musicaux et des nouvelles pratiques Axe principal 3 : Appuyer la création, la production et la diffusion dans la diversité des genres et la multiplicité des pratiques en musique en soutenant l’artiste à titre individuel et les organismes musicaux sur l’ensemble du territoire québécois Axe principal 4 : Être à l’affut des nouvelles pratiques et veiller à l’adaptation des programmes du Conseil afin de mieux soutenir la diversité au sein de l’écologie musicale québécoise Axe principal 5 : Adapter les programmes du Conseil aux réalités des nouvelles technologies numériques et de leur impact sur la pratique et la diffusion musicales       </vt:lpstr>
      <vt:lpstr>               II- L’esthétique et la création musicale dans les     politiques culturelles du Québec  B-  Les orientations musicales du CALQ et la création musicale (suite)      Projet de nouvelles orientations pour le secteur de la musique, 20 mai 2009.  ORIENTATION DISCIPLINAIRE 3 Favoriser, sur l’ensemble du territoire, la consolidation et un meilleur équilibre du soutien des organisations de création, production et diffusion dont la contribution significative Axe principal 7 : Rechercher un meilleur équilibre du soutien du Conseil au continuum création-production-diffusion Axe principal 8 : Accueillir les organismes de la relève et consolider, sur l’ensemble du territoire québécois, les organismes qui reflètent la vitalité musicale de leur territoire respectif  ORIENTATION DISCIPLINAIRE 5 Favoriser les initiatives structurantes du milieu musical Axe principal 12 : Favoriser le regroupement des organismes, tel que Le Vivier en musique contemporaines, permettant une meilleure collaboration et une concertation favorable à la diffusion et le développement de la discipline        </vt:lpstr>
      <vt:lpstr>       II- L’esthétique et la création musicale dans les     politiques culturelles du Québec  B-  Les orientations musicales du CALQ et la création musicale (suite)            </vt:lpstr>
      <vt:lpstr>            CONCLUSION  Agenda 21 de la culture du Québec  PARTIE 1 L’action culturelle dans une perspective de durabilité  La culture est porteuse de sens, d’identité, de valeurs et d’enracinement.   2) Valoriser le rôle des artistes, des créateurs de toutes disciplines et des professionnels de la culture en tant que porteurs du renouvellement de l’identité culturelle québécoise et vecteurs de la diversité de ses expressions culturelles. Soutenir la création, la production et la diffusion sur tout le territoire, en protégeant la liberté d’expression et en responsabilisant l’ensemble des acteurs de la société envers l’importance d’assurer le développement viable du secteur culturel québécois.     </vt:lpstr>
      <vt:lpstr>  CONCLUSION (suite)  Le Devoir doit se rendre compte de cette lacune importante dans sa couverture actuelle de la vie culturelle québécoise, une lacune qui contribue à laisser à la marge de la conscience collective un grand nombre de propositions musicales de qualité au Québec. Pour paraphraser le critique musical actuel du Devoir, les dix compositions québécoises de la décennie ont déjà été écrites, selon une grande variété de langages et de tendances esthétiques, et elles ont été créées par des interprètes de haut niveau dont nous pouvons être fiers. Pour découvrir ces œuvres, pour les faire connaître au lecteur curieux du Devoir, il faut donc, et de toute urgence, instaurer une chronique éclairée et éclairante de la création musicale, québécoise au premier chef, internationale au second, qui aille au-delà des quelques lignes d’une critique écrite à la va-vite. Le Devoir offre souvent cette double attention (chronique, critique) à plusieurs œuvres ou créateurs dans les domaines artistiques autres que la musique. La création musicale québécoise réclame et mérite la même considération. Plusieurs personnes bien formées et informées pourraient exceller à combler ce vide. Il faut de suite leur offrir cette tribune  Michel Gonneville et al., « Pour une chronique de la création musicale québécoise »,  Le Devoir, 23 juin 2010, p. A-7    </vt:lpstr>
      <vt:lpstr>                  SOURCES BIBLIOGRAPHIQUES   I- SUR L’ÉSTHÉTIQUE MUSICALE, LE GOÛT MUSICAL ET LA CRÉATION MUSICALE  A- MONORAPHIES ET OUVRAGES COLLECTIFS   ACCAOUI, Christian (dir.), Éléments d’esthétique musicale, Arles, Actes Sud/Cité de la musique, 2011. ARBO, Alessandro (dir.), Perspectives de l’esthétique musicale. Entre théorie et histoire, Paris, L’Harmattan, 2007. (Tatjana Böhme-Mehner, « L’esthétique comme déterminant et résultat de la formation des écoles de compositeurs », p. 331-337 ; Beate Kutschke, « L’esthétique musicale de la Nouvelle Gauche », p. 339-351) BRELET, Gisèle, Esthétique et création musicale, Paris, Presses universitaires de France, 1947.   B- ARTICLES DE PÉRIODIQUES ET D’OUVRAGES COLLECTIFS   GONNEVILLE, Michel, « Pour une Chronique de La Création Musicale », 2010 [en ligne : http://www.michelgonneville.net/carnets/86-chron-creation-mus].  THIEBERGIEN, Benoît, « Quelle politique culturelle et musicale pour demain ? Pistes de réflexions et de propositions sur les orientations des politiques publiques pour la politique et la musicale dans la perspective des élections de 2012 et 2014, Paris, Futurs composés/Réseau national de la création musicale, 2012 [en ligne : http://www.futurscomposes.fr/assets/texte-politique.pdf]    II-  SUR LES POLITIQUES CULTURELLES ET LES [ORIENTATIONS MUSICALES] DU QUÉBEC  A- POLITIQUES GLOBALES MINISTÈRE DES AFFAIRES CULTURELLES, La politique culturelle du Québec : notre avenir, notre culture, 1992, 150 p.  II- ORIENTATIONS GOUVERNEMENTALES CONSEIL DES ARTS ET LETTRES DU QUÉBEC, Orientations pour le secteur de la musique, 20 mai 2009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conflit israélo-palestinien</dc:title>
  <dc:creator>daisyboustany</dc:creator>
  <cp:lastModifiedBy>Daniel Turp</cp:lastModifiedBy>
  <cp:revision>81</cp:revision>
  <cp:lastPrinted>2013-03-26T15:30:22Z</cp:lastPrinted>
  <dcterms:created xsi:type="dcterms:W3CDTF">2013-03-26T17:21:50Z</dcterms:created>
  <dcterms:modified xsi:type="dcterms:W3CDTF">2013-03-26T17:55:52Z</dcterms:modified>
</cp:coreProperties>
</file>